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60" r:id="rId3"/>
    <p:sldId id="261" r:id="rId4"/>
    <p:sldId id="270" r:id="rId5"/>
    <p:sldId id="268" r:id="rId6"/>
    <p:sldId id="269" r:id="rId7"/>
    <p:sldId id="271" r:id="rId8"/>
    <p:sldId id="262" r:id="rId9"/>
    <p:sldId id="259" r:id="rId10"/>
  </p:sldIdLst>
  <p:sldSz cx="9144000" cy="6858000" type="screen4x3"/>
  <p:notesSz cx="6858000" cy="9067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A47A04"/>
    <a:srgbClr val="6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1774" autoAdjust="0"/>
  </p:normalViewPr>
  <p:slideViewPr>
    <p:cSldViewPr>
      <p:cViewPr>
        <p:scale>
          <a:sx n="113" d="100"/>
          <a:sy n="113" d="100"/>
        </p:scale>
        <p:origin x="-41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51B4C-515C-4233-8B82-1BCB4F03E67D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12836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12836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1FA39-DD3D-4DBD-AFA2-EA7CCCEBE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59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A621A-587A-42D4-B561-AB93AB323852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79450"/>
            <a:ext cx="4533900" cy="34004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07205"/>
            <a:ext cx="5486400" cy="408051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12836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12836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E6E27-C369-4AE3-A75F-95D335792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28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E6E27-C369-4AE3-A75F-95D3357923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6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E6E27-C369-4AE3-A75F-95D3357923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16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Clarke was funded by NEH in 2012 </a:t>
            </a:r>
            <a:r>
              <a:rPr lang="en-US" dirty="0" smtClean="0"/>
              <a:t>for 2 years</a:t>
            </a:r>
          </a:p>
          <a:p>
            <a:endParaRPr lang="en-US" dirty="0" smtClean="0"/>
          </a:p>
          <a:p>
            <a:r>
              <a:rPr lang="en-US" dirty="0" smtClean="0"/>
              <a:t>Master films are provided</a:t>
            </a:r>
            <a:r>
              <a:rPr lang="en-US" baseline="0" dirty="0" smtClean="0"/>
              <a:t> by the </a:t>
            </a:r>
            <a:r>
              <a:rPr lang="en-US" dirty="0" smtClean="0"/>
              <a:t>Library </a:t>
            </a:r>
            <a:r>
              <a:rPr lang="en-US" dirty="0" smtClean="0"/>
              <a:t>of Michigan and </a:t>
            </a:r>
            <a:r>
              <a:rPr lang="en-US" dirty="0" smtClean="0"/>
              <a:t>Clarke Historical Library </a:t>
            </a:r>
          </a:p>
          <a:p>
            <a:endParaRPr lang="en-US" dirty="0" smtClean="0"/>
          </a:p>
          <a:p>
            <a:r>
              <a:rPr lang="en-US" dirty="0" smtClean="0"/>
              <a:t>Duplicate films will be scanned and sent to LC</a:t>
            </a:r>
          </a:p>
          <a:p>
            <a:endParaRPr lang="en-US" dirty="0" smtClean="0"/>
          </a:p>
          <a:p>
            <a:r>
              <a:rPr lang="en-US" dirty="0" smtClean="0"/>
              <a:t>A selection committee </a:t>
            </a:r>
            <a:r>
              <a:rPr lang="en-US" dirty="0" smtClean="0"/>
              <a:t>of 11 people</a:t>
            </a:r>
            <a:r>
              <a:rPr lang="en-US" baseline="0" dirty="0" smtClean="0"/>
              <a:t> </a:t>
            </a:r>
            <a:r>
              <a:rPr lang="en-US" dirty="0" smtClean="0"/>
              <a:t>picked </a:t>
            </a:r>
            <a:r>
              <a:rPr lang="en-US" dirty="0" smtClean="0"/>
              <a:t>titles and dates following NEH/LC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E6E27-C369-4AE3-A75F-95D3357923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96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LofMich</a:t>
            </a:r>
            <a:r>
              <a:rPr lang="en-US" baseline="0" dirty="0" smtClean="0"/>
              <a:t> – Cataloging, Film Evaluation, Selection Committee Member and Master Films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iArchives</a:t>
            </a:r>
            <a:r>
              <a:rPr lang="en-US" baseline="0" dirty="0" smtClean="0"/>
              <a:t> – Derivative Files and Metadata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Stover – Film Duplication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Committee – volunteered their time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E6E27-C369-4AE3-A75F-95D3357923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351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Available</a:t>
            </a:r>
            <a:r>
              <a:rPr lang="en-US" baseline="0" dirty="0" smtClean="0"/>
              <a:t> online at Chronicling America as of July 31, 2013!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E6E27-C369-4AE3-A75F-95D3357923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82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sz="1200" dirty="0" smtClean="0"/>
          </a:p>
          <a:p>
            <a:pPr lvl="1"/>
            <a:r>
              <a:rPr lang="en-US" sz="1200" dirty="0" smtClean="0"/>
              <a:t>Oh the details!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1200" dirty="0" smtClean="0"/>
              <a:t>Scans</a:t>
            </a:r>
            <a:r>
              <a:rPr lang="en-US" sz="1200" baseline="0" dirty="0" smtClean="0"/>
              <a:t> are created at the Clarke Historical Library</a:t>
            </a:r>
          </a:p>
          <a:p>
            <a:pPr lvl="1"/>
            <a:endParaRPr lang="en-US" sz="1200" baseline="0" dirty="0" smtClean="0"/>
          </a:p>
          <a:p>
            <a:pPr lvl="1"/>
            <a:r>
              <a:rPr lang="en-US" sz="1200" baseline="0" dirty="0" err="1" smtClean="0"/>
              <a:t>Deriatives</a:t>
            </a:r>
            <a:r>
              <a:rPr lang="en-US" sz="1200" baseline="0" dirty="0" smtClean="0"/>
              <a:t>, OCR and Metadata is created by </a:t>
            </a:r>
            <a:r>
              <a:rPr lang="en-US" sz="1200" baseline="0" dirty="0" err="1" smtClean="0"/>
              <a:t>iArchives</a:t>
            </a:r>
            <a:endParaRPr lang="en-US" sz="1200" baseline="0" dirty="0" smtClean="0"/>
          </a:p>
          <a:p>
            <a:pPr lvl="1"/>
            <a:endParaRPr lang="en-US" sz="1200" baseline="0" dirty="0" smtClean="0"/>
          </a:p>
          <a:p>
            <a:pPr lvl="1"/>
            <a:r>
              <a:rPr lang="en-US" sz="1200" baseline="0" dirty="0" smtClean="0"/>
              <a:t>Verification of files is performed by Clarke Historical Library staff.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E6E27-C369-4AE3-A75F-95D3357923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34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LC is</a:t>
            </a:r>
            <a:r>
              <a:rPr lang="en-US" baseline="0" dirty="0" smtClean="0"/>
              <a:t> collecting this data for a future online newspaper directory.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This is an optional but highly preferred deliverable of the 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E6E27-C369-4AE3-A75F-95D3357923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209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E6E27-C369-4AE3-A75F-95D3357923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3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E6E27-C369-4AE3-A75F-95D3357923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10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D9882CB-9586-4626-A8EB-FE811E01D1BE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91F32E-BF1E-4D4A-A66D-F2DB84467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82CB-9586-4626-A8EB-FE811E01D1BE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F32E-BF1E-4D4A-A66D-F2DB84467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D9882CB-9586-4626-A8EB-FE811E01D1BE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F91F32E-BF1E-4D4A-A66D-F2DB84467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82CB-9586-4626-A8EB-FE811E01D1BE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91F32E-BF1E-4D4A-A66D-F2DB8446744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82CB-9586-4626-A8EB-FE811E01D1BE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F91F32E-BF1E-4D4A-A66D-F2DB8446744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D9882CB-9586-4626-A8EB-FE811E01D1BE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91F32E-BF1E-4D4A-A66D-F2DB8446744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D9882CB-9586-4626-A8EB-FE811E01D1BE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91F32E-BF1E-4D4A-A66D-F2DB8446744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82CB-9586-4626-A8EB-FE811E01D1BE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91F32E-BF1E-4D4A-A66D-F2DB84467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82CB-9586-4626-A8EB-FE811E01D1BE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91F32E-BF1E-4D4A-A66D-F2DB84467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82CB-9586-4626-A8EB-FE811E01D1BE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91F32E-BF1E-4D4A-A66D-F2DB8446744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D9882CB-9586-4626-A8EB-FE811E01D1BE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F91F32E-BF1E-4D4A-A66D-F2DB8446744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D9882CB-9586-4626-A8EB-FE811E01D1BE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91F32E-BF1E-4D4A-A66D-F2DB844674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hd.org/" TargetMode="External"/><Relationship Id="rId3" Type="http://schemas.openxmlformats.org/officeDocument/2006/relationships/image" Target="../media/image9.png"/><Relationship Id="rId7" Type="http://schemas.openxmlformats.org/officeDocument/2006/relationships/hyperlink" Target="http://edsitement.neh.gov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stanford.edu/group/ruralwest/cgi-bin/drupal/visualizations/us_newspapers" TargetMode="External"/><Relationship Id="rId5" Type="http://schemas.openxmlformats.org/officeDocument/2006/relationships/hyperlink" Target="http://en.wikipedia.org/wiki/Wikipedia:List_of_online_newspaper_archives#Michigan" TargetMode="External"/><Relationship Id="rId4" Type="http://schemas.openxmlformats.org/officeDocument/2006/relationships/hyperlink" Target="http://chroniclingamerica.loc.gov/search/title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"/>
          <p:cNvSpPr txBox="1">
            <a:spLocks noChangeArrowheads="1"/>
          </p:cNvSpPr>
          <p:nvPr/>
        </p:nvSpPr>
        <p:spPr bwMode="auto">
          <a:xfrm>
            <a:off x="1" y="4267200"/>
            <a:ext cx="9144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sz="3200" b="1" u="sng" dirty="0" smtClean="0">
              <a:latin typeface="Bodoni MT Black" pitchFamily="18" charset="0"/>
            </a:endParaRPr>
          </a:p>
          <a:p>
            <a:pPr algn="ctr" eaLnBrk="1" hangingPunct="1"/>
            <a:r>
              <a:rPr lang="en-US" sz="3600" u="sng" dirty="0" smtClean="0">
                <a:latin typeface="Elephant" pitchFamily="18" charset="0"/>
              </a:rPr>
              <a:t>Michigan </a:t>
            </a:r>
            <a:r>
              <a:rPr lang="en-US" sz="3600" u="sng" dirty="0">
                <a:latin typeface="Elephant" pitchFamily="18" charset="0"/>
              </a:rPr>
              <a:t>Digital Newspaper </a:t>
            </a:r>
            <a:r>
              <a:rPr lang="en-US" sz="3600" u="sng" dirty="0" smtClean="0">
                <a:latin typeface="Elephant" pitchFamily="18" charset="0"/>
              </a:rPr>
              <a:t>Project</a:t>
            </a:r>
          </a:p>
          <a:p>
            <a:pPr algn="ctr" eaLnBrk="1" hangingPunct="1"/>
            <a:endParaRPr lang="en-US" sz="800" u="sng" dirty="0">
              <a:latin typeface="Bodoni MT" pitchFamily="18" charset="0"/>
            </a:endParaRPr>
          </a:p>
          <a:p>
            <a:pPr algn="ctr" eaLnBrk="1" hangingPunct="1"/>
            <a:r>
              <a:rPr lang="en-US" sz="2000" dirty="0" smtClean="0">
                <a:latin typeface="Leelawadee" pitchFamily="34" charset="-34"/>
                <a:ea typeface="Verdana" pitchFamily="34" charset="0"/>
                <a:cs typeface="Leelawadee" pitchFamily="34" charset="-34"/>
              </a:rPr>
              <a:t>Contributing 100 thousand pages in </a:t>
            </a:r>
            <a:r>
              <a:rPr lang="en-US" sz="2000" dirty="0">
                <a:latin typeface="Leelawadee" pitchFamily="34" charset="-34"/>
                <a:ea typeface="Verdana" pitchFamily="34" charset="0"/>
                <a:cs typeface="Leelawadee" pitchFamily="34" charset="-34"/>
              </a:rPr>
              <a:t>Chronicling America</a:t>
            </a:r>
          </a:p>
          <a:p>
            <a:pPr algn="ctr" eaLnBrk="1" hangingPunct="1"/>
            <a:endParaRPr lang="en-US" sz="1200" dirty="0" smtClean="0">
              <a:latin typeface="Bodoni MT Black" pitchFamily="18" charset="0"/>
            </a:endParaRPr>
          </a:p>
          <a:p>
            <a:pPr algn="ctr" eaLnBrk="1" hangingPunct="1"/>
            <a:endParaRPr lang="en-US" sz="1200" dirty="0">
              <a:latin typeface="Bodoni MT Black" pitchFamily="18" charset="0"/>
            </a:endParaRPr>
          </a:p>
          <a:p>
            <a:pPr algn="ctr" eaLnBrk="1" hangingPunct="1"/>
            <a:r>
              <a:rPr lang="en-US" sz="2400" dirty="0" smtClean="0">
                <a:latin typeface="Bodoni MT Black" pitchFamily="18" charset="0"/>
              </a:rPr>
              <a:t> </a:t>
            </a:r>
            <a:r>
              <a:rPr lang="en-US" dirty="0">
                <a:latin typeface="Elephant" pitchFamily="18" charset="0"/>
              </a:rPr>
              <a:t>http://chroniclingamerica.loc.gov/</a:t>
            </a:r>
          </a:p>
        </p:txBody>
      </p:sp>
      <p:pic>
        <p:nvPicPr>
          <p:cNvPr id="2051" name="Picture 5" descr="National Endowment for the Humanities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3" y="1157094"/>
            <a:ext cx="1977517" cy="41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9" descr="Library of Congres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3" y="754202"/>
            <a:ext cx="1826155" cy="34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33400"/>
            <a:ext cx="3962399" cy="33977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3" y="76200"/>
            <a:ext cx="1084577" cy="58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67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610600" cy="86995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Elephant" pitchFamily="18" charset="0"/>
              </a:rPr>
              <a:t>National Digital Newspaper Project</a:t>
            </a:r>
            <a:endParaRPr lang="en-US" sz="3600" dirty="0">
              <a:solidFill>
                <a:schemeClr val="tx1"/>
              </a:solidFill>
              <a:latin typeface="Elephant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762000" y="1828800"/>
            <a:ext cx="5943600" cy="4572000"/>
          </a:xfrm>
        </p:spPr>
        <p:txBody>
          <a:bodyPr>
            <a:normAutofit/>
          </a:bodyPr>
          <a:lstStyle/>
          <a:p>
            <a:pPr>
              <a:buSzPct val="100000"/>
              <a:buFont typeface="Webdings" pitchFamily="18" charset="2"/>
              <a:buChar char=""/>
            </a:pPr>
            <a:r>
              <a:rPr lang="en-US" sz="2000" dirty="0" smtClean="0">
                <a:latin typeface="Leelawadee" pitchFamily="34" charset="-34"/>
                <a:ea typeface="Verdana" pitchFamily="34" charset="0"/>
                <a:cs typeface="Leelawadee" pitchFamily="34" charset="-34"/>
              </a:rPr>
              <a:t>Digitizing </a:t>
            </a:r>
            <a:r>
              <a:rPr lang="en-US" sz="2000" dirty="0">
                <a:latin typeface="Leelawadee" pitchFamily="34" charset="-34"/>
                <a:ea typeface="Verdana" pitchFamily="34" charset="0"/>
                <a:cs typeface="Leelawadee" pitchFamily="34" charset="-34"/>
              </a:rPr>
              <a:t>microfilmed newspapers (1836 to 1922) from across the nation </a:t>
            </a:r>
            <a:endParaRPr lang="en-US" sz="2000" dirty="0" smtClean="0">
              <a:latin typeface="Leelawadee" pitchFamily="34" charset="-34"/>
              <a:ea typeface="Verdana" pitchFamily="34" charset="0"/>
              <a:cs typeface="Leelawadee" pitchFamily="34" charset="-34"/>
            </a:endParaRPr>
          </a:p>
          <a:p>
            <a:pPr marL="0" indent="0">
              <a:buSzPct val="100000"/>
              <a:buNone/>
            </a:pPr>
            <a:endParaRPr lang="en-US" sz="2000" dirty="0">
              <a:latin typeface="Leelawadee" pitchFamily="34" charset="-34"/>
              <a:ea typeface="Verdana" pitchFamily="34" charset="0"/>
              <a:cs typeface="Leelawadee" pitchFamily="34" charset="-34"/>
            </a:endParaRPr>
          </a:p>
          <a:p>
            <a:pPr>
              <a:buSzPct val="100000"/>
              <a:buFont typeface="Webdings" pitchFamily="18" charset="2"/>
              <a:buChar char=""/>
            </a:pPr>
            <a:r>
              <a:rPr lang="en-US" sz="2000" dirty="0">
                <a:latin typeface="Leelawadee" pitchFamily="34" charset="-34"/>
                <a:ea typeface="Verdana" pitchFamily="34" charset="0"/>
                <a:cs typeface="Leelawadee" pitchFamily="34" charset="-34"/>
              </a:rPr>
              <a:t>Hosting the newspapers at Chronicling America database maintained by the Library of </a:t>
            </a:r>
            <a:r>
              <a:rPr lang="en-US" sz="2000" dirty="0" smtClean="0">
                <a:latin typeface="Leelawadee" pitchFamily="34" charset="-34"/>
                <a:ea typeface="Verdana" pitchFamily="34" charset="0"/>
                <a:cs typeface="Leelawadee" pitchFamily="34" charset="-34"/>
              </a:rPr>
              <a:t>Congress</a:t>
            </a:r>
          </a:p>
          <a:p>
            <a:pPr marL="0" indent="0">
              <a:buSzPct val="100000"/>
              <a:buNone/>
            </a:pPr>
            <a:endParaRPr lang="en-US" sz="2000" dirty="0">
              <a:latin typeface="Leelawadee" pitchFamily="34" charset="-34"/>
              <a:ea typeface="Verdana" pitchFamily="34" charset="0"/>
              <a:cs typeface="Leelawadee" pitchFamily="34" charset="-34"/>
            </a:endParaRPr>
          </a:p>
          <a:p>
            <a:pPr>
              <a:buSzPct val="100000"/>
              <a:buFont typeface="Webdings" pitchFamily="18" charset="2"/>
              <a:buChar char=""/>
            </a:pPr>
            <a:r>
              <a:rPr lang="en-US" sz="2000" dirty="0">
                <a:latin typeface="Leelawadee" pitchFamily="34" charset="-34"/>
                <a:ea typeface="Verdana" pitchFamily="34" charset="0"/>
                <a:cs typeface="Leelawadee" pitchFamily="34" charset="-34"/>
              </a:rPr>
              <a:t>NEH Funded with LC Technical Standards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5901">
            <a:off x="5971180" y="4407613"/>
            <a:ext cx="2694187" cy="20180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533400" y="0"/>
            <a:ext cx="0" cy="6858000"/>
          </a:xfrm>
          <a:prstGeom prst="line">
            <a:avLst/>
          </a:prstGeom>
          <a:ln w="95250" cmpd="thinThick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64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458200" cy="86995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Elephant" pitchFamily="18" charset="0"/>
              </a:rPr>
              <a:t>Michigan Digital Newspaper Project</a:t>
            </a:r>
            <a:endParaRPr lang="en-US" sz="3200" dirty="0">
              <a:latin typeface="Elephant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200400" y="1828800"/>
            <a:ext cx="5943600" cy="3352800"/>
          </a:xfrm>
        </p:spPr>
        <p:txBody>
          <a:bodyPr>
            <a:normAutofit/>
          </a:bodyPr>
          <a:lstStyle/>
          <a:p>
            <a:pPr>
              <a:buSzPct val="90000"/>
              <a:buFont typeface="Webdings" pitchFamily="18" charset="2"/>
              <a:buChar char="2"/>
            </a:pPr>
            <a:r>
              <a:rPr lang="en-US" sz="2000" dirty="0" smtClean="0">
                <a:latin typeface="Leelawadee" pitchFamily="34" charset="-34"/>
                <a:cs typeface="Leelawadee" pitchFamily="34" charset="-34"/>
              </a:rPr>
              <a:t>2012 Awardee: Clarke Historical Library  </a:t>
            </a:r>
          </a:p>
          <a:p>
            <a:pPr>
              <a:buSzPct val="90000"/>
              <a:buFont typeface="Webdings" pitchFamily="18" charset="2"/>
              <a:buChar char="2"/>
            </a:pPr>
            <a:endParaRPr lang="en-US" sz="2000" dirty="0" smtClean="0">
              <a:latin typeface="Leelawadee" pitchFamily="34" charset="-34"/>
              <a:cs typeface="Leelawadee" pitchFamily="34" charset="-34"/>
            </a:endParaRPr>
          </a:p>
          <a:p>
            <a:pPr>
              <a:buSzPct val="90000"/>
              <a:buFont typeface="Webdings" pitchFamily="18" charset="2"/>
              <a:buChar char="2"/>
            </a:pPr>
            <a:r>
              <a:rPr lang="en-US" sz="2000" dirty="0" smtClean="0">
                <a:latin typeface="Leelawadee" pitchFamily="34" charset="-34"/>
                <a:cs typeface="Leelawadee" pitchFamily="34" charset="-34"/>
              </a:rPr>
              <a:t>Microfilm Contributors: </a:t>
            </a:r>
            <a:r>
              <a:rPr lang="en-US" sz="2000" dirty="0">
                <a:latin typeface="Leelawadee" pitchFamily="34" charset="-34"/>
                <a:cs typeface="Leelawadee" pitchFamily="34" charset="-34"/>
              </a:rPr>
              <a:t>Clarke Historical Library </a:t>
            </a:r>
            <a:r>
              <a:rPr lang="en-US" sz="2000" dirty="0" smtClean="0">
                <a:latin typeface="Leelawadee" pitchFamily="34" charset="-34"/>
                <a:cs typeface="Leelawadee" pitchFamily="34" charset="-34"/>
              </a:rPr>
              <a:t>&amp; Library of Michigan </a:t>
            </a:r>
          </a:p>
          <a:p>
            <a:pPr>
              <a:buSzPct val="90000"/>
              <a:buFont typeface="Webdings" pitchFamily="18" charset="2"/>
              <a:buChar char="2"/>
            </a:pPr>
            <a:endParaRPr lang="en-US" sz="2000" dirty="0">
              <a:latin typeface="Leelawadee" pitchFamily="34" charset="-34"/>
              <a:cs typeface="Leelawadee" pitchFamily="34" charset="-34"/>
            </a:endParaRPr>
          </a:p>
          <a:p>
            <a:pPr>
              <a:buSzPct val="90000"/>
              <a:buFont typeface="Webdings" pitchFamily="18" charset="2"/>
              <a:buChar char="2"/>
            </a:pPr>
            <a:r>
              <a:rPr lang="en-US" sz="2000" dirty="0" smtClean="0">
                <a:latin typeface="Leelawadee" pitchFamily="34" charset="-34"/>
                <a:cs typeface="Leelawadee" pitchFamily="34" charset="-34"/>
              </a:rPr>
              <a:t>Titles selected by appointed committee members following NEH/LC guidelines  </a:t>
            </a:r>
          </a:p>
        </p:txBody>
      </p:sp>
      <p:sp>
        <p:nvSpPr>
          <p:cNvPr id="8" name="Rectangle 7"/>
          <p:cNvSpPr/>
          <p:nvPr/>
        </p:nvSpPr>
        <p:spPr>
          <a:xfrm rot="5400000">
            <a:off x="4352925" y="1724025"/>
            <a:ext cx="438150" cy="9144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86200"/>
            <a:ext cx="3311226" cy="279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576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3050"/>
            <a:ext cx="9084733" cy="86995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Elephant" pitchFamily="18" charset="0"/>
              </a:rPr>
              <a:t>Program Supporters </a:t>
            </a:r>
            <a:endParaRPr lang="en-US" sz="4000" dirty="0">
              <a:latin typeface="Elephant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7200" y="843478"/>
            <a:ext cx="5073650" cy="60016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endParaRPr lang="en-US" sz="1100" dirty="0" smtClean="0">
              <a:latin typeface="Lucida Bright" pitchFamily="18" charset="0"/>
            </a:endParaRPr>
          </a:p>
          <a:p>
            <a:pPr>
              <a:buClr>
                <a:schemeClr val="tx2"/>
              </a:buClr>
              <a:buSzPct val="90000"/>
            </a:pPr>
            <a:endParaRPr lang="en-US" sz="1000" b="1" u="sng" dirty="0" smtClean="0">
              <a:latin typeface="Lucida Bright" pitchFamily="18" charset="0"/>
            </a:endParaRP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890290" y="3581400"/>
            <a:ext cx="282282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latin typeface="Elephant" pitchFamily="18" charset="0"/>
              </a:rPr>
              <a:t>Selection Committee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1676400"/>
            <a:ext cx="8534400" cy="1384995"/>
          </a:xfrm>
          <a:prstGeom prst="rect">
            <a:avLst/>
          </a:prstGeom>
          <a:noFill/>
        </p:spPr>
        <p:txBody>
          <a:bodyPr wrap="square" numCol="2" spcCol="1828800" rtlCol="0" anchor="t" anchorCtr="1">
            <a:spAutoFit/>
          </a:bodyPr>
          <a:lstStyle/>
          <a:p>
            <a:pPr lvl="0"/>
            <a:r>
              <a:rPr lang="en-US" sz="2000" u="sng" dirty="0" smtClean="0">
                <a:solidFill>
                  <a:srgbClr val="800000"/>
                </a:solidFill>
                <a:latin typeface="Elephant" pitchFamily="18" charset="0"/>
              </a:rPr>
              <a:t>Partners</a:t>
            </a:r>
          </a:p>
          <a:p>
            <a:pPr lvl="0"/>
            <a:endParaRPr lang="en-US" sz="800" b="1" u="sng" dirty="0">
              <a:solidFill>
                <a:srgbClr val="800000"/>
              </a:solidFill>
              <a:latin typeface="Elephant" pitchFamily="18" charset="0"/>
            </a:endParaRPr>
          </a:p>
          <a:p>
            <a:pPr marL="285750" lvl="0" indent="-285750">
              <a:buClr>
                <a:srgbClr val="BC8B00"/>
              </a:buClr>
              <a:buSzPct val="90000"/>
              <a:buFont typeface="Wingdings" pitchFamily="2" charset="2"/>
              <a:buChar char="ý"/>
            </a:pPr>
            <a:r>
              <a:rPr lang="en-US" sz="1400" dirty="0">
                <a:solidFill>
                  <a:srgbClr val="800000"/>
                </a:solidFill>
                <a:latin typeface="Leelawadee" pitchFamily="34" charset="-34"/>
                <a:cs typeface="Leelawadee" pitchFamily="34" charset="-34"/>
              </a:rPr>
              <a:t>Library of Michigan</a:t>
            </a:r>
          </a:p>
          <a:p>
            <a:pPr marL="285750" lvl="0" indent="-285750">
              <a:buClr>
                <a:srgbClr val="BC8B00"/>
              </a:buClr>
              <a:buSzPct val="90000"/>
              <a:buFont typeface="Wingdings" pitchFamily="2" charset="2"/>
              <a:buChar char="ý"/>
            </a:pPr>
            <a:endParaRPr lang="en-US" sz="1400" dirty="0">
              <a:solidFill>
                <a:srgbClr val="800000"/>
              </a:solidFill>
              <a:latin typeface="Leelawadee" pitchFamily="34" charset="-34"/>
              <a:cs typeface="Leelawadee" pitchFamily="34" charset="-34"/>
            </a:endParaRPr>
          </a:p>
          <a:p>
            <a:pPr marL="285750" lvl="0" indent="-285750">
              <a:buClr>
                <a:srgbClr val="BC8B00"/>
              </a:buClr>
              <a:buSzPct val="90000"/>
              <a:buFont typeface="Wingdings" pitchFamily="2" charset="2"/>
              <a:buChar char="ý"/>
            </a:pPr>
            <a:r>
              <a:rPr lang="en-US" sz="1400" dirty="0">
                <a:solidFill>
                  <a:srgbClr val="800000"/>
                </a:solidFill>
                <a:latin typeface="Leelawadee" pitchFamily="34" charset="-34"/>
                <a:cs typeface="Leelawadee" pitchFamily="34" charset="-34"/>
              </a:rPr>
              <a:t>Central Michigan University: Clarke </a:t>
            </a:r>
            <a:r>
              <a:rPr lang="en-US" sz="1400" dirty="0" smtClean="0">
                <a:solidFill>
                  <a:srgbClr val="800000"/>
                </a:solidFill>
                <a:latin typeface="Leelawadee" pitchFamily="34" charset="-34"/>
                <a:cs typeface="Leelawadee" pitchFamily="34" charset="-34"/>
              </a:rPr>
              <a:t>Historical Library</a:t>
            </a:r>
            <a:endParaRPr lang="en-US" sz="2400" u="sng" dirty="0" smtClean="0">
              <a:solidFill>
                <a:srgbClr val="800000"/>
              </a:solidFill>
              <a:latin typeface="Leelawadee" pitchFamily="34" charset="-34"/>
              <a:cs typeface="Leelawadee" pitchFamily="34" charset="-34"/>
            </a:endParaRPr>
          </a:p>
          <a:p>
            <a:pPr lvl="0">
              <a:buClr>
                <a:srgbClr val="BC8B00"/>
              </a:buClr>
              <a:buSzPct val="90000"/>
            </a:pPr>
            <a:r>
              <a:rPr lang="en-US" sz="2000" u="sng" dirty="0" smtClean="0">
                <a:solidFill>
                  <a:srgbClr val="800000"/>
                </a:solidFill>
                <a:latin typeface="Elephant" pitchFamily="18" charset="0"/>
              </a:rPr>
              <a:t>Vendors</a:t>
            </a:r>
          </a:p>
          <a:p>
            <a:pPr lvl="0">
              <a:buClr>
                <a:srgbClr val="BC8B00"/>
              </a:buClr>
              <a:buSzPct val="90000"/>
            </a:pPr>
            <a:endParaRPr lang="en-US" sz="900" dirty="0">
              <a:solidFill>
                <a:srgbClr val="800000"/>
              </a:solidFill>
              <a:latin typeface="Elephant" pitchFamily="18" charset="0"/>
            </a:endParaRPr>
          </a:p>
          <a:p>
            <a:pPr marL="285750" lvl="0" indent="-285750">
              <a:buClr>
                <a:srgbClr val="BC8B00"/>
              </a:buClr>
              <a:buSzPct val="90000"/>
              <a:buFont typeface="Wingdings" pitchFamily="2" charset="2"/>
              <a:buChar char="ý"/>
            </a:pPr>
            <a:r>
              <a:rPr lang="en-US" sz="1400" dirty="0" err="1">
                <a:solidFill>
                  <a:srgbClr val="800000"/>
                </a:solidFill>
                <a:latin typeface="Leelawadee" pitchFamily="34" charset="-34"/>
                <a:cs typeface="Leelawadee" pitchFamily="34" charset="-34"/>
              </a:rPr>
              <a:t>iArchives</a:t>
            </a:r>
            <a:endParaRPr lang="en-US" sz="1400" dirty="0">
              <a:solidFill>
                <a:srgbClr val="800000"/>
              </a:solidFill>
              <a:latin typeface="Leelawadee" pitchFamily="34" charset="-34"/>
              <a:cs typeface="Leelawadee" pitchFamily="34" charset="-34"/>
            </a:endParaRPr>
          </a:p>
          <a:p>
            <a:pPr lvl="1">
              <a:buClr>
                <a:srgbClr val="BC8B00"/>
              </a:buClr>
              <a:buSzPct val="90000"/>
            </a:pPr>
            <a:endParaRPr lang="en-US" sz="1400" dirty="0">
              <a:solidFill>
                <a:srgbClr val="800000"/>
              </a:solidFill>
              <a:latin typeface="Leelawadee" pitchFamily="34" charset="-34"/>
              <a:cs typeface="Leelawadee" pitchFamily="34" charset="-34"/>
            </a:endParaRPr>
          </a:p>
          <a:p>
            <a:pPr marL="285750" lvl="0" indent="-285750">
              <a:buClr>
                <a:srgbClr val="BC8B00"/>
              </a:buClr>
              <a:buSzPct val="90000"/>
              <a:buFont typeface="Wingdings" pitchFamily="2" charset="2"/>
              <a:buChar char="ý"/>
            </a:pPr>
            <a:r>
              <a:rPr lang="en-US" sz="1400" dirty="0">
                <a:solidFill>
                  <a:srgbClr val="800000"/>
                </a:solidFill>
                <a:latin typeface="Leelawadee" pitchFamily="34" charset="-34"/>
                <a:cs typeface="Leelawadee" pitchFamily="34" charset="-34"/>
              </a:rPr>
              <a:t>Stover Imaging  </a:t>
            </a:r>
          </a:p>
          <a:p>
            <a:pPr lvl="0">
              <a:buClr>
                <a:srgbClr val="BC8B00"/>
              </a:buClr>
              <a:buSzPct val="90000"/>
            </a:pPr>
            <a:endParaRPr lang="en-US" sz="1200" dirty="0" smtClean="0">
              <a:solidFill>
                <a:srgbClr val="800000"/>
              </a:solidFill>
              <a:latin typeface="Lucida Bright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800" y="4258508"/>
            <a:ext cx="3027912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SzPct val="90000"/>
            </a:pPr>
            <a:r>
              <a:rPr lang="en-US" sz="1050" b="1" u="sng" dirty="0">
                <a:latin typeface="Leelawadee" pitchFamily="34" charset="-34"/>
                <a:cs typeface="Leelawadee" pitchFamily="34" charset="-34"/>
              </a:rPr>
              <a:t>Frank Boles</a:t>
            </a:r>
            <a:endParaRPr lang="en-US" sz="1050" u="sng" dirty="0">
              <a:latin typeface="Leelawadee" pitchFamily="34" charset="-34"/>
              <a:cs typeface="Leelawadee" pitchFamily="34" charset="-34"/>
            </a:endParaRP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r>
              <a:rPr lang="en-US" sz="1050" dirty="0">
                <a:latin typeface="Leelawadee" pitchFamily="34" charset="-34"/>
                <a:cs typeface="Leelawadee" pitchFamily="34" charset="-34"/>
              </a:rPr>
              <a:t>Director, Clarke Historical Library, Central Michigan University </a:t>
            </a: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endParaRPr lang="en-US" sz="1050" dirty="0">
              <a:latin typeface="Leelawadee" pitchFamily="34" charset="-34"/>
              <a:cs typeface="Leelawadee" pitchFamily="34" charset="-34"/>
            </a:endParaRPr>
          </a:p>
          <a:p>
            <a:pPr>
              <a:buClr>
                <a:schemeClr val="tx2"/>
              </a:buClr>
              <a:buSzPct val="90000"/>
            </a:pPr>
            <a:r>
              <a:rPr lang="en-US" sz="1050" b="1" u="sng" dirty="0">
                <a:latin typeface="Leelawadee" pitchFamily="34" charset="-34"/>
                <a:cs typeface="Leelawadee" pitchFamily="34" charset="-34"/>
              </a:rPr>
              <a:t>Leonard Coombs</a:t>
            </a: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r>
              <a:rPr lang="en-US" sz="1050" dirty="0">
                <a:latin typeface="Leelawadee" pitchFamily="34" charset="-34"/>
                <a:cs typeface="Leelawadee" pitchFamily="34" charset="-34"/>
              </a:rPr>
              <a:t>Acquisitions Archivist, Bentley Historical Library, University of Michigan</a:t>
            </a: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endParaRPr lang="en-US" sz="1050" dirty="0">
              <a:latin typeface="Leelawadee" pitchFamily="34" charset="-34"/>
              <a:cs typeface="Leelawadee" pitchFamily="34" charset="-34"/>
            </a:endParaRPr>
          </a:p>
          <a:p>
            <a:pPr>
              <a:buClr>
                <a:schemeClr val="tx2"/>
              </a:buClr>
              <a:buSzPct val="90000"/>
            </a:pPr>
            <a:r>
              <a:rPr lang="en-US" sz="1050" b="1" u="sng" dirty="0">
                <a:latin typeface="Leelawadee" pitchFamily="34" charset="-34"/>
                <a:cs typeface="Leelawadee" pitchFamily="34" charset="-34"/>
              </a:rPr>
              <a:t>Kevin </a:t>
            </a:r>
            <a:r>
              <a:rPr lang="en-US" sz="1050" b="1" u="sng" dirty="0" err="1">
                <a:latin typeface="Leelawadee" pitchFamily="34" charset="-34"/>
                <a:cs typeface="Leelawadee" pitchFamily="34" charset="-34"/>
              </a:rPr>
              <a:t>Driedger</a:t>
            </a:r>
            <a:endParaRPr lang="en-US" sz="1050" u="sng" dirty="0">
              <a:latin typeface="Leelawadee" pitchFamily="34" charset="-34"/>
              <a:cs typeface="Leelawadee" pitchFamily="34" charset="-34"/>
            </a:endParaRP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r>
              <a:rPr lang="en-US" sz="1050" dirty="0">
                <a:latin typeface="Leelawadee" pitchFamily="34" charset="-34"/>
                <a:cs typeface="Leelawadee" pitchFamily="34" charset="-34"/>
              </a:rPr>
              <a:t>Librarian, Library of Michigan</a:t>
            </a: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endParaRPr lang="en-US" sz="1050" dirty="0">
              <a:latin typeface="Leelawadee" pitchFamily="34" charset="-34"/>
              <a:cs typeface="Leelawadee" pitchFamily="34" charset="-34"/>
            </a:endParaRPr>
          </a:p>
          <a:p>
            <a:pPr>
              <a:buClr>
                <a:schemeClr val="tx2"/>
              </a:buClr>
              <a:buSzPct val="90000"/>
            </a:pPr>
            <a:r>
              <a:rPr lang="en-US" sz="1050" b="1" u="sng" dirty="0">
                <a:latin typeface="Leelawadee" pitchFamily="34" charset="-34"/>
                <a:cs typeface="Leelawadee" pitchFamily="34" charset="-34"/>
              </a:rPr>
              <a:t>Michael </a:t>
            </a:r>
            <a:r>
              <a:rPr lang="en-US" sz="1050" b="1" u="sng" dirty="0" err="1">
                <a:latin typeface="Leelawadee" pitchFamily="34" charset="-34"/>
                <a:cs typeface="Leelawadee" pitchFamily="34" charset="-34"/>
              </a:rPr>
              <a:t>Federspiel</a:t>
            </a:r>
            <a:r>
              <a:rPr lang="en-US" sz="1050" b="1" u="sng" dirty="0">
                <a:latin typeface="Leelawadee" pitchFamily="34" charset="-34"/>
                <a:cs typeface="Leelawadee" pitchFamily="34" charset="-34"/>
              </a:rPr>
              <a:t> </a:t>
            </a:r>
            <a:endParaRPr lang="en-US" sz="1050" u="sng" dirty="0">
              <a:latin typeface="Leelawadee" pitchFamily="34" charset="-34"/>
              <a:cs typeface="Leelawadee" pitchFamily="34" charset="-34"/>
            </a:endParaRP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r>
              <a:rPr lang="en-US" sz="1050" dirty="0">
                <a:latin typeface="Leelawadee" pitchFamily="34" charset="-34"/>
                <a:cs typeface="Leelawadee" pitchFamily="34" charset="-34"/>
              </a:rPr>
              <a:t>Retired high school social studies </a:t>
            </a:r>
            <a:r>
              <a:rPr lang="en-US" sz="1050" dirty="0" smtClean="0">
                <a:latin typeface="Leelawadee" pitchFamily="34" charset="-34"/>
                <a:cs typeface="Leelawadee" pitchFamily="34" charset="-34"/>
              </a:rPr>
              <a:t>teacher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78712" y="4258508"/>
            <a:ext cx="2831021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SzPct val="90000"/>
            </a:pPr>
            <a:r>
              <a:rPr lang="en-US" sz="1050" b="1" u="sng" dirty="0">
                <a:latin typeface="Leelawadee" pitchFamily="34" charset="-34"/>
                <a:cs typeface="Leelawadee" pitchFamily="34" charset="-34"/>
              </a:rPr>
              <a:t>Cynthia </a:t>
            </a:r>
            <a:r>
              <a:rPr lang="en-US" sz="1050" b="1" u="sng" dirty="0" err="1">
                <a:latin typeface="Leelawadee" pitchFamily="34" charset="-34"/>
                <a:cs typeface="Leelawadee" pitchFamily="34" charset="-34"/>
              </a:rPr>
              <a:t>Grostick</a:t>
            </a:r>
            <a:endParaRPr lang="en-US" sz="1050" u="sng" dirty="0">
              <a:latin typeface="Leelawadee" pitchFamily="34" charset="-34"/>
              <a:cs typeface="Leelawadee" pitchFamily="34" charset="-34"/>
            </a:endParaRP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r>
              <a:rPr lang="en-US" sz="1050" dirty="0">
                <a:latin typeface="Leelawadee" pitchFamily="34" charset="-34"/>
                <a:cs typeface="Leelawadee" pitchFamily="34" charset="-34"/>
              </a:rPr>
              <a:t>President, Michigan Genealogical Council</a:t>
            </a: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endParaRPr lang="en-US" sz="1050" dirty="0">
              <a:latin typeface="Leelawadee" pitchFamily="34" charset="-34"/>
              <a:cs typeface="Leelawadee" pitchFamily="34" charset="-34"/>
            </a:endParaRPr>
          </a:p>
          <a:p>
            <a:pPr>
              <a:buClr>
                <a:schemeClr val="tx2"/>
              </a:buClr>
              <a:buSzPct val="90000"/>
            </a:pPr>
            <a:r>
              <a:rPr lang="en-US" sz="1050" b="1" u="sng" dirty="0">
                <a:latin typeface="Leelawadee" pitchFamily="34" charset="-34"/>
                <a:cs typeface="Leelawadee" pitchFamily="34" charset="-34"/>
              </a:rPr>
              <a:t>Mark Harvey</a:t>
            </a:r>
            <a:endParaRPr lang="en-US" sz="1050" u="sng" dirty="0">
              <a:latin typeface="Leelawadee" pitchFamily="34" charset="-34"/>
              <a:cs typeface="Leelawadee" pitchFamily="34" charset="-34"/>
            </a:endParaRP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r>
              <a:rPr lang="en-US" sz="1050" dirty="0">
                <a:latin typeface="Leelawadee" pitchFamily="34" charset="-34"/>
                <a:cs typeface="Leelawadee" pitchFamily="34" charset="-34"/>
              </a:rPr>
              <a:t>State Archivist of Michigan</a:t>
            </a:r>
          </a:p>
          <a:p>
            <a:pPr>
              <a:buClr>
                <a:schemeClr val="tx2"/>
              </a:buClr>
              <a:buSzPct val="90000"/>
            </a:pPr>
            <a:endParaRPr lang="en-US" sz="1050" b="1" u="sng" dirty="0" smtClean="0">
              <a:latin typeface="Leelawadee" pitchFamily="34" charset="-34"/>
              <a:cs typeface="Leelawadee" pitchFamily="34" charset="-34"/>
            </a:endParaRPr>
          </a:p>
          <a:p>
            <a:pPr>
              <a:buClr>
                <a:schemeClr val="tx2"/>
              </a:buClr>
              <a:buSzPct val="90000"/>
            </a:pPr>
            <a:r>
              <a:rPr lang="en-US" sz="1050" b="1" u="sng" dirty="0" smtClean="0">
                <a:latin typeface="Leelawadee" pitchFamily="34" charset="-34"/>
                <a:cs typeface="Leelawadee" pitchFamily="34" charset="-34"/>
              </a:rPr>
              <a:t>Martin </a:t>
            </a:r>
            <a:r>
              <a:rPr lang="en-US" sz="1050" b="1" u="sng" dirty="0">
                <a:latin typeface="Leelawadee" pitchFamily="34" charset="-34"/>
                <a:cs typeface="Leelawadee" pitchFamily="34" charset="-34"/>
              </a:rPr>
              <a:t>M. </a:t>
            </a:r>
            <a:r>
              <a:rPr lang="en-US" sz="1050" b="1" u="sng" dirty="0" err="1">
                <a:latin typeface="Leelawadee" pitchFamily="34" charset="-34"/>
                <a:cs typeface="Leelawadee" pitchFamily="34" charset="-34"/>
              </a:rPr>
              <a:t>Hershock</a:t>
            </a:r>
            <a:endParaRPr lang="en-US" sz="1050" u="sng" dirty="0">
              <a:latin typeface="Leelawadee" pitchFamily="34" charset="-34"/>
              <a:cs typeface="Leelawadee" pitchFamily="34" charset="-34"/>
            </a:endParaRP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r>
              <a:rPr lang="en-US" sz="1050" dirty="0">
                <a:latin typeface="Leelawadee" pitchFamily="34" charset="-34"/>
                <a:cs typeface="Leelawadee" pitchFamily="34" charset="-34"/>
              </a:rPr>
              <a:t>Professor of </a:t>
            </a:r>
            <a:r>
              <a:rPr lang="en-US" sz="1050" dirty="0" smtClean="0">
                <a:latin typeface="Leelawadee" pitchFamily="34" charset="-34"/>
                <a:cs typeface="Leelawadee" pitchFamily="34" charset="-34"/>
              </a:rPr>
              <a:t>History, University </a:t>
            </a:r>
            <a:r>
              <a:rPr lang="en-US" sz="1050" dirty="0">
                <a:latin typeface="Leelawadee" pitchFamily="34" charset="-34"/>
                <a:cs typeface="Leelawadee" pitchFamily="34" charset="-34"/>
              </a:rPr>
              <a:t>of </a:t>
            </a:r>
            <a:r>
              <a:rPr lang="en-US" sz="1050" dirty="0" smtClean="0">
                <a:latin typeface="Leelawadee" pitchFamily="34" charset="-34"/>
                <a:cs typeface="Leelawadee" pitchFamily="34" charset="-34"/>
              </a:rPr>
              <a:t>Michigan-Dearborn</a:t>
            </a: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endParaRPr lang="en-US" sz="1050" dirty="0">
              <a:latin typeface="Leelawadee" pitchFamily="34" charset="-34"/>
              <a:cs typeface="Leelawadee" pitchFamily="34" charset="-34"/>
            </a:endParaRPr>
          </a:p>
          <a:p>
            <a:pPr>
              <a:buClr>
                <a:schemeClr val="tx2"/>
              </a:buClr>
              <a:buSzPct val="90000"/>
            </a:pPr>
            <a:r>
              <a:rPr lang="en-US" sz="1050" b="1" u="sng" dirty="0">
                <a:latin typeface="Leelawadee" pitchFamily="34" charset="-34"/>
                <a:cs typeface="Leelawadee" pitchFamily="34" charset="-34"/>
              </a:rPr>
              <a:t>Eli </a:t>
            </a:r>
            <a:r>
              <a:rPr lang="en-US" sz="1050" b="1" u="sng" dirty="0" err="1">
                <a:latin typeface="Leelawadee" pitchFamily="34" charset="-34"/>
                <a:cs typeface="Leelawadee" pitchFamily="34" charset="-34"/>
              </a:rPr>
              <a:t>Neiburger</a:t>
            </a:r>
            <a:endParaRPr lang="en-US" sz="1050" u="sng" dirty="0">
              <a:latin typeface="Leelawadee" pitchFamily="34" charset="-34"/>
              <a:cs typeface="Leelawadee" pitchFamily="34" charset="-34"/>
            </a:endParaRP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r>
              <a:rPr lang="en-US" sz="1050" dirty="0">
                <a:latin typeface="Leelawadee" pitchFamily="34" charset="-34"/>
                <a:cs typeface="Leelawadee" pitchFamily="34" charset="-34"/>
              </a:rPr>
              <a:t>Associate Director for IT &amp; Production, Ann Arbor District </a:t>
            </a:r>
            <a:r>
              <a:rPr lang="en-US" sz="1050" dirty="0" smtClean="0">
                <a:latin typeface="Leelawadee" pitchFamily="34" charset="-34"/>
                <a:cs typeface="Leelawadee" pitchFamily="34" charset="-34"/>
              </a:rPr>
              <a:t>Library</a:t>
            </a:r>
            <a:endParaRPr lang="en-US" sz="1050" dirty="0">
              <a:latin typeface="Leelawadee" pitchFamily="34" charset="-34"/>
              <a:cs typeface="Leelawadee" pitchFamily="34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19259" y="4258508"/>
            <a:ext cx="2868084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SzPct val="90000"/>
            </a:pPr>
            <a:r>
              <a:rPr lang="en-US" sz="1050" b="1" u="sng" dirty="0" smtClean="0">
                <a:latin typeface="Leelawadee" pitchFamily="34" charset="-34"/>
                <a:cs typeface="Leelawadee" pitchFamily="34" charset="-34"/>
              </a:rPr>
              <a:t>Erik </a:t>
            </a:r>
            <a:r>
              <a:rPr lang="en-US" sz="1050" b="1" u="sng" dirty="0">
                <a:latin typeface="Leelawadee" pitchFamily="34" charset="-34"/>
                <a:cs typeface="Leelawadee" pitchFamily="34" charset="-34"/>
              </a:rPr>
              <a:t>Nordberg</a:t>
            </a:r>
            <a:endParaRPr lang="en-US" sz="1050" u="sng" dirty="0">
              <a:latin typeface="Leelawadee" pitchFamily="34" charset="-34"/>
              <a:cs typeface="Leelawadee" pitchFamily="34" charset="-34"/>
            </a:endParaRP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r>
              <a:rPr lang="en-US" sz="1050" dirty="0">
                <a:latin typeface="Leelawadee" pitchFamily="34" charset="-34"/>
                <a:cs typeface="Leelawadee" pitchFamily="34" charset="-34"/>
              </a:rPr>
              <a:t>Executive </a:t>
            </a:r>
            <a:r>
              <a:rPr lang="en-US" sz="1050" dirty="0" smtClean="0">
                <a:latin typeface="Leelawadee" pitchFamily="34" charset="-34"/>
                <a:cs typeface="Leelawadee" pitchFamily="34" charset="-34"/>
              </a:rPr>
              <a:t>Director, </a:t>
            </a:r>
            <a:r>
              <a:rPr lang="en-US" sz="1050" dirty="0">
                <a:latin typeface="Leelawadee" pitchFamily="34" charset="-34"/>
                <a:cs typeface="Leelawadee" pitchFamily="34" charset="-34"/>
              </a:rPr>
              <a:t>Michigan Humanities </a:t>
            </a:r>
            <a:r>
              <a:rPr lang="en-US" sz="1050" dirty="0" smtClean="0">
                <a:latin typeface="Leelawadee" pitchFamily="34" charset="-34"/>
                <a:cs typeface="Leelawadee" pitchFamily="34" charset="-34"/>
              </a:rPr>
              <a:t>Council </a:t>
            </a:r>
            <a:r>
              <a:rPr lang="en-US" sz="1050" dirty="0">
                <a:latin typeface="Leelawadee" pitchFamily="34" charset="-34"/>
                <a:cs typeface="Leelawadee" pitchFamily="34" charset="-34"/>
              </a:rPr>
              <a:t>and former </a:t>
            </a:r>
            <a:r>
              <a:rPr lang="en-US" sz="1050" dirty="0" smtClean="0">
                <a:latin typeface="Leelawadee" pitchFamily="34" charset="-34"/>
                <a:cs typeface="Leelawadee" pitchFamily="34" charset="-34"/>
              </a:rPr>
              <a:t>Archivist</a:t>
            </a:r>
            <a:r>
              <a:rPr lang="en-US" sz="1050" dirty="0" smtClean="0">
                <a:latin typeface="Leelawadee" pitchFamily="34" charset="-34"/>
                <a:cs typeface="Leelawadee" pitchFamily="34" charset="-34"/>
              </a:rPr>
              <a:t>, Michigan </a:t>
            </a:r>
            <a:r>
              <a:rPr lang="en-US" sz="1050" dirty="0">
                <a:latin typeface="Leelawadee" pitchFamily="34" charset="-34"/>
                <a:cs typeface="Leelawadee" pitchFamily="34" charset="-34"/>
              </a:rPr>
              <a:t>Technological University</a:t>
            </a: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endParaRPr lang="en-US" sz="1050" dirty="0">
              <a:latin typeface="Leelawadee" pitchFamily="34" charset="-34"/>
              <a:cs typeface="Leelawadee" pitchFamily="34" charset="-34"/>
            </a:endParaRPr>
          </a:p>
          <a:p>
            <a:pPr>
              <a:buClr>
                <a:schemeClr val="tx2"/>
              </a:buClr>
              <a:buSzPct val="90000"/>
            </a:pPr>
            <a:r>
              <a:rPr lang="en-US" sz="1050" b="1" u="sng" dirty="0">
                <a:latin typeface="Leelawadee" pitchFamily="34" charset="-34"/>
                <a:cs typeface="Leelawadee" pitchFamily="34" charset="-34"/>
              </a:rPr>
              <a:t>Marcus </a:t>
            </a:r>
            <a:r>
              <a:rPr lang="en-US" sz="1050" b="1" u="sng" dirty="0" err="1">
                <a:latin typeface="Leelawadee" pitchFamily="34" charset="-34"/>
                <a:cs typeface="Leelawadee" pitchFamily="34" charset="-34"/>
              </a:rPr>
              <a:t>Robyns</a:t>
            </a:r>
            <a:endParaRPr lang="en-US" sz="1050" u="sng" dirty="0">
              <a:latin typeface="Leelawadee" pitchFamily="34" charset="-34"/>
              <a:cs typeface="Leelawadee" pitchFamily="34" charset="-34"/>
            </a:endParaRP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r>
              <a:rPr lang="en-US" sz="1050" dirty="0">
                <a:latin typeface="Leelawadee" pitchFamily="34" charset="-34"/>
                <a:cs typeface="Leelawadee" pitchFamily="34" charset="-34"/>
              </a:rPr>
              <a:t>University Archivist, </a:t>
            </a:r>
            <a:r>
              <a:rPr lang="en-US" sz="1050" dirty="0" smtClean="0">
                <a:latin typeface="Leelawadee" pitchFamily="34" charset="-34"/>
                <a:cs typeface="Leelawadee" pitchFamily="34" charset="-34"/>
              </a:rPr>
              <a:t>Northern </a:t>
            </a:r>
            <a:r>
              <a:rPr lang="en-US" sz="1050" dirty="0">
                <a:latin typeface="Leelawadee" pitchFamily="34" charset="-34"/>
                <a:cs typeface="Leelawadee" pitchFamily="34" charset="-34"/>
              </a:rPr>
              <a:t>Michigan University</a:t>
            </a: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endParaRPr lang="en-US" sz="1050" dirty="0">
              <a:latin typeface="Leelawadee" pitchFamily="34" charset="-34"/>
              <a:cs typeface="Leelawadee" pitchFamily="34" charset="-34"/>
            </a:endParaRPr>
          </a:p>
          <a:p>
            <a:pPr>
              <a:buClr>
                <a:schemeClr val="tx2"/>
              </a:buClr>
              <a:buSzPct val="90000"/>
            </a:pPr>
            <a:r>
              <a:rPr lang="en-US" sz="1050" b="1" u="sng" dirty="0">
                <a:latin typeface="Leelawadee" pitchFamily="34" charset="-34"/>
                <a:cs typeface="Leelawadee" pitchFamily="34" charset="-34"/>
              </a:rPr>
              <a:t>Ken Winter</a:t>
            </a:r>
          </a:p>
          <a:p>
            <a:pPr marL="365760" lvl="1" indent="-171450">
              <a:buClr>
                <a:schemeClr val="tx2"/>
              </a:buClr>
              <a:buSzPct val="90000"/>
              <a:buFont typeface="Wingdings" pitchFamily="2" charset="2"/>
              <a:buChar char="þ"/>
            </a:pPr>
            <a:r>
              <a:rPr lang="en-US" sz="1050" dirty="0">
                <a:latin typeface="Leelawadee" pitchFamily="34" charset="-34"/>
                <a:cs typeface="Leelawadee" pitchFamily="34" charset="-34"/>
              </a:rPr>
              <a:t>Retired editor, </a:t>
            </a:r>
            <a:r>
              <a:rPr lang="en-US" sz="1050" i="1" dirty="0">
                <a:latin typeface="Leelawadee" pitchFamily="34" charset="-34"/>
                <a:cs typeface="Leelawadee" pitchFamily="34" charset="-34"/>
              </a:rPr>
              <a:t>Petoskey Evening News, </a:t>
            </a:r>
            <a:r>
              <a:rPr lang="en-US" sz="1050" dirty="0">
                <a:latin typeface="Leelawadee" pitchFamily="34" charset="-34"/>
                <a:cs typeface="Leelawadee" pitchFamily="34" charset="-34"/>
              </a:rPr>
              <a:t>and former president of the Michigan Press Association</a:t>
            </a:r>
            <a:r>
              <a:rPr lang="en-US" sz="1050" dirty="0" smtClean="0">
                <a:latin typeface="Leelawadee" pitchFamily="34" charset="-34"/>
                <a:cs typeface="Leelawadee" pitchFamily="34" charset="-34"/>
              </a:rPr>
              <a:t>.</a:t>
            </a:r>
            <a:endParaRPr lang="en-US" sz="1050" dirty="0">
              <a:latin typeface="Leelawadee" pitchFamily="34" charset="-34"/>
              <a:cs typeface="Leelawadee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6930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Elephant" pitchFamily="18" charset="0"/>
              </a:rPr>
              <a:t>Michigan Newspapers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246334"/>
              </p:ext>
            </p:extLst>
          </p:nvPr>
        </p:nvGraphicFramePr>
        <p:xfrm>
          <a:off x="1066800" y="1066800"/>
          <a:ext cx="7010400" cy="4876803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3505200"/>
                <a:gridCol w="3505200"/>
              </a:tblGrid>
              <a:tr h="3191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sng" strike="noStrike" dirty="0" smtClean="0">
                          <a:effectLst/>
                          <a:latin typeface="Elephant" pitchFamily="18" charset="0"/>
                        </a:rPr>
                        <a:t>Title</a:t>
                      </a:r>
                      <a:endParaRPr lang="en-US" sz="2000" b="0" i="0" u="sng" strike="noStrike" dirty="0">
                        <a:solidFill>
                          <a:srgbClr val="000000"/>
                        </a:solidFill>
                        <a:effectLst/>
                        <a:latin typeface="Elephant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sng" strike="noStrike" dirty="0" smtClean="0">
                          <a:effectLst/>
                          <a:latin typeface="Elephant" pitchFamily="18" charset="0"/>
                        </a:rPr>
                        <a:t>Publisher Location</a:t>
                      </a:r>
                      <a:endParaRPr lang="en-US" sz="2000" b="0" i="0" u="sng" strike="noStrike" dirty="0">
                        <a:solidFill>
                          <a:srgbClr val="000000"/>
                        </a:solidFill>
                        <a:effectLst/>
                        <a:latin typeface="Elephant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Alpena Weekly </a:t>
                      </a:r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Argus.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Alpena, Mich.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The Copper Country Evening News.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Calumet,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The Calumet News.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Calumet,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*Northern Tribune.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Cheboygan,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*Constantine Republican.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Constantine,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Dearborn Independent.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Dearborn,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*The Cass County Republican.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Dowagiac,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Charlevoix County Herald.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East Jordan,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East Saginaw Courier.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East Saginaw,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*The Grand Haven News.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Grand Haven,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*Grand River Times.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Grand Haven,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The Owosso Times.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Owosso,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The True Northerner.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Paw </a:t>
                      </a:r>
                      <a:r>
                        <a:rPr lang="en-US" sz="1600" u="none" strike="noStrike" dirty="0" err="1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Paw</a:t>
                      </a:r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*Weekly Expositor.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Brockway Centre, Mich.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The Yale Expositor.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Yale, St. Clair County,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284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*Ypsilanti Sentinel.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Leelawadee" pitchFamily="34" charset="-34"/>
                          <a:cs typeface="Leelawadee" pitchFamily="34" charset="-34"/>
                        </a:rPr>
                        <a:t>Ypsilanti, Washtenaw Co., Mich.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Leelawadee" pitchFamily="34" charset="-34"/>
                        <a:cs typeface="Leelawadee" pitchFamily="34" charset="-34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610600" cy="700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569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Elephant" pitchFamily="18" charset="0"/>
              </a:rPr>
              <a:t>Technical Specifications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152400"/>
            <a:ext cx="88392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latin typeface="Leelawadee" pitchFamily="34" charset="-34"/>
                <a:cs typeface="Leelawadee" pitchFamily="34" charset="-34"/>
              </a:rPr>
              <a:t>National Digital Newspaper Program (NDNP) Technical </a:t>
            </a:r>
            <a:r>
              <a:rPr lang="en-US" sz="1400" b="1" u="sng" dirty="0" smtClean="0">
                <a:latin typeface="Leelawadee" pitchFamily="34" charset="-34"/>
                <a:cs typeface="Leelawadee" pitchFamily="34" charset="-34"/>
              </a:rPr>
              <a:t>Guidelines</a:t>
            </a:r>
          </a:p>
          <a:p>
            <a:pPr algn="ctr"/>
            <a:endParaRPr lang="en-US" sz="600" b="1" i="1" u="sng" dirty="0">
              <a:latin typeface="Leelawadee" pitchFamily="34" charset="-34"/>
              <a:cs typeface="Leelawadee" pitchFamily="34" charset="-34"/>
            </a:endParaRPr>
          </a:p>
          <a:p>
            <a:pPr algn="ctr"/>
            <a:r>
              <a:rPr lang="en-US" sz="1200" i="1" dirty="0" smtClean="0">
                <a:latin typeface="Leelawadee" pitchFamily="34" charset="-34"/>
                <a:cs typeface="Leelawadee" pitchFamily="34" charset="-34"/>
              </a:rPr>
              <a:t>http</a:t>
            </a:r>
            <a:r>
              <a:rPr lang="en-US" sz="1200" i="1" dirty="0">
                <a:latin typeface="Leelawadee" pitchFamily="34" charset="-34"/>
                <a:cs typeface="Leelawadee" pitchFamily="34" charset="-34"/>
              </a:rPr>
              <a:t>://www.loc.gov/ndnp/guidelines/archive/guidelines1213.html</a:t>
            </a:r>
            <a:endParaRPr lang="en-US" sz="1200" i="1" dirty="0" smtClean="0">
              <a:latin typeface="Leelawadee" pitchFamily="34" charset="-34"/>
              <a:cs typeface="Leelawadee" pitchFamily="34" charset="-34"/>
            </a:endParaRPr>
          </a:p>
          <a:p>
            <a:pPr algn="ctr"/>
            <a:endParaRPr lang="en-US" sz="500" dirty="0">
              <a:latin typeface="Lucida Bright" pitchFamily="18" charset="0"/>
            </a:endParaRPr>
          </a:p>
          <a:p>
            <a:endParaRPr lang="en-US" sz="900" b="1" u="sng" dirty="0" smtClean="0">
              <a:latin typeface="Bodoni MT" pitchFamily="18" charset="0"/>
            </a:endParaRPr>
          </a:p>
          <a:p>
            <a:r>
              <a:rPr lang="en-US" sz="1600" u="sng" dirty="0" smtClean="0">
                <a:latin typeface="Elephant" pitchFamily="18" charset="0"/>
              </a:rPr>
              <a:t>Original Scans </a:t>
            </a:r>
            <a:endParaRPr lang="en-US" sz="1600" u="sng" dirty="0">
              <a:latin typeface="Elephant" pitchFamily="18" charset="0"/>
            </a:endParaRP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Created from a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clean second generation duplicate silver negative that at 8-bit </a:t>
            </a:r>
            <a:r>
              <a:rPr lang="en-US" sz="1200" dirty="0" err="1">
                <a:latin typeface="Leelawadee" pitchFamily="34" charset="-34"/>
                <a:cs typeface="Leelawadee" pitchFamily="34" charset="-34"/>
              </a:rPr>
              <a:t>grayscale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 with a resolution of 400 dpi,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in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Uncompressed TIFF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6.0.</a:t>
            </a:r>
            <a:endParaRPr lang="en-US" sz="1200" dirty="0">
              <a:latin typeface="Leelawadee" pitchFamily="34" charset="-34"/>
              <a:cs typeface="Leelawadee" pitchFamily="34" charset="-34"/>
            </a:endParaRPr>
          </a:p>
          <a:p>
            <a:r>
              <a:rPr lang="en-US" sz="1600" u="sng" dirty="0" smtClean="0">
                <a:latin typeface="Elephant" pitchFamily="18" charset="0"/>
              </a:rPr>
              <a:t>Derivatives 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Create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a JPEG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2000 and a PDF file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for each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page.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Incorporate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appropriate XMP metadata per NDNP Technical Guidelines for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each file.</a:t>
            </a:r>
          </a:p>
          <a:p>
            <a:r>
              <a:rPr lang="en-US" sz="1600" u="sng" dirty="0" smtClean="0">
                <a:latin typeface="Elephant" pitchFamily="18" charset="0"/>
              </a:rPr>
              <a:t>OCR 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Create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text output in UTF-8 character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set.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Create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OCR text file with bounding-box coordinate data at the word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level.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Produce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OCR text files that conform to the ALTO XML schema, version 2.0 or greater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.</a:t>
            </a:r>
            <a:endParaRPr lang="en-US" sz="1200" b="1" u="sng" dirty="0">
              <a:latin typeface="Leelawadee" pitchFamily="34" charset="-34"/>
              <a:cs typeface="Leelawadee" pitchFamily="34" charset="-34"/>
            </a:endParaRPr>
          </a:p>
          <a:p>
            <a:r>
              <a:rPr lang="en-US" sz="1600" u="sng" dirty="0" smtClean="0">
                <a:latin typeface="Elephant" pitchFamily="18" charset="0"/>
              </a:rPr>
              <a:t>Metadata</a:t>
            </a:r>
            <a:r>
              <a:rPr lang="en-US" sz="1600" b="1" u="sng" dirty="0" smtClean="0">
                <a:latin typeface="Bodoni MT" pitchFamily="18" charset="0"/>
              </a:rPr>
              <a:t> 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Create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title identifier using the Library of Congress Control Number (LCCN) for that title, normalized to MARC21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standard.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Produce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a unique identifier for each </a:t>
            </a:r>
            <a:r>
              <a:rPr lang="en-US" sz="1200" b="1" dirty="0">
                <a:latin typeface="Leelawadee" pitchFamily="34" charset="-34"/>
                <a:cs typeface="Leelawadee" pitchFamily="34" charset="-34"/>
              </a:rPr>
              <a:t>issue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 using LCCN, Issue Date and Edition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order.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Produce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a unique identifier for each </a:t>
            </a:r>
            <a:r>
              <a:rPr lang="en-US" sz="1200" b="1" dirty="0">
                <a:latin typeface="Leelawadee" pitchFamily="34" charset="-34"/>
                <a:cs typeface="Leelawadee" pitchFamily="34" charset="-34"/>
              </a:rPr>
              <a:t>page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 using LCCN, Issue Date, Edition, Order and Record Sequence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number.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Create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additional title level metadata related to the title runs digitized and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delivered.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Create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issue/edition metadata for all known issue/edition occurrences for issues/editions known to be published but not available as a digital asset, create a record for that issue/edition and use the Issue Present Indicator to indicate the issue/edition of the record described is not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available.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Create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page metadata for all known page occurrences for page known to be published but not available as a digital asset, create a record for that page and use the Page Present Indicator to indicate that the page the record describes is not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available.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Produce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reel metadata objects that describe individual scanned reels and filmed </a:t>
            </a: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targets.</a:t>
            </a:r>
          </a:p>
          <a:p>
            <a:pPr marL="628650" lvl="1" indent="-171450">
              <a:buClr>
                <a:schemeClr val="tx2"/>
              </a:buClr>
              <a:buFont typeface="Webdings" pitchFamily="18" charset="2"/>
              <a:buChar char="2"/>
            </a:pPr>
            <a:r>
              <a:rPr lang="en-US" sz="1200" dirty="0" smtClean="0">
                <a:latin typeface="Leelawadee" pitchFamily="34" charset="-34"/>
                <a:cs typeface="Leelawadee" pitchFamily="34" charset="-34"/>
              </a:rPr>
              <a:t>Deliver </a:t>
            </a:r>
            <a:r>
              <a:rPr lang="en-US" sz="1200" dirty="0">
                <a:latin typeface="Leelawadee" pitchFamily="34" charset="-34"/>
                <a:cs typeface="Leelawadee" pitchFamily="34" charset="-34"/>
              </a:rPr>
              <a:t>all digital assets and Metadata Encoded Transmission Schema (METS) object structure according to an XML Batch template structure as per NDNP specifications.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65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304800"/>
            <a:ext cx="8153400" cy="990600"/>
          </a:xfrm>
        </p:spPr>
        <p:txBody>
          <a:bodyPr>
            <a:normAutofit/>
          </a:bodyPr>
          <a:lstStyle/>
          <a:p>
            <a:pPr algn="ctr"/>
            <a:r>
              <a:rPr lang="en-US" sz="4800" u="sng" dirty="0" smtClean="0">
                <a:latin typeface="Elephant" pitchFamily="18" charset="0"/>
              </a:rPr>
              <a:t>Help Wanted</a:t>
            </a:r>
            <a:endParaRPr lang="en-US" sz="4800" u="sng" dirty="0">
              <a:latin typeface="Elephant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09800"/>
            <a:ext cx="718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Leelawadee" pitchFamily="34" charset="-34"/>
                <a:cs typeface="Leelawadee" pitchFamily="34" charset="-34"/>
              </a:rPr>
              <a:t>Looking for </a:t>
            </a:r>
            <a:r>
              <a:rPr lang="en-US" sz="2800" b="1" dirty="0" smtClean="0">
                <a:latin typeface="Leelawadee" pitchFamily="34" charset="-34"/>
                <a:cs typeface="Leelawadee" pitchFamily="34" charset="-34"/>
              </a:rPr>
              <a:t>online newspapers </a:t>
            </a:r>
            <a:r>
              <a:rPr lang="en-US" sz="2800" dirty="0" smtClean="0">
                <a:latin typeface="Leelawadee" pitchFamily="34" charset="-34"/>
                <a:cs typeface="Leelawadee" pitchFamily="34" charset="-34"/>
              </a:rPr>
              <a:t>in public or fee based websites. If you know of any please email the </a:t>
            </a:r>
            <a:r>
              <a:rPr lang="en-US" sz="2800" b="1" dirty="0" smtClean="0">
                <a:latin typeface="Leelawadee" pitchFamily="34" charset="-34"/>
                <a:cs typeface="Leelawadee" pitchFamily="34" charset="-34"/>
              </a:rPr>
              <a:t>titles</a:t>
            </a:r>
            <a:r>
              <a:rPr lang="en-US" sz="2800" dirty="0" smtClean="0">
                <a:latin typeface="Leelawadee" pitchFamily="34" charset="-34"/>
                <a:cs typeface="Leelawadee" pitchFamily="34" charset="-34"/>
              </a:rPr>
              <a:t> and </a:t>
            </a:r>
            <a:r>
              <a:rPr lang="en-US" sz="2800" b="1" dirty="0" smtClean="0">
                <a:latin typeface="Leelawadee" pitchFamily="34" charset="-34"/>
                <a:cs typeface="Leelawadee" pitchFamily="34" charset="-34"/>
              </a:rPr>
              <a:t>website link </a:t>
            </a:r>
            <a:r>
              <a:rPr lang="en-US" sz="2800" dirty="0" smtClean="0">
                <a:latin typeface="Leelawadee" pitchFamily="34" charset="-34"/>
                <a:cs typeface="Leelawadee" pitchFamily="34" charset="-34"/>
              </a:rPr>
              <a:t>to Kim </a:t>
            </a:r>
            <a:r>
              <a:rPr lang="en-US" sz="2800" dirty="0" err="1" smtClean="0">
                <a:latin typeface="Leelawadee" pitchFamily="34" charset="-34"/>
                <a:cs typeface="Leelawadee" pitchFamily="34" charset="-34"/>
              </a:rPr>
              <a:t>Hagerty</a:t>
            </a:r>
            <a:r>
              <a:rPr lang="en-US" sz="2800" dirty="0" smtClean="0">
                <a:latin typeface="Leelawadee" pitchFamily="34" charset="-34"/>
                <a:cs typeface="Leelawadee" pitchFamily="34" charset="-34"/>
              </a:rPr>
              <a:t> at </a:t>
            </a:r>
            <a:r>
              <a:rPr lang="en-US" sz="2800" b="1" dirty="0">
                <a:solidFill>
                  <a:schemeClr val="tx2"/>
                </a:solidFill>
                <a:latin typeface="Leelawadee" pitchFamily="34" charset="-34"/>
                <a:cs typeface="Leelawadee" pitchFamily="34" charset="-34"/>
              </a:rPr>
              <a:t>kim.hagerty@cmich.edu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135">
            <a:off x="3194209" y="4683272"/>
            <a:ext cx="2688334" cy="18643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4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n-US" sz="4800" dirty="0" smtClean="0">
                <a:latin typeface="Elephant" pitchFamily="18" charset="0"/>
              </a:rPr>
              <a:t>Useful Links </a:t>
            </a:r>
            <a:endParaRPr lang="en-US" sz="4800" dirty="0">
              <a:latin typeface="Elephant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562600"/>
            <a:ext cx="661035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0" y="76200"/>
            <a:ext cx="4267200" cy="45720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00" u="sng" dirty="0" smtClean="0">
                <a:solidFill>
                  <a:srgbClr val="800000"/>
                </a:solidFill>
                <a:latin typeface="Elephant" pitchFamily="18" charset="0"/>
                <a:cs typeface="Leelawadee" pitchFamily="34" charset="-34"/>
              </a:rPr>
              <a:t>US </a:t>
            </a:r>
            <a:r>
              <a:rPr lang="en-US" sz="1400" u="sng" dirty="0">
                <a:solidFill>
                  <a:srgbClr val="800000"/>
                </a:solidFill>
                <a:latin typeface="Elephant" pitchFamily="18" charset="0"/>
                <a:cs typeface="Leelawadee" pitchFamily="34" charset="-34"/>
              </a:rPr>
              <a:t>Newspaper Directory  </a:t>
            </a:r>
            <a:endParaRPr lang="en-US" sz="1400" u="sng" dirty="0" smtClean="0">
              <a:solidFill>
                <a:srgbClr val="800000"/>
              </a:solidFill>
              <a:latin typeface="Elephant" pitchFamily="18" charset="0"/>
              <a:cs typeface="Leelawadee" pitchFamily="34" charset="-34"/>
            </a:endParaRPr>
          </a:p>
          <a:p>
            <a:pPr algn="ctr">
              <a:lnSpc>
                <a:spcPct val="150000"/>
              </a:lnSpc>
            </a:pPr>
            <a:r>
              <a:rPr lang="en-US" sz="1400" dirty="0" smtClean="0">
                <a:latin typeface="Leelawadee" pitchFamily="34" charset="-34"/>
                <a:cs typeface="Leelawadee" pitchFamily="34" charset="-34"/>
                <a:hlinkClick r:id="rId4"/>
              </a:rPr>
              <a:t>http</a:t>
            </a:r>
            <a:r>
              <a:rPr lang="en-US" sz="1400" dirty="0">
                <a:latin typeface="Leelawadee" pitchFamily="34" charset="-34"/>
                <a:cs typeface="Leelawadee" pitchFamily="34" charset="-34"/>
                <a:hlinkClick r:id="rId4"/>
              </a:rPr>
              <a:t>://chroniclingamerica.loc.gov/search/titles</a:t>
            </a:r>
            <a:r>
              <a:rPr lang="en-US" sz="1400" dirty="0" smtClean="0">
                <a:latin typeface="Leelawadee" pitchFamily="34" charset="-34"/>
                <a:cs typeface="Leelawadee" pitchFamily="34" charset="-34"/>
                <a:hlinkClick r:id="rId4"/>
              </a:rPr>
              <a:t>/</a:t>
            </a:r>
            <a:endParaRPr lang="en-US" sz="1400" dirty="0" smtClean="0">
              <a:latin typeface="Leelawadee" pitchFamily="34" charset="-34"/>
              <a:cs typeface="Leelawadee" pitchFamily="34" charset="-34"/>
            </a:endParaRPr>
          </a:p>
          <a:p>
            <a:pPr algn="ctr">
              <a:lnSpc>
                <a:spcPct val="150000"/>
              </a:lnSpc>
            </a:pPr>
            <a:r>
              <a:rPr lang="en-US" sz="1400" u="sng" dirty="0">
                <a:latin typeface="Elephant" pitchFamily="18" charset="0"/>
                <a:cs typeface="Leelawadee" pitchFamily="34" charset="-34"/>
              </a:rPr>
              <a:t>List of online newspaper archives</a:t>
            </a:r>
          </a:p>
          <a:p>
            <a:pPr algn="ctr">
              <a:lnSpc>
                <a:spcPct val="150000"/>
              </a:lnSpc>
            </a:pPr>
            <a:r>
              <a:rPr lang="en-US" sz="1400" u="sng" dirty="0">
                <a:latin typeface="Leelawadee" pitchFamily="34" charset="-34"/>
                <a:cs typeface="Leelawadee" pitchFamily="34" charset="-34"/>
                <a:hlinkClick r:id="rId5"/>
              </a:rPr>
              <a:t>http://</a:t>
            </a:r>
            <a:r>
              <a:rPr lang="en-US" sz="1400" u="sng" dirty="0" smtClean="0">
                <a:latin typeface="Leelawadee" pitchFamily="34" charset="-34"/>
                <a:cs typeface="Leelawadee" pitchFamily="34" charset="-34"/>
                <a:hlinkClick r:id="rId5"/>
              </a:rPr>
              <a:t>en.wikipedia.org/wiki/Wikipedia:List_of_online_newspaper_archives#Michigan</a:t>
            </a:r>
            <a:endParaRPr lang="en-US" sz="1400" dirty="0">
              <a:latin typeface="Leelawadee" pitchFamily="34" charset="-34"/>
              <a:cs typeface="Leelawadee" pitchFamily="34" charset="-34"/>
            </a:endParaRPr>
          </a:p>
          <a:p>
            <a:pPr algn="ctr">
              <a:lnSpc>
                <a:spcPct val="150000"/>
              </a:lnSpc>
            </a:pPr>
            <a:r>
              <a:rPr lang="en-US" sz="1400" u="sng" dirty="0" smtClean="0">
                <a:latin typeface="Elephant" pitchFamily="18" charset="0"/>
                <a:cs typeface="Leelawadee" pitchFamily="34" charset="-34"/>
              </a:rPr>
              <a:t>Michigan Newspaper Family History</a:t>
            </a:r>
          </a:p>
          <a:p>
            <a:pPr algn="ctr">
              <a:lnSpc>
                <a:spcPct val="150000"/>
              </a:lnSpc>
            </a:pPr>
            <a:r>
              <a:rPr lang="en-US" sz="1400" dirty="0" smtClean="0">
                <a:latin typeface="Leelawadee" pitchFamily="34" charset="-34"/>
                <a:cs typeface="Leelawadee" pitchFamily="34" charset="-34"/>
              </a:rPr>
              <a:t>http://www.michigan.gov/libraryofmichigan/ </a:t>
            </a:r>
          </a:p>
          <a:p>
            <a:pPr algn="ctr">
              <a:lnSpc>
                <a:spcPct val="150000"/>
              </a:lnSpc>
            </a:pPr>
            <a:r>
              <a:rPr lang="en-US" sz="1400" u="sng" dirty="0">
                <a:latin typeface="Elephant" pitchFamily="18" charset="0"/>
                <a:cs typeface="Leelawadee" pitchFamily="34" charset="-34"/>
              </a:rPr>
              <a:t>The Growth of Newspapers Across the U.S.: </a:t>
            </a:r>
            <a:br>
              <a:rPr lang="en-US" sz="1400" u="sng" dirty="0">
                <a:latin typeface="Elephant" pitchFamily="18" charset="0"/>
                <a:cs typeface="Leelawadee" pitchFamily="34" charset="-34"/>
              </a:rPr>
            </a:br>
            <a:r>
              <a:rPr lang="en-US" sz="1400" u="sng" dirty="0">
                <a:latin typeface="Elephant" pitchFamily="18" charset="0"/>
                <a:cs typeface="Leelawadee" pitchFamily="34" charset="-34"/>
              </a:rPr>
              <a:t>1690-2011</a:t>
            </a:r>
          </a:p>
          <a:p>
            <a:pPr algn="ctr">
              <a:lnSpc>
                <a:spcPct val="150000"/>
              </a:lnSpc>
            </a:pPr>
            <a:r>
              <a:rPr lang="en-US" sz="1400" u="sng" dirty="0">
                <a:latin typeface="Leelawadee" pitchFamily="34" charset="-34"/>
                <a:cs typeface="Leelawadee" pitchFamily="34" charset="-34"/>
                <a:hlinkClick r:id="rId6"/>
              </a:rPr>
              <a:t>http://www.stanford.edu/group/ruralwest/cgi-bin/drupal/visualizations/us_newspapers</a:t>
            </a:r>
            <a:endParaRPr lang="en-US" sz="1400" u="sng" dirty="0">
              <a:latin typeface="Leelawadee" pitchFamily="34" charset="-34"/>
              <a:cs typeface="Leelawadee" pitchFamily="34" charset="-34"/>
            </a:endParaRPr>
          </a:p>
          <a:p>
            <a:pPr algn="ctr"/>
            <a:endParaRPr lang="en-US" sz="1400" dirty="0">
              <a:latin typeface="Leelawadee" pitchFamily="34" charset="-34"/>
              <a:cs typeface="Leelawadee" pitchFamily="34" charset="-34"/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524374" y="76200"/>
            <a:ext cx="4543425" cy="4572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Tx/>
              <a:buNone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Tx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Tx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Tx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Tx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1400" u="sng" dirty="0" smtClean="0">
                <a:latin typeface="Elephant" pitchFamily="18" charset="0"/>
                <a:cs typeface="Leelawadee" pitchFamily="34" charset="-34"/>
              </a:rPr>
              <a:t>100 </a:t>
            </a:r>
            <a:r>
              <a:rPr lang="en-US" sz="1400" u="sng" dirty="0">
                <a:latin typeface="Elephant" pitchFamily="18" charset="0"/>
                <a:cs typeface="Leelawadee" pitchFamily="34" charset="-34"/>
              </a:rPr>
              <a:t>Years Ago Today 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latin typeface="Leelawadee" pitchFamily="34" charset="-34"/>
                <a:cs typeface="Leelawadee" pitchFamily="34" charset="-34"/>
              </a:rPr>
              <a:t>http://chroniclingamerica.loc.gov </a:t>
            </a:r>
            <a:endParaRPr lang="en-US" sz="1400" dirty="0" smtClean="0">
              <a:latin typeface="Leelawadee" pitchFamily="34" charset="-34"/>
              <a:cs typeface="Leelawadee" pitchFamily="34" charset="-34"/>
            </a:endParaRPr>
          </a:p>
          <a:p>
            <a:pPr algn="ctr">
              <a:lnSpc>
                <a:spcPct val="150000"/>
              </a:lnSpc>
            </a:pPr>
            <a:r>
              <a:rPr lang="en-US" sz="1400" u="sng" dirty="0">
                <a:latin typeface="Elephant" pitchFamily="18" charset="0"/>
                <a:cs typeface="Leelawadee" pitchFamily="34" charset="-34"/>
              </a:rPr>
              <a:t>Newspaper Topics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latin typeface="Leelawadee" pitchFamily="34" charset="-34"/>
                <a:cs typeface="Leelawadee" pitchFamily="34" charset="-34"/>
              </a:rPr>
              <a:t>http://</a:t>
            </a:r>
            <a:r>
              <a:rPr lang="en-US" sz="1400" dirty="0" smtClean="0">
                <a:latin typeface="Leelawadee" pitchFamily="34" charset="-34"/>
                <a:cs typeface="Leelawadee" pitchFamily="34" charset="-34"/>
              </a:rPr>
              <a:t>www.loc.gov/rr/news/topics/topics.html</a:t>
            </a:r>
          </a:p>
          <a:p>
            <a:pPr algn="ctr">
              <a:lnSpc>
                <a:spcPct val="150000"/>
              </a:lnSpc>
            </a:pPr>
            <a:r>
              <a:rPr lang="en-US" sz="1400" u="sng" dirty="0" err="1" smtClean="0">
                <a:latin typeface="Elephant" pitchFamily="18" charset="0"/>
              </a:rPr>
              <a:t>EDSITEment</a:t>
            </a:r>
            <a:r>
              <a:rPr lang="en-US" sz="1400" u="sng" dirty="0">
                <a:latin typeface="Elephant" pitchFamily="18" charset="0"/>
              </a:rPr>
              <a:t>! </a:t>
            </a:r>
            <a:r>
              <a:rPr lang="en-US" sz="1400" u="sng" dirty="0" smtClean="0">
                <a:latin typeface="Elephant" pitchFamily="18" charset="0"/>
              </a:rPr>
              <a:t/>
            </a:r>
            <a:br>
              <a:rPr lang="en-US" sz="1400" u="sng" dirty="0" smtClean="0">
                <a:latin typeface="Elephant" pitchFamily="18" charset="0"/>
              </a:rPr>
            </a:br>
            <a:r>
              <a:rPr lang="en-US" sz="1400" u="sng" dirty="0" smtClean="0">
                <a:latin typeface="Elephant" pitchFamily="18" charset="0"/>
              </a:rPr>
              <a:t>The </a:t>
            </a:r>
            <a:r>
              <a:rPr lang="en-US" sz="1400" u="sng" dirty="0">
                <a:latin typeface="Elephant" pitchFamily="18" charset="0"/>
              </a:rPr>
              <a:t>best of the humanities on the web</a:t>
            </a:r>
          </a:p>
          <a:p>
            <a:pPr algn="ctr">
              <a:lnSpc>
                <a:spcPct val="150000"/>
              </a:lnSpc>
            </a:pPr>
            <a:r>
              <a:rPr lang="en-US" sz="1400" u="sng" dirty="0">
                <a:latin typeface="Leelawadee" pitchFamily="34" charset="-34"/>
                <a:cs typeface="Leelawadee" pitchFamily="34" charset="-34"/>
                <a:hlinkClick r:id="rId7"/>
              </a:rPr>
              <a:t>http://edsitement.neh.gov</a:t>
            </a:r>
            <a:r>
              <a:rPr lang="en-US" sz="1400" u="sng" dirty="0" smtClean="0">
                <a:latin typeface="Leelawadee" pitchFamily="34" charset="-34"/>
                <a:cs typeface="Leelawadee" pitchFamily="34" charset="-34"/>
                <a:hlinkClick r:id="rId7"/>
              </a:rPr>
              <a:t>/</a:t>
            </a:r>
            <a:endParaRPr lang="en-US" sz="1400" u="sng" dirty="0" smtClean="0">
              <a:latin typeface="Leelawadee" pitchFamily="34" charset="-34"/>
              <a:cs typeface="Leelawadee" pitchFamily="34" charset="-34"/>
            </a:endParaRPr>
          </a:p>
          <a:p>
            <a:pPr algn="ctr">
              <a:lnSpc>
                <a:spcPct val="150000"/>
              </a:lnSpc>
            </a:pPr>
            <a:r>
              <a:rPr lang="en-US" sz="1400" u="sng" dirty="0">
                <a:latin typeface="Elephant" pitchFamily="18" charset="0"/>
                <a:cs typeface="Leelawadee" pitchFamily="34" charset="-34"/>
              </a:rPr>
              <a:t>Clarke Historical Library 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latin typeface="Leelawadee" pitchFamily="34" charset="-34"/>
                <a:cs typeface="Leelawadee" pitchFamily="34" charset="-34"/>
              </a:rPr>
              <a:t>http://www.clarke.cmich.edu </a:t>
            </a:r>
          </a:p>
          <a:p>
            <a:pPr algn="ctr">
              <a:lnSpc>
                <a:spcPct val="150000"/>
              </a:lnSpc>
            </a:pPr>
            <a:r>
              <a:rPr lang="en-US" sz="1400" u="sng" dirty="0">
                <a:latin typeface="Elephant" pitchFamily="18" charset="0"/>
              </a:rPr>
              <a:t>National History Day</a:t>
            </a:r>
          </a:p>
          <a:p>
            <a:pPr algn="ctr">
              <a:lnSpc>
                <a:spcPct val="150000"/>
              </a:lnSpc>
            </a:pPr>
            <a:r>
              <a:rPr lang="en-US" sz="1400" u="sng" dirty="0">
                <a:latin typeface="Leelawadee" pitchFamily="34" charset="-34"/>
                <a:cs typeface="Leelawadee" pitchFamily="34" charset="-34"/>
                <a:hlinkClick r:id="rId8"/>
              </a:rPr>
              <a:t>http://www.nhd.org/</a:t>
            </a:r>
            <a:r>
              <a:rPr lang="en-US" sz="1400" dirty="0">
                <a:latin typeface="Leelawadee" pitchFamily="34" charset="-34"/>
                <a:cs typeface="Leelawadee" pitchFamily="34" charset="-34"/>
              </a:rPr>
              <a:t> </a:t>
            </a:r>
          </a:p>
          <a:p>
            <a:pPr algn="ctr"/>
            <a:endParaRPr lang="en-US" sz="800" dirty="0" smtClean="0">
              <a:latin typeface="Leelawadee" pitchFamily="34" charset="-34"/>
              <a:cs typeface="Leelawadee" pitchFamily="34" charset="-34"/>
            </a:endParaRPr>
          </a:p>
          <a:p>
            <a:endParaRPr lang="en-US" sz="100" dirty="0"/>
          </a:p>
        </p:txBody>
      </p:sp>
    </p:spTree>
    <p:extLst>
      <p:ext uri="{BB962C8B-B14F-4D97-AF65-F5344CB8AC3E}">
        <p14:creationId xmlns:p14="http://schemas.microsoft.com/office/powerpoint/2010/main" val="307148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5376333" y="5946496"/>
            <a:ext cx="3767667" cy="869950"/>
          </a:xfrm>
        </p:spPr>
        <p:txBody>
          <a:bodyPr>
            <a:normAutofit/>
          </a:bodyPr>
          <a:lstStyle/>
          <a:p>
            <a:pPr algn="r"/>
            <a:r>
              <a:rPr lang="en-US" sz="1600" dirty="0" smtClean="0">
                <a:latin typeface="Elephant" pitchFamily="18" charset="0"/>
              </a:rPr>
              <a:t>Clarke Historical Library</a:t>
            </a:r>
            <a:br>
              <a:rPr lang="en-US" sz="1600" dirty="0" smtClean="0">
                <a:latin typeface="Elephant" pitchFamily="18" charset="0"/>
              </a:rPr>
            </a:br>
            <a:r>
              <a:rPr lang="en-US" sz="1600" dirty="0" smtClean="0">
                <a:latin typeface="Elephant" pitchFamily="18" charset="0"/>
              </a:rPr>
              <a:t>Central Michigan University</a:t>
            </a:r>
          </a:p>
        </p:txBody>
      </p:sp>
      <p:pic>
        <p:nvPicPr>
          <p:cNvPr id="1843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33" y="97182"/>
            <a:ext cx="990600" cy="422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381000" y="1"/>
            <a:ext cx="474133" cy="685800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6" name="Picture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8151" y="1828800"/>
            <a:ext cx="4995614" cy="4594026"/>
          </a:xfrm>
          <a:noFill/>
        </p:spPr>
      </p:pic>
      <p:sp>
        <p:nvSpPr>
          <p:cNvPr id="8" name="TextBox 7"/>
          <p:cNvSpPr txBox="1"/>
          <p:nvPr/>
        </p:nvSpPr>
        <p:spPr>
          <a:xfrm>
            <a:off x="6324600" y="3479463"/>
            <a:ext cx="2713566" cy="203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2000" u="sng" dirty="0" smtClean="0">
                <a:solidFill>
                  <a:schemeClr val="tx1">
                    <a:lumMod val="50000"/>
                  </a:schemeClr>
                </a:solidFill>
                <a:latin typeface="Elephant" pitchFamily="18" charset="0"/>
                <a:cs typeface="Leelawadee" pitchFamily="34" charset="-34"/>
              </a:rPr>
              <a:t>Kim </a:t>
            </a:r>
            <a:r>
              <a:rPr lang="en-US" sz="2000" u="sng" dirty="0" err="1" smtClean="0">
                <a:solidFill>
                  <a:schemeClr val="tx1">
                    <a:lumMod val="50000"/>
                  </a:schemeClr>
                </a:solidFill>
                <a:latin typeface="Elephant" pitchFamily="18" charset="0"/>
                <a:cs typeface="Leelawadee" pitchFamily="34" charset="-34"/>
              </a:rPr>
              <a:t>Hagerty</a:t>
            </a:r>
            <a:endParaRPr lang="en-US" sz="1200" u="sng" dirty="0">
              <a:solidFill>
                <a:schemeClr val="tx1">
                  <a:lumMod val="50000"/>
                </a:schemeClr>
              </a:solidFill>
              <a:latin typeface="Elephant" pitchFamily="18" charset="0"/>
              <a:cs typeface="Leelawadee" pitchFamily="34" charset="-34"/>
            </a:endParaRPr>
          </a:p>
          <a:p>
            <a:pPr algn="r">
              <a:lnSpc>
                <a:spcPct val="150000"/>
              </a:lnSpc>
              <a:defRPr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  <a:latin typeface="Leelawadee" pitchFamily="34" charset="-34"/>
                <a:cs typeface="Leelawadee" pitchFamily="34" charset="-34"/>
              </a:rPr>
              <a:t>Project Manager  </a:t>
            </a:r>
          </a:p>
          <a:p>
            <a:pPr algn="r">
              <a:lnSpc>
                <a:spcPct val="150000"/>
              </a:lnSpc>
              <a:defRPr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  <a:latin typeface="Leelawadee" pitchFamily="34" charset="-34"/>
                <a:cs typeface="Leelawadee" pitchFamily="34" charset="-34"/>
              </a:rPr>
              <a:t>Clarke Historical Library</a:t>
            </a:r>
          </a:p>
          <a:p>
            <a:pPr algn="r">
              <a:lnSpc>
                <a:spcPct val="150000"/>
              </a:lnSpc>
              <a:defRPr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  <a:latin typeface="Leelawadee" pitchFamily="34" charset="-34"/>
                <a:cs typeface="Leelawadee" pitchFamily="34" charset="-34"/>
              </a:rPr>
              <a:t>kim.hagerty@cmich.edu</a:t>
            </a:r>
            <a:br>
              <a:rPr lang="en-US" sz="1600" dirty="0">
                <a:solidFill>
                  <a:schemeClr val="tx1">
                    <a:lumMod val="50000"/>
                  </a:schemeClr>
                </a:solidFill>
                <a:latin typeface="Leelawadee" pitchFamily="34" charset="-34"/>
                <a:cs typeface="Leelawadee" pitchFamily="34" charset="-34"/>
              </a:rPr>
            </a:br>
            <a:r>
              <a:rPr lang="en-US" sz="1600" dirty="0">
                <a:solidFill>
                  <a:schemeClr val="tx1">
                    <a:lumMod val="50000"/>
                  </a:schemeClr>
                </a:solidFill>
                <a:latin typeface="Leelawadee" pitchFamily="34" charset="-34"/>
                <a:cs typeface="Leelawadee" pitchFamily="34" charset="-34"/>
              </a:rPr>
              <a:t>(989)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latin typeface="Leelawadee" pitchFamily="34" charset="-34"/>
                <a:cs typeface="Leelawadee" pitchFamily="34" charset="-34"/>
              </a:rPr>
              <a:t>774-4420</a:t>
            </a:r>
          </a:p>
        </p:txBody>
      </p:sp>
      <p:pic>
        <p:nvPicPr>
          <p:cNvPr id="18438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19840"/>
            <a:ext cx="2079625" cy="285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33" y="805457"/>
            <a:ext cx="2663825" cy="36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47366" y="27432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latin typeface="Elephant" pitchFamily="18" charset="0"/>
              </a:rPr>
              <a:t>Contact Us!</a:t>
            </a:r>
            <a:endParaRPr lang="en-US" sz="2800" dirty="0">
              <a:latin typeface="Elephan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2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36">
      <a:dk1>
        <a:srgbClr val="800000"/>
      </a:dk1>
      <a:lt1>
        <a:sysClr val="window" lastClr="FFFFFF"/>
      </a:lt1>
      <a:dk2>
        <a:srgbClr val="BC8B00"/>
      </a:dk2>
      <a:lt2>
        <a:srgbClr val="FFFFFF"/>
      </a:lt2>
      <a:accent1>
        <a:srgbClr val="800000"/>
      </a:accent1>
      <a:accent2>
        <a:srgbClr val="D89243"/>
      </a:accent2>
      <a:accent3>
        <a:srgbClr val="800000"/>
      </a:accent3>
      <a:accent4>
        <a:srgbClr val="800000"/>
      </a:accent4>
      <a:accent5>
        <a:srgbClr val="D89243"/>
      </a:accent5>
      <a:accent6>
        <a:srgbClr val="800000"/>
      </a:accent6>
      <a:hlink>
        <a:srgbClr val="800000"/>
      </a:hlink>
      <a:folHlink>
        <a:srgbClr val="D8924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568</TotalTime>
  <Words>920</Words>
  <Application>Microsoft Office PowerPoint</Application>
  <PresentationFormat>On-screen Show (4:3)</PresentationFormat>
  <Paragraphs>183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PowerPoint Presentation</vt:lpstr>
      <vt:lpstr>National Digital Newspaper Project</vt:lpstr>
      <vt:lpstr>Michigan Digital Newspaper Project</vt:lpstr>
      <vt:lpstr>Program Supporters </vt:lpstr>
      <vt:lpstr>PowerPoint Presentation</vt:lpstr>
      <vt:lpstr>PowerPoint Presentation</vt:lpstr>
      <vt:lpstr>Help Wanted</vt:lpstr>
      <vt:lpstr>Useful Links </vt:lpstr>
      <vt:lpstr>Clarke Historical Library Central Michigan University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lsystems</dc:creator>
  <cp:lastModifiedBy>Hagerty, Kimberly M</cp:lastModifiedBy>
  <cp:revision>53</cp:revision>
  <cp:lastPrinted>2013-08-01T13:04:46Z</cp:lastPrinted>
  <dcterms:created xsi:type="dcterms:W3CDTF">2013-07-18T19:23:56Z</dcterms:created>
  <dcterms:modified xsi:type="dcterms:W3CDTF">2013-08-01T16:32:42Z</dcterms:modified>
</cp:coreProperties>
</file>