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60" r:id="rId3"/>
    <p:sldId id="262" r:id="rId4"/>
    <p:sldId id="263" r:id="rId5"/>
    <p:sldId id="264" r:id="rId6"/>
    <p:sldId id="265" r:id="rId7"/>
    <p:sldId id="261" r:id="rId8"/>
    <p:sldId id="267" r:id="rId9"/>
    <p:sldId id="266" r:id="rId10"/>
    <p:sldId id="268" r:id="rId11"/>
    <p:sldId id="269" r:id="rId12"/>
    <p:sldId id="270" r:id="rId13"/>
    <p:sldId id="271" r:id="rId14"/>
    <p:sldId id="273" r:id="rId15"/>
    <p:sldId id="274" r:id="rId16"/>
    <p:sldId id="278" r:id="rId17"/>
    <p:sldId id="275" r:id="rId18"/>
    <p:sldId id="279" r:id="rId19"/>
    <p:sldId id="276" r:id="rId20"/>
    <p:sldId id="277"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2" d="100"/>
          <a:sy n="82" d="100"/>
        </p:scale>
        <p:origin x="-80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2" d="100"/>
          <a:sy n="72" d="100"/>
        </p:scale>
        <p:origin x="-293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54F8E2-39CE-3A46-9E54-35657DE1CE95}" type="datetimeFigureOut">
              <a:rPr lang="en-US" smtClean="0"/>
              <a:pPr/>
              <a:t>8/2/2013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0B465C-A7AD-0C49-AAFA-2B3AA6E99263}" type="slidenum">
              <a:rPr lang="en-US" smtClean="0"/>
              <a:pPr/>
              <a:t>‹#›</a:t>
            </a:fld>
            <a:endParaRPr lang="en-US" dirty="0"/>
          </a:p>
        </p:txBody>
      </p:sp>
    </p:spTree>
    <p:extLst>
      <p:ext uri="{BB962C8B-B14F-4D97-AF65-F5344CB8AC3E}">
        <p14:creationId xmlns:p14="http://schemas.microsoft.com/office/powerpoint/2010/main" val="4733782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0B465C-A7AD-0C49-AAFA-2B3AA6E99263}"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core of the platform</a:t>
            </a:r>
            <a:r>
              <a:rPr lang="en-US" baseline="0" dirty="0" smtClean="0"/>
              <a:t> would include essential features and customization would happen with plug-ins. For example if you don’t want to or don’t have the resources to program a custom front facing website, you could use the </a:t>
            </a:r>
            <a:r>
              <a:rPr lang="en-US" baseline="0" dirty="0" err="1" smtClean="0"/>
              <a:t>WordPress</a:t>
            </a:r>
            <a:r>
              <a:rPr lang="en-US" baseline="0" dirty="0" smtClean="0"/>
              <a:t> plug-in to allow for the immediate publication of your KORA collections.</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great strength of KORA is that just about anyone can create these repositories and then manage them.  You do not need programming chops to do this.  All you need is a plan, and by that I mean a well-thought out and hopefully standards-based out metadata scheme, an internet connection, and web browser. </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17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use KORA for all MATRIX digital library projects including, the reformatted videotape collection of the American Black Journal, a Detroit Public Television weekly current events program started in 1968,</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use it for the</a:t>
            </a:r>
            <a:r>
              <a:rPr lang="en-US" baseline="0" dirty="0" smtClean="0"/>
              <a:t> documents and images of the MSU Archives Civil War Collections</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KORA is the</a:t>
            </a:r>
            <a:r>
              <a:rPr lang="en-US" baseline="0" dirty="0" smtClean="0"/>
              <a:t> repository behind the Quilt Index, an expansive database of quilt images and metadata describing nearly 70,000 quilts from 40 contributing organizations</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we use KORA to store and deliver </a:t>
            </a:r>
            <a:r>
              <a:rPr lang="en-US" baseline="0" dirty="0" smtClean="0"/>
              <a:t>materials in South Africa:  Overcoming Apartheid, Building Democracy an established online educational resource about one of the most significant freedom struggles of the second half of the twentieth century.  This curriculum is organized around eight chronological units, ten thematic essays, and 27 multimedia resource pages that bring together primary and secondary materials to enable students to learn more about South Africa’s transition to democracy. </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that you know about what Matrix uses KORA for, I’ll tell you about KORA features…</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KORA is flexible enough to accommodate any metadata</a:t>
            </a:r>
            <a:r>
              <a:rPr lang="en-US" baseline="0" dirty="0" smtClean="0"/>
              <a:t> scheme</a:t>
            </a:r>
          </a:p>
          <a:p>
            <a:r>
              <a:rPr lang="en-US" baseline="0" dirty="0" smtClean="0"/>
              <a:t>.</a:t>
            </a:r>
          </a:p>
          <a:p>
            <a:r>
              <a:rPr lang="en-US" dirty="0" smtClean="0"/>
              <a:t>For example, the Civil War Collections here at MSU uses 4 metadata schemes, the largest of which has approximately 30 fields.  The Quilt Index, on the other hand has more than 100 metadata elements to describe everything from quilt patterns and stitch type to fabric and color variations.</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associator</a:t>
            </a:r>
            <a:r>
              <a:rPr lang="en-US" baseline="0" dirty="0" smtClean="0"/>
              <a:t> tool allows the creation of engaging user experiences on the web.</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also developing a </a:t>
            </a:r>
            <a:r>
              <a:rPr lang="en-US" dirty="0" err="1" smtClean="0"/>
              <a:t>WordPress</a:t>
            </a:r>
            <a:r>
              <a:rPr lang="en-US" baseline="0" dirty="0" smtClean="0"/>
              <a:t> plug-in for KORA that will allow users to immediately publish KORA collections to the web with a </a:t>
            </a:r>
            <a:r>
              <a:rPr lang="en-US" baseline="0" dirty="0" err="1" smtClean="0"/>
              <a:t>WordPress</a:t>
            </a:r>
            <a:r>
              <a:rPr lang="en-US" baseline="0" dirty="0" smtClean="0"/>
              <a:t> template.</a:t>
            </a:r>
            <a:endParaRPr lang="en-US" dirty="0"/>
          </a:p>
        </p:txBody>
      </p:sp>
      <p:sp>
        <p:nvSpPr>
          <p:cNvPr id="4" name="Slide Number Placeholder 3"/>
          <p:cNvSpPr>
            <a:spLocks noGrp="1"/>
          </p:cNvSpPr>
          <p:nvPr>
            <p:ph type="sldNum" sz="quarter" idx="10"/>
          </p:nvPr>
        </p:nvSpPr>
        <p:spPr/>
        <p:txBody>
          <a:bodyPr/>
          <a:lstStyle/>
          <a:p>
            <a:fld id="{770B465C-A7AD-0C49-AAFA-2B3AA6E99263}"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3DE456-06AD-0A4F-B3B2-DB7E9F9E47C1}" type="datetimeFigureOut">
              <a:rPr lang="en-US" smtClean="0"/>
              <a:pPr/>
              <a:t>8/2/2013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C5379E-ED2C-0B49-91BC-2104CCCB9FE9}" type="slidenum">
              <a:rPr lang="en-US" smtClean="0"/>
              <a:pPr/>
              <a:t>‹#›</a:t>
            </a:fld>
            <a:endParaRPr lang="en-US" dirty="0"/>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3DE456-06AD-0A4F-B3B2-DB7E9F9E47C1}" type="datetimeFigureOut">
              <a:rPr lang="en-US" smtClean="0"/>
              <a:pPr/>
              <a:t>8/2/2013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5379E-ED2C-0B49-91BC-2104CCCB9FE9}"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168775"/>
            <a:ext cx="7772400" cy="2137262"/>
          </a:xfrm>
        </p:spPr>
        <p:txBody>
          <a:bodyPr>
            <a:normAutofit fontScale="90000"/>
          </a:bodyPr>
          <a:lstStyle/>
          <a:p>
            <a:r>
              <a:rPr lang="en-US" sz="2800" b="1" dirty="0" smtClean="0"/>
              <a:t>Catherine Foley</a:t>
            </a:r>
            <a:br>
              <a:rPr lang="en-US" sz="2800" b="1" dirty="0" smtClean="0"/>
            </a:br>
            <a:r>
              <a:rPr lang="en-US" sz="2000" dirty="0" smtClean="0"/>
              <a:t/>
            </a:r>
            <a:br>
              <a:rPr lang="en-US" sz="2000" dirty="0" smtClean="0"/>
            </a:br>
            <a:r>
              <a:rPr lang="en-US" sz="2000" dirty="0" smtClean="0"/>
              <a:t>Director of </a:t>
            </a:r>
            <a:r>
              <a:rPr lang="en-US" sz="2000" dirty="0"/>
              <a:t>Digital Archive and Library </a:t>
            </a:r>
            <a:r>
              <a:rPr lang="en-US" sz="2000" dirty="0" smtClean="0"/>
              <a:t>Projects</a:t>
            </a:r>
            <a:r>
              <a:rPr lang="en-US" sz="2000" dirty="0"/>
              <a:t/>
            </a:r>
            <a:br>
              <a:rPr lang="en-US" sz="2000" dirty="0"/>
            </a:br>
            <a:r>
              <a:rPr lang="en-US" sz="2000" dirty="0" smtClean="0"/>
              <a:t>MATRIX</a:t>
            </a:r>
            <a:r>
              <a:rPr lang="en-US" sz="2000" dirty="0"/>
              <a:t>,</a:t>
            </a:r>
            <a:r>
              <a:rPr lang="en-US" sz="2000" dirty="0" smtClean="0"/>
              <a:t> Center </a:t>
            </a:r>
            <a:r>
              <a:rPr lang="en-US" sz="2000" dirty="0"/>
              <a:t>for Digital Humanities and Social Sciences at MSU</a:t>
            </a:r>
            <a:r>
              <a:rPr lang="en-US" sz="2000" dirty="0" smtClean="0"/>
              <a:t> </a:t>
            </a:r>
            <a:br>
              <a:rPr lang="en-US" sz="2000" dirty="0" smtClean="0"/>
            </a:br>
            <a:r>
              <a:rPr lang="en-US" sz="2000" dirty="0" smtClean="0"/>
              <a:t/>
            </a:r>
            <a:br>
              <a:rPr lang="en-US" sz="2000" dirty="0" smtClean="0"/>
            </a:br>
            <a:r>
              <a:rPr lang="en-US" sz="2000" dirty="0" smtClean="0"/>
              <a:t>Mid-Michigan Digital Practitioners Meeting</a:t>
            </a:r>
            <a:br>
              <a:rPr lang="en-US" sz="2000" dirty="0" smtClean="0"/>
            </a:br>
            <a:r>
              <a:rPr lang="en-US" sz="2000" dirty="0" smtClean="0"/>
              <a:t>August 2, 2013</a:t>
            </a:r>
            <a:br>
              <a:rPr lang="en-US" sz="2000" dirty="0" smtClean="0"/>
            </a:br>
            <a:endParaRPr lang="en-US" sz="2000" dirty="0"/>
          </a:p>
        </p:txBody>
      </p:sp>
      <p:sp>
        <p:nvSpPr>
          <p:cNvPr id="3" name="Subtitle 2"/>
          <p:cNvSpPr>
            <a:spLocks noGrp="1"/>
          </p:cNvSpPr>
          <p:nvPr>
            <p:ph type="subTitle" idx="1"/>
          </p:nvPr>
        </p:nvSpPr>
        <p:spPr>
          <a:xfrm flipV="1">
            <a:off x="685800" y="5951598"/>
            <a:ext cx="7772400" cy="45719"/>
          </a:xfrm>
        </p:spPr>
        <p:txBody>
          <a:bodyPr>
            <a:normAutofit fontScale="25000" lnSpcReduction="20000"/>
          </a:bodyPr>
          <a:lstStyle/>
          <a:p>
            <a:endParaRPr lang="en-US" dirty="0" smtClean="0"/>
          </a:p>
          <a:p>
            <a:endParaRPr lang="en-US" dirty="0"/>
          </a:p>
        </p:txBody>
      </p:sp>
      <p:pic>
        <p:nvPicPr>
          <p:cNvPr id="4" name="Picture 3" descr="KORA_logolockup.jpg"/>
          <p:cNvPicPr>
            <a:picLocks noChangeAspect="1"/>
          </p:cNvPicPr>
          <p:nvPr/>
        </p:nvPicPr>
        <p:blipFill>
          <a:blip r:embed="rId3"/>
          <a:stretch>
            <a:fillRect/>
          </a:stretch>
        </p:blipFill>
        <p:spPr>
          <a:xfrm>
            <a:off x="1740756" y="316781"/>
            <a:ext cx="5672490" cy="2836245"/>
          </a:xfrm>
          <a:prstGeom prst="rect">
            <a:avLst/>
          </a:prstGeom>
        </p:spPr>
      </p:pic>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OAmultimedia.jpg"/>
          <p:cNvPicPr>
            <a:picLocks noGrp="1" noChangeAspect="1"/>
          </p:cNvPicPr>
          <p:nvPr>
            <p:ph idx="1"/>
          </p:nvPr>
        </p:nvPicPr>
        <p:blipFill>
          <a:blip r:embed="rId3"/>
          <a:srcRect l="-9382" r="-9382"/>
          <a:stretch>
            <a:fillRect/>
          </a:stretch>
        </p:blipFill>
        <p:spPr>
          <a:xfrm>
            <a:off x="457200" y="274638"/>
            <a:ext cx="8229600" cy="4525963"/>
          </a:xfrm>
        </p:spPr>
      </p:pic>
      <p:sp>
        <p:nvSpPr>
          <p:cNvPr id="5" name="TextBox 4"/>
          <p:cNvSpPr txBox="1"/>
          <p:nvPr/>
        </p:nvSpPr>
        <p:spPr>
          <a:xfrm>
            <a:off x="727810" y="5179618"/>
            <a:ext cx="7463616" cy="1015663"/>
          </a:xfrm>
          <a:prstGeom prst="rect">
            <a:avLst/>
          </a:prstGeom>
          <a:noFill/>
        </p:spPr>
        <p:txBody>
          <a:bodyPr wrap="square" rtlCol="0">
            <a:spAutoFit/>
          </a:bodyPr>
          <a:lstStyle/>
          <a:p>
            <a:r>
              <a:rPr lang="en-US" sz="2000" dirty="0" smtClean="0"/>
              <a:t>Multi-Media Resources in </a:t>
            </a:r>
            <a:r>
              <a:rPr lang="en-US" sz="2000" i="1" dirty="0" smtClean="0"/>
              <a:t>Overcoming Apartheid </a:t>
            </a:r>
            <a:r>
              <a:rPr lang="en-US" sz="2000" dirty="0" smtClean="0"/>
              <a:t>are complex digital objects created by </a:t>
            </a:r>
            <a:r>
              <a:rPr lang="en-US" sz="2000" u="sng" dirty="0" smtClean="0"/>
              <a:t>associating </a:t>
            </a:r>
            <a:r>
              <a:rPr lang="en-US" sz="2000" dirty="0" smtClean="0"/>
              <a:t>audio interviews, videos, images, and a contextualizing summary  to create a thematic rich media exhibit.</a:t>
            </a:r>
            <a:endParaRPr lang="en-US" sz="2000" dirty="0"/>
          </a:p>
        </p:txBody>
      </p:sp>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KORA_logo_Cropped2.jpg"/>
          <p:cNvPicPr>
            <a:picLocks noGrp="1" noChangeAspect="1"/>
          </p:cNvPicPr>
          <p:nvPr>
            <p:ph idx="1"/>
          </p:nvPr>
        </p:nvPicPr>
        <p:blipFill>
          <a:blip r:embed="rId2"/>
          <a:srcRect t="-80753" b="-80753"/>
          <a:stretch>
            <a:fillRect/>
          </a:stretch>
        </p:blipFill>
        <p:spPr>
          <a:xfrm>
            <a:off x="457200" y="-991018"/>
            <a:ext cx="6749542" cy="3711988"/>
          </a:xfrm>
        </p:spPr>
      </p:pic>
      <p:sp>
        <p:nvSpPr>
          <p:cNvPr id="7" name="TextBox 6"/>
          <p:cNvSpPr txBox="1"/>
          <p:nvPr/>
        </p:nvSpPr>
        <p:spPr>
          <a:xfrm>
            <a:off x="457200" y="3067817"/>
            <a:ext cx="8229600" cy="1846659"/>
          </a:xfrm>
          <a:prstGeom prst="rect">
            <a:avLst/>
          </a:prstGeom>
          <a:noFill/>
        </p:spPr>
        <p:txBody>
          <a:bodyPr wrap="square" rtlCol="0">
            <a:spAutoFit/>
          </a:bodyPr>
          <a:lstStyle/>
          <a:p>
            <a:pPr marL="455613" indent="-398463">
              <a:spcAft>
                <a:spcPts val="3600"/>
              </a:spcAft>
              <a:buFont typeface="Wingdings" charset="2"/>
              <a:buChar char="§"/>
            </a:pPr>
            <a:r>
              <a:rPr lang="en-US" sz="2800" dirty="0" smtClean="0"/>
              <a:t>Robust searching within repositories</a:t>
            </a:r>
          </a:p>
          <a:p>
            <a:pPr marL="455613" indent="-398463">
              <a:spcAft>
                <a:spcPts val="3600"/>
              </a:spcAft>
              <a:buFont typeface="Wingdings" charset="2"/>
              <a:buChar char="§"/>
            </a:pPr>
            <a:r>
              <a:rPr lang="en-US" sz="2800" dirty="0" smtClean="0"/>
              <a:t>Federated searching across repositories in same KORA install</a:t>
            </a:r>
            <a:endParaRPr lang="en-US" sz="2800" dirty="0"/>
          </a:p>
        </p:txBody>
      </p:sp>
      <p:sp>
        <p:nvSpPr>
          <p:cNvPr id="8" name="TextBox 7"/>
          <p:cNvSpPr txBox="1"/>
          <p:nvPr/>
        </p:nvSpPr>
        <p:spPr>
          <a:xfrm>
            <a:off x="457200" y="1840691"/>
            <a:ext cx="8229600" cy="646331"/>
          </a:xfrm>
          <a:prstGeom prst="rect">
            <a:avLst/>
          </a:prstGeom>
          <a:noFill/>
        </p:spPr>
        <p:txBody>
          <a:bodyPr wrap="square" rtlCol="0">
            <a:spAutoFit/>
          </a:bodyPr>
          <a:lstStyle/>
          <a:p>
            <a:r>
              <a:rPr lang="en-US" sz="3600" b="1" dirty="0" smtClean="0"/>
              <a:t>SEARCH</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KORA_logo_Cropped2.jpg"/>
          <p:cNvPicPr>
            <a:picLocks noGrp="1" noChangeAspect="1"/>
          </p:cNvPicPr>
          <p:nvPr>
            <p:ph idx="1"/>
          </p:nvPr>
        </p:nvPicPr>
        <p:blipFill>
          <a:blip r:embed="rId2"/>
          <a:srcRect t="-80753" b="-80753"/>
          <a:stretch>
            <a:fillRect/>
          </a:stretch>
        </p:blipFill>
        <p:spPr>
          <a:xfrm>
            <a:off x="457200" y="-991018"/>
            <a:ext cx="6749542" cy="3711988"/>
          </a:xfrm>
        </p:spPr>
      </p:pic>
      <p:sp>
        <p:nvSpPr>
          <p:cNvPr id="7" name="TextBox 6"/>
          <p:cNvSpPr txBox="1"/>
          <p:nvPr/>
        </p:nvSpPr>
        <p:spPr>
          <a:xfrm>
            <a:off x="457200" y="2720970"/>
            <a:ext cx="8229600" cy="3600986"/>
          </a:xfrm>
          <a:prstGeom prst="rect">
            <a:avLst/>
          </a:prstGeom>
          <a:noFill/>
        </p:spPr>
        <p:txBody>
          <a:bodyPr wrap="square" rtlCol="0">
            <a:spAutoFit/>
          </a:bodyPr>
          <a:lstStyle/>
          <a:p>
            <a:pPr marL="455613" indent="-455613">
              <a:spcAft>
                <a:spcPts val="3600"/>
              </a:spcAft>
              <a:buFont typeface="Wingdings" charset="2"/>
              <a:buChar char="§"/>
            </a:pPr>
            <a:r>
              <a:rPr lang="en-US" sz="2800" dirty="0" smtClean="0"/>
              <a:t>Export data (entire sets or specific subsets) as structured XML</a:t>
            </a:r>
          </a:p>
          <a:p>
            <a:pPr marL="455613" indent="-455613">
              <a:spcAft>
                <a:spcPts val="3600"/>
              </a:spcAft>
              <a:buFont typeface="Wingdings" charset="2"/>
              <a:buChar char="§"/>
            </a:pPr>
            <a:r>
              <a:rPr lang="en-US" sz="2800" dirty="0" smtClean="0"/>
              <a:t>Import structured XML (zipped file, individual file or multiple files in folder)</a:t>
            </a:r>
          </a:p>
          <a:p>
            <a:pPr marL="455613" indent="-455613">
              <a:spcAft>
                <a:spcPts val="3600"/>
              </a:spcAft>
              <a:buFont typeface="Wingdings" charset="2"/>
              <a:buChar char="§"/>
            </a:pPr>
            <a:r>
              <a:rPr lang="en-US" sz="2800" dirty="0" smtClean="0"/>
              <a:t>User determines how imported data is mapped to existing metadata schemes</a:t>
            </a:r>
            <a:endParaRPr lang="en-US" sz="2800" dirty="0"/>
          </a:p>
        </p:txBody>
      </p:sp>
      <p:sp>
        <p:nvSpPr>
          <p:cNvPr id="8" name="TextBox 7"/>
          <p:cNvSpPr txBox="1"/>
          <p:nvPr/>
        </p:nvSpPr>
        <p:spPr>
          <a:xfrm>
            <a:off x="457200" y="1840691"/>
            <a:ext cx="8229600" cy="646331"/>
          </a:xfrm>
          <a:prstGeom prst="rect">
            <a:avLst/>
          </a:prstGeom>
          <a:noFill/>
        </p:spPr>
        <p:txBody>
          <a:bodyPr wrap="square" rtlCol="0">
            <a:spAutoFit/>
          </a:bodyPr>
          <a:lstStyle/>
          <a:p>
            <a:r>
              <a:rPr lang="en-US" sz="3600" b="1" dirty="0" smtClean="0"/>
              <a:t>DATA PORTABILITY</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7">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200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KORA_logo_Cropped2.jpg"/>
          <p:cNvPicPr>
            <a:picLocks noGrp="1" noChangeAspect="1"/>
          </p:cNvPicPr>
          <p:nvPr>
            <p:ph idx="1"/>
          </p:nvPr>
        </p:nvPicPr>
        <p:blipFill>
          <a:blip r:embed="rId3"/>
          <a:srcRect t="-80753" b="-80753"/>
          <a:stretch>
            <a:fillRect/>
          </a:stretch>
        </p:blipFill>
        <p:spPr>
          <a:xfrm>
            <a:off x="457200" y="-991018"/>
            <a:ext cx="6749542" cy="3711988"/>
          </a:xfrm>
        </p:spPr>
      </p:pic>
      <p:sp>
        <p:nvSpPr>
          <p:cNvPr id="7" name="TextBox 6"/>
          <p:cNvSpPr txBox="1"/>
          <p:nvPr/>
        </p:nvSpPr>
        <p:spPr>
          <a:xfrm>
            <a:off x="457200" y="2944878"/>
            <a:ext cx="8229600" cy="2277547"/>
          </a:xfrm>
          <a:prstGeom prst="rect">
            <a:avLst/>
          </a:prstGeom>
          <a:noFill/>
        </p:spPr>
        <p:txBody>
          <a:bodyPr wrap="square" rtlCol="0">
            <a:spAutoFit/>
          </a:bodyPr>
          <a:lstStyle/>
          <a:p>
            <a:pPr marL="455613" indent="-398463">
              <a:spcAft>
                <a:spcPts val="3600"/>
              </a:spcAft>
              <a:buFont typeface="Wingdings" charset="2"/>
              <a:buChar char="§"/>
            </a:pPr>
            <a:r>
              <a:rPr lang="en-US" sz="2800" dirty="0" smtClean="0"/>
              <a:t>Build outward facing websites with PHP hooks (requires custom programming)</a:t>
            </a:r>
          </a:p>
          <a:p>
            <a:pPr marL="455613" indent="-398463">
              <a:spcAft>
                <a:spcPts val="3600"/>
              </a:spcAft>
              <a:buFont typeface="Wingdings" charset="2"/>
              <a:buChar char="§"/>
            </a:pPr>
            <a:r>
              <a:rPr lang="en-US" sz="2800" dirty="0" smtClean="0"/>
              <a:t>OAI-PMH functionality to expose structured metadata and promote repository interoperability</a:t>
            </a:r>
            <a:endParaRPr lang="en-US" sz="2800" dirty="0"/>
          </a:p>
        </p:txBody>
      </p:sp>
      <p:sp>
        <p:nvSpPr>
          <p:cNvPr id="8" name="TextBox 7"/>
          <p:cNvSpPr txBox="1"/>
          <p:nvPr/>
        </p:nvSpPr>
        <p:spPr>
          <a:xfrm>
            <a:off x="457200" y="1840691"/>
            <a:ext cx="8229600" cy="646331"/>
          </a:xfrm>
          <a:prstGeom prst="rect">
            <a:avLst/>
          </a:prstGeom>
          <a:noFill/>
        </p:spPr>
        <p:txBody>
          <a:bodyPr wrap="square" rtlCol="0">
            <a:spAutoFit/>
          </a:bodyPr>
          <a:lstStyle/>
          <a:p>
            <a:r>
              <a:rPr lang="en-US" sz="3600" b="1" dirty="0" smtClean="0"/>
              <a:t>DATA PUBLICATION</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KORA_logo_Cropped2.jpg"/>
          <p:cNvPicPr>
            <a:picLocks noGrp="1" noChangeAspect="1"/>
          </p:cNvPicPr>
          <p:nvPr>
            <p:ph idx="1"/>
          </p:nvPr>
        </p:nvPicPr>
        <p:blipFill>
          <a:blip r:embed="rId3"/>
          <a:srcRect t="-80753" b="-80753"/>
          <a:stretch>
            <a:fillRect/>
          </a:stretch>
        </p:blipFill>
        <p:spPr>
          <a:xfrm>
            <a:off x="457200" y="-991018"/>
            <a:ext cx="6749542" cy="3711988"/>
          </a:xfrm>
        </p:spPr>
      </p:pic>
      <p:sp>
        <p:nvSpPr>
          <p:cNvPr id="7" name="TextBox 6"/>
          <p:cNvSpPr txBox="1"/>
          <p:nvPr/>
        </p:nvSpPr>
        <p:spPr>
          <a:xfrm>
            <a:off x="457200" y="2720970"/>
            <a:ext cx="8229600" cy="3970318"/>
          </a:xfrm>
          <a:prstGeom prst="rect">
            <a:avLst/>
          </a:prstGeom>
          <a:noFill/>
        </p:spPr>
        <p:txBody>
          <a:bodyPr wrap="square" rtlCol="0">
            <a:spAutoFit/>
          </a:bodyPr>
          <a:lstStyle/>
          <a:p>
            <a:pPr marL="455613" indent="-455613">
              <a:spcAft>
                <a:spcPts val="1800"/>
              </a:spcAft>
              <a:buFont typeface="Wingdings" charset="2"/>
              <a:buChar char="§"/>
            </a:pPr>
            <a:r>
              <a:rPr lang="en-US" sz="2400" dirty="0" smtClean="0"/>
              <a:t>Plug-in based architecture to reduce software bloat, encourage open source dev &amp; grow features</a:t>
            </a:r>
          </a:p>
          <a:p>
            <a:pPr marL="455613" indent="-455613">
              <a:spcAft>
                <a:spcPts val="1800"/>
              </a:spcAft>
              <a:buFont typeface="Wingdings" charset="2"/>
              <a:buChar char="§"/>
            </a:pPr>
            <a:r>
              <a:rPr lang="en-US" sz="2400" dirty="0" smtClean="0"/>
              <a:t>Database agnostic (independence from MYSQL)</a:t>
            </a:r>
          </a:p>
          <a:p>
            <a:pPr marL="455613" indent="-455613">
              <a:spcAft>
                <a:spcPts val="1800"/>
              </a:spcAft>
              <a:buFont typeface="Wingdings" charset="2"/>
              <a:buChar char="§"/>
            </a:pPr>
            <a:r>
              <a:rPr lang="en-US" sz="2400" dirty="0" smtClean="0"/>
              <a:t>Re-architecting to better accommodate larger datasets and facilitate faster searching</a:t>
            </a:r>
          </a:p>
          <a:p>
            <a:pPr marL="455613" indent="-455613">
              <a:spcAft>
                <a:spcPts val="1800"/>
              </a:spcAft>
              <a:buFont typeface="Wingdings" charset="2"/>
              <a:buChar char="§"/>
            </a:pPr>
            <a:r>
              <a:rPr lang="en-US" sz="2400" dirty="0" smtClean="0"/>
              <a:t>User experience changes the allow customization and improve usability</a:t>
            </a:r>
          </a:p>
          <a:p>
            <a:pPr marL="455613" indent="-455613">
              <a:spcAft>
                <a:spcPts val="1800"/>
              </a:spcAft>
              <a:buFont typeface="Wingdings" charset="2"/>
              <a:buChar char="§"/>
            </a:pPr>
            <a:r>
              <a:rPr lang="en-US" sz="2400" dirty="0" smtClean="0"/>
              <a:t>Mobile tools</a:t>
            </a:r>
            <a:endParaRPr lang="en-US" sz="2400" dirty="0"/>
          </a:p>
        </p:txBody>
      </p:sp>
      <p:sp>
        <p:nvSpPr>
          <p:cNvPr id="8" name="TextBox 7"/>
          <p:cNvSpPr txBox="1"/>
          <p:nvPr/>
        </p:nvSpPr>
        <p:spPr>
          <a:xfrm>
            <a:off x="457200" y="1840691"/>
            <a:ext cx="8229600" cy="646331"/>
          </a:xfrm>
          <a:prstGeom prst="rect">
            <a:avLst/>
          </a:prstGeom>
          <a:noFill/>
        </p:spPr>
        <p:txBody>
          <a:bodyPr wrap="square" rtlCol="0">
            <a:spAutoFit/>
          </a:bodyPr>
          <a:lstStyle/>
          <a:p>
            <a:r>
              <a:rPr lang="en-US" sz="3600" b="1" dirty="0" smtClean="0"/>
              <a:t>ROAD MAP</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KORA_logo_Cropped2.jpg"/>
          <p:cNvPicPr>
            <a:picLocks noGrp="1" noChangeAspect="1"/>
          </p:cNvPicPr>
          <p:nvPr>
            <p:ph idx="1"/>
          </p:nvPr>
        </p:nvPicPr>
        <p:blipFill>
          <a:blip r:embed="rId3"/>
          <a:srcRect t="-80753" b="-80753"/>
          <a:stretch>
            <a:fillRect/>
          </a:stretch>
        </p:blipFill>
        <p:spPr>
          <a:xfrm>
            <a:off x="457200" y="-991018"/>
            <a:ext cx="6749542" cy="3711988"/>
          </a:xfrm>
        </p:spPr>
      </p:pic>
      <p:sp>
        <p:nvSpPr>
          <p:cNvPr id="7" name="TextBox 6"/>
          <p:cNvSpPr txBox="1"/>
          <p:nvPr/>
        </p:nvSpPr>
        <p:spPr>
          <a:xfrm>
            <a:off x="457200" y="2720970"/>
            <a:ext cx="8229600" cy="954107"/>
          </a:xfrm>
          <a:prstGeom prst="rect">
            <a:avLst/>
          </a:prstGeom>
          <a:noFill/>
        </p:spPr>
        <p:txBody>
          <a:bodyPr wrap="square" rtlCol="0">
            <a:spAutoFit/>
          </a:bodyPr>
          <a:lstStyle/>
          <a:p>
            <a:pPr>
              <a:spcAft>
                <a:spcPts val="1800"/>
              </a:spcAft>
            </a:pPr>
            <a:r>
              <a:rPr lang="en-US" sz="2800" dirty="0" smtClean="0"/>
              <a:t>When you determine the metadata you want, add the element to KORA with a few simple clicks.</a:t>
            </a:r>
            <a:endParaRPr lang="en-US" sz="2800" dirty="0"/>
          </a:p>
        </p:txBody>
      </p:sp>
      <p:sp>
        <p:nvSpPr>
          <p:cNvPr id="8" name="TextBox 7"/>
          <p:cNvSpPr txBox="1"/>
          <p:nvPr/>
        </p:nvSpPr>
        <p:spPr>
          <a:xfrm>
            <a:off x="457200" y="1840691"/>
            <a:ext cx="8229600" cy="646331"/>
          </a:xfrm>
          <a:prstGeom prst="rect">
            <a:avLst/>
          </a:prstGeom>
          <a:noFill/>
        </p:spPr>
        <p:txBody>
          <a:bodyPr wrap="square" rtlCol="0">
            <a:spAutoFit/>
          </a:bodyPr>
          <a:lstStyle/>
          <a:p>
            <a:r>
              <a:rPr lang="en-US" sz="3600" b="1" dirty="0" smtClean="0"/>
              <a:t>A QUICK LOOK AT KORA</a:t>
            </a:r>
          </a:p>
        </p:txBody>
      </p:sp>
      <p:sp>
        <p:nvSpPr>
          <p:cNvPr id="9" name="TextBox 8"/>
          <p:cNvSpPr txBox="1"/>
          <p:nvPr/>
        </p:nvSpPr>
        <p:spPr>
          <a:xfrm>
            <a:off x="852679" y="3938221"/>
            <a:ext cx="7834121" cy="1508105"/>
          </a:xfrm>
          <a:prstGeom prst="rect">
            <a:avLst/>
          </a:prstGeom>
          <a:noFill/>
        </p:spPr>
        <p:txBody>
          <a:bodyPr wrap="square" rtlCol="0">
            <a:spAutoFit/>
          </a:bodyPr>
          <a:lstStyle/>
          <a:p>
            <a:pPr marL="455613" indent="-455613">
              <a:spcAft>
                <a:spcPts val="1200"/>
              </a:spcAft>
              <a:buFont typeface="Wingdings" charset="2"/>
              <a:buChar char="§"/>
            </a:pPr>
            <a:r>
              <a:rPr lang="en-US" sz="2400" dirty="0" smtClean="0"/>
              <a:t>Create a label/name</a:t>
            </a:r>
          </a:p>
          <a:p>
            <a:pPr marL="455613" indent="-455613">
              <a:spcAft>
                <a:spcPts val="1200"/>
              </a:spcAft>
              <a:buFont typeface="Wingdings" charset="2"/>
              <a:buChar char="§"/>
            </a:pPr>
            <a:r>
              <a:rPr lang="en-US" sz="2400" dirty="0" smtClean="0"/>
              <a:t>Select a data type for the field (URL, file upload, date)</a:t>
            </a:r>
          </a:p>
          <a:p>
            <a:pPr marL="455613" indent="-455613">
              <a:spcAft>
                <a:spcPts val="1200"/>
              </a:spcAft>
              <a:buFont typeface="Wingdings" charset="2"/>
              <a:buChar char="§"/>
            </a:pPr>
            <a:r>
              <a:rPr lang="en-US" sz="2400" dirty="0" smtClean="0"/>
              <a:t>Decide if the element is required</a:t>
            </a:r>
            <a:endParaRPr lang="en-US" sz="2400"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9">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200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KORA_CreateElement.jpg"/>
          <p:cNvPicPr>
            <a:picLocks noGrp="1" noChangeAspect="1"/>
          </p:cNvPicPr>
          <p:nvPr>
            <p:ph idx="1"/>
          </p:nvPr>
        </p:nvPicPr>
        <p:blipFill>
          <a:blip r:embed="rId2"/>
          <a:srcRect l="-6337" r="-6337"/>
          <a:stretch>
            <a:fillRect/>
          </a:stretch>
        </p:blipFill>
        <p:spPr>
          <a:xfrm>
            <a:off x="457200" y="274638"/>
            <a:ext cx="8229600" cy="4525963"/>
          </a:xfrm>
        </p:spPr>
      </p:pic>
      <p:sp>
        <p:nvSpPr>
          <p:cNvPr id="5" name="TextBox 4"/>
          <p:cNvSpPr txBox="1"/>
          <p:nvPr/>
        </p:nvSpPr>
        <p:spPr>
          <a:xfrm>
            <a:off x="758248" y="5232364"/>
            <a:ext cx="7928552" cy="461665"/>
          </a:xfrm>
          <a:prstGeom prst="rect">
            <a:avLst/>
          </a:prstGeom>
          <a:noFill/>
        </p:spPr>
        <p:txBody>
          <a:bodyPr wrap="square" rtlCol="0">
            <a:spAutoFit/>
          </a:bodyPr>
          <a:lstStyle/>
          <a:p>
            <a:pPr algn="ctr"/>
            <a:r>
              <a:rPr lang="en-US" sz="2400" dirty="0" smtClean="0"/>
              <a:t>Interface for adding a new metadata element to KORA  </a:t>
            </a:r>
            <a:endParaRPr lang="en-US" sz="2400" dirty="0"/>
          </a:p>
        </p:txBody>
      </p:sp>
    </p:spTree>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KORA_logo_Cropped2.jpg"/>
          <p:cNvPicPr>
            <a:picLocks noGrp="1" noChangeAspect="1"/>
          </p:cNvPicPr>
          <p:nvPr>
            <p:ph idx="1"/>
          </p:nvPr>
        </p:nvPicPr>
        <p:blipFill>
          <a:blip r:embed="rId3"/>
          <a:srcRect t="-80753" b="-80753"/>
          <a:stretch>
            <a:fillRect/>
          </a:stretch>
        </p:blipFill>
        <p:spPr>
          <a:xfrm>
            <a:off x="457200" y="-991018"/>
            <a:ext cx="6749542" cy="3711988"/>
          </a:xfrm>
        </p:spPr>
      </p:pic>
      <p:sp>
        <p:nvSpPr>
          <p:cNvPr id="7" name="TextBox 6"/>
          <p:cNvSpPr txBox="1"/>
          <p:nvPr/>
        </p:nvSpPr>
        <p:spPr>
          <a:xfrm>
            <a:off x="457200" y="2720970"/>
            <a:ext cx="8229600" cy="584776"/>
          </a:xfrm>
          <a:prstGeom prst="rect">
            <a:avLst/>
          </a:prstGeom>
          <a:noFill/>
        </p:spPr>
        <p:txBody>
          <a:bodyPr wrap="square" rtlCol="0">
            <a:spAutoFit/>
          </a:bodyPr>
          <a:lstStyle/>
          <a:p>
            <a:pPr>
              <a:spcAft>
                <a:spcPts val="1800"/>
              </a:spcAft>
            </a:pPr>
            <a:r>
              <a:rPr lang="en-US" sz="3200" dirty="0" smtClean="0"/>
              <a:t>KORA generates…</a:t>
            </a:r>
            <a:endParaRPr lang="en-US" sz="3200" dirty="0"/>
          </a:p>
        </p:txBody>
      </p:sp>
      <p:sp>
        <p:nvSpPr>
          <p:cNvPr id="8" name="TextBox 7"/>
          <p:cNvSpPr txBox="1"/>
          <p:nvPr/>
        </p:nvSpPr>
        <p:spPr>
          <a:xfrm>
            <a:off x="457200" y="1840691"/>
            <a:ext cx="8229600" cy="646331"/>
          </a:xfrm>
          <a:prstGeom prst="rect">
            <a:avLst/>
          </a:prstGeom>
          <a:noFill/>
        </p:spPr>
        <p:txBody>
          <a:bodyPr wrap="square" rtlCol="0">
            <a:spAutoFit/>
          </a:bodyPr>
          <a:lstStyle/>
          <a:p>
            <a:r>
              <a:rPr lang="en-US" sz="3600" b="1" dirty="0" smtClean="0"/>
              <a:t>A QUICK LOOK AT KORA</a:t>
            </a:r>
          </a:p>
        </p:txBody>
      </p:sp>
      <p:sp>
        <p:nvSpPr>
          <p:cNvPr id="9" name="TextBox 8"/>
          <p:cNvSpPr txBox="1"/>
          <p:nvPr/>
        </p:nvSpPr>
        <p:spPr>
          <a:xfrm>
            <a:off x="852679" y="3714608"/>
            <a:ext cx="7834121" cy="1815882"/>
          </a:xfrm>
          <a:prstGeom prst="rect">
            <a:avLst/>
          </a:prstGeom>
          <a:noFill/>
        </p:spPr>
        <p:txBody>
          <a:bodyPr wrap="square" rtlCol="0">
            <a:spAutoFit/>
          </a:bodyPr>
          <a:lstStyle/>
          <a:p>
            <a:pPr marL="455613" indent="-455613">
              <a:spcAft>
                <a:spcPts val="2400"/>
              </a:spcAft>
              <a:buFont typeface="Wingdings" charset="2"/>
              <a:buChar char="§"/>
            </a:pPr>
            <a:r>
              <a:rPr lang="en-US" sz="2400" dirty="0" smtClean="0"/>
              <a:t> Storage structures</a:t>
            </a:r>
          </a:p>
          <a:p>
            <a:pPr marL="455613" indent="-455613">
              <a:spcAft>
                <a:spcPts val="2400"/>
              </a:spcAft>
              <a:buFont typeface="Wingdings" charset="2"/>
              <a:buChar char="§"/>
            </a:pPr>
            <a:r>
              <a:rPr lang="en-US" sz="2400" dirty="0" smtClean="0"/>
              <a:t> Validation requirements </a:t>
            </a:r>
          </a:p>
          <a:p>
            <a:pPr marL="455613" indent="-455613">
              <a:spcAft>
                <a:spcPts val="2400"/>
              </a:spcAft>
              <a:buFont typeface="Wingdings" charset="2"/>
              <a:buChar char="§"/>
            </a:pPr>
            <a:r>
              <a:rPr lang="en-US" sz="2400" dirty="0" smtClean="0"/>
              <a:t> Data entry form</a:t>
            </a:r>
            <a:endParaRPr lang="en-US" sz="2400"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9">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200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KORA_DataEntry.jpg"/>
          <p:cNvPicPr>
            <a:picLocks noGrp="1" noChangeAspect="1"/>
          </p:cNvPicPr>
          <p:nvPr>
            <p:ph idx="1"/>
          </p:nvPr>
        </p:nvPicPr>
        <p:blipFill>
          <a:blip r:embed="rId2"/>
          <a:srcRect t="-160" b="-160"/>
          <a:stretch>
            <a:fillRect/>
          </a:stretch>
        </p:blipFill>
        <p:spPr>
          <a:xfrm>
            <a:off x="457200" y="274638"/>
            <a:ext cx="8229600" cy="4525963"/>
          </a:xfrm>
        </p:spPr>
      </p:pic>
      <p:sp>
        <p:nvSpPr>
          <p:cNvPr id="5" name="TextBox 4"/>
          <p:cNvSpPr txBox="1"/>
          <p:nvPr/>
        </p:nvSpPr>
        <p:spPr>
          <a:xfrm>
            <a:off x="457200" y="5289238"/>
            <a:ext cx="8229600" cy="461665"/>
          </a:xfrm>
          <a:prstGeom prst="rect">
            <a:avLst/>
          </a:prstGeom>
          <a:noFill/>
        </p:spPr>
        <p:txBody>
          <a:bodyPr wrap="square" rtlCol="0">
            <a:spAutoFit/>
          </a:bodyPr>
          <a:lstStyle/>
          <a:p>
            <a:pPr algn="ctr"/>
            <a:r>
              <a:rPr lang="en-US" sz="2400" dirty="0" smtClean="0"/>
              <a:t>Sample KORA data entry form</a:t>
            </a:r>
            <a:endParaRPr lang="en-US" sz="2400" dirty="0"/>
          </a:p>
        </p:txBody>
      </p:sp>
    </p:spTree>
  </p:cSld>
  <p:clrMapOvr>
    <a:masterClrMapping/>
  </p:clrMapOvr>
  <p:transition spd="med">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545873"/>
            <a:ext cx="7772400" cy="2137262"/>
          </a:xfrm>
        </p:spPr>
        <p:txBody>
          <a:bodyPr>
            <a:noAutofit/>
          </a:bodyPr>
          <a:lstStyle/>
          <a:p>
            <a:r>
              <a:rPr lang="en-US" sz="3600" dirty="0" smtClean="0"/>
              <a:t/>
            </a:r>
            <a:br>
              <a:rPr lang="en-US" sz="3600" dirty="0" smtClean="0"/>
            </a:br>
            <a:r>
              <a:rPr lang="en-US" sz="3600" dirty="0" smtClean="0"/>
              <a:t>To find out more visit:</a:t>
            </a:r>
            <a:br>
              <a:rPr lang="en-US" sz="3600" dirty="0" smtClean="0"/>
            </a:br>
            <a:r>
              <a:rPr lang="en-US" sz="3600" dirty="0" smtClean="0"/>
              <a:t/>
            </a:r>
            <a:br>
              <a:rPr lang="en-US" sz="3600" dirty="0" smtClean="0"/>
            </a:br>
            <a:r>
              <a:rPr lang="en-US" sz="3600" dirty="0" smtClean="0"/>
              <a:t>kora.matrix.msu.edu</a:t>
            </a:r>
            <a:br>
              <a:rPr lang="en-US" sz="3600" dirty="0" smtClean="0"/>
            </a:br>
            <a:endParaRPr lang="en-US" sz="3600" dirty="0"/>
          </a:p>
        </p:txBody>
      </p:sp>
      <p:sp>
        <p:nvSpPr>
          <p:cNvPr id="3" name="Subtitle 2"/>
          <p:cNvSpPr>
            <a:spLocks noGrp="1"/>
          </p:cNvSpPr>
          <p:nvPr>
            <p:ph type="subTitle" idx="1"/>
          </p:nvPr>
        </p:nvSpPr>
        <p:spPr>
          <a:xfrm flipV="1">
            <a:off x="685800" y="5951598"/>
            <a:ext cx="7772400" cy="45719"/>
          </a:xfrm>
        </p:spPr>
        <p:txBody>
          <a:bodyPr>
            <a:normAutofit fontScale="25000" lnSpcReduction="20000"/>
          </a:bodyPr>
          <a:lstStyle/>
          <a:p>
            <a:endParaRPr lang="en-US" dirty="0" smtClean="0"/>
          </a:p>
          <a:p>
            <a:endParaRPr lang="en-US" dirty="0"/>
          </a:p>
        </p:txBody>
      </p:sp>
      <p:pic>
        <p:nvPicPr>
          <p:cNvPr id="4" name="Picture 3" descr="KORA_logolockup.jpg"/>
          <p:cNvPicPr>
            <a:picLocks noChangeAspect="1"/>
          </p:cNvPicPr>
          <p:nvPr/>
        </p:nvPicPr>
        <p:blipFill>
          <a:blip r:embed="rId2"/>
          <a:stretch>
            <a:fillRect/>
          </a:stretch>
        </p:blipFill>
        <p:spPr>
          <a:xfrm>
            <a:off x="1740756" y="316781"/>
            <a:ext cx="5672490" cy="2836245"/>
          </a:xfrm>
          <a:prstGeom prst="rect">
            <a:avLst/>
          </a:prstGeom>
        </p:spPr>
      </p:pic>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803" y="3117761"/>
            <a:ext cx="8229600" cy="1041630"/>
          </a:xfrm>
        </p:spPr>
        <p:txBody>
          <a:bodyPr>
            <a:normAutofit/>
          </a:bodyPr>
          <a:lstStyle/>
          <a:p>
            <a:pPr algn="l"/>
            <a:r>
              <a:rPr lang="en-US" sz="2800" dirty="0" smtClean="0">
                <a:latin typeface="+mn-lt"/>
                <a:cs typeface="Tahoma"/>
              </a:rPr>
              <a:t>Digital collection management system used to:</a:t>
            </a:r>
            <a:r>
              <a:rPr lang="en-US" sz="2800" dirty="0" smtClean="0">
                <a:latin typeface="Tahoma"/>
                <a:cs typeface="Tahoma"/>
              </a:rPr>
              <a:t/>
            </a:r>
            <a:br>
              <a:rPr lang="en-US" sz="2800" dirty="0" smtClean="0">
                <a:latin typeface="Tahoma"/>
                <a:cs typeface="Tahoma"/>
              </a:rPr>
            </a:br>
            <a:endParaRPr lang="en-US" sz="2800" dirty="0">
              <a:latin typeface="Tahoma"/>
              <a:cs typeface="Tahoma"/>
            </a:endParaRPr>
          </a:p>
        </p:txBody>
      </p:sp>
      <p:pic>
        <p:nvPicPr>
          <p:cNvPr id="6" name="Content Placeholder 5" descr="KORA_logo_Cropped2.jpg"/>
          <p:cNvPicPr>
            <a:picLocks noGrp="1" noChangeAspect="1"/>
          </p:cNvPicPr>
          <p:nvPr>
            <p:ph idx="1"/>
          </p:nvPr>
        </p:nvPicPr>
        <p:blipFill>
          <a:blip r:embed="rId2"/>
          <a:srcRect t="-80753" b="-80753"/>
          <a:stretch>
            <a:fillRect/>
          </a:stretch>
        </p:blipFill>
        <p:spPr>
          <a:xfrm>
            <a:off x="699803" y="-991018"/>
            <a:ext cx="6749542" cy="3711988"/>
          </a:xfrm>
        </p:spPr>
      </p:pic>
      <p:sp>
        <p:nvSpPr>
          <p:cNvPr id="4" name="TextBox 3"/>
          <p:cNvSpPr txBox="1"/>
          <p:nvPr/>
        </p:nvSpPr>
        <p:spPr>
          <a:xfrm>
            <a:off x="699803" y="4159391"/>
            <a:ext cx="7864622" cy="1661993"/>
          </a:xfrm>
          <a:prstGeom prst="rect">
            <a:avLst/>
          </a:prstGeom>
          <a:noFill/>
        </p:spPr>
        <p:txBody>
          <a:bodyPr vert="horz" wrap="square" rtlCol="0">
            <a:spAutoFit/>
          </a:bodyPr>
          <a:lstStyle/>
          <a:p>
            <a:pPr marL="455613" indent="-455613">
              <a:spcAft>
                <a:spcPts val="1800"/>
              </a:spcAft>
              <a:buFont typeface="Wingdings" charset="2"/>
              <a:buChar char="§"/>
            </a:pPr>
            <a:r>
              <a:rPr lang="en-US" sz="2400" dirty="0" smtClean="0">
                <a:cs typeface="Tahoma"/>
              </a:rPr>
              <a:t>  Create &amp; maintain digital repositories &amp; libraries </a:t>
            </a:r>
          </a:p>
          <a:p>
            <a:pPr marL="455613" indent="-455613">
              <a:spcAft>
                <a:spcPts val="1800"/>
              </a:spcAft>
              <a:buFont typeface="Wingdings" charset="2"/>
              <a:buChar char="§"/>
            </a:pPr>
            <a:r>
              <a:rPr lang="en-US" sz="2400" dirty="0" smtClean="0">
                <a:cs typeface="Tahoma"/>
              </a:rPr>
              <a:t>  Store multi-media collections</a:t>
            </a:r>
          </a:p>
          <a:p>
            <a:pPr marL="455613" indent="-455613">
              <a:spcAft>
                <a:spcPts val="1800"/>
              </a:spcAft>
              <a:buFont typeface="Wingdings" charset="2"/>
              <a:buChar char="§"/>
            </a:pPr>
            <a:r>
              <a:rPr lang="en-US" sz="2400" dirty="0" smtClean="0">
                <a:cs typeface="Tahoma"/>
              </a:rPr>
              <a:t>  Curate online exhibits </a:t>
            </a:r>
            <a:endParaRPr lang="en-US" sz="2400" dirty="0"/>
          </a:p>
        </p:txBody>
      </p:sp>
      <p:sp>
        <p:nvSpPr>
          <p:cNvPr id="5" name="TextBox 4"/>
          <p:cNvSpPr txBox="1"/>
          <p:nvPr/>
        </p:nvSpPr>
        <p:spPr>
          <a:xfrm>
            <a:off x="699803" y="2026187"/>
            <a:ext cx="7548706" cy="646331"/>
          </a:xfrm>
          <a:prstGeom prst="rect">
            <a:avLst/>
          </a:prstGeom>
          <a:noFill/>
        </p:spPr>
        <p:txBody>
          <a:bodyPr wrap="square" rtlCol="0">
            <a:spAutoFit/>
          </a:bodyPr>
          <a:lstStyle/>
          <a:p>
            <a:r>
              <a:rPr lang="en-US" sz="3600" dirty="0" smtClean="0"/>
              <a:t>What is KORA….</a:t>
            </a:r>
            <a:endParaRPr lang="en-US" sz="3600"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4">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200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31513"/>
            <a:ext cx="7772400" cy="2137262"/>
          </a:xfrm>
        </p:spPr>
        <p:txBody>
          <a:bodyPr>
            <a:normAutofit/>
          </a:bodyPr>
          <a:lstStyle/>
          <a:p>
            <a:pPr>
              <a:spcAft>
                <a:spcPts val="1800"/>
              </a:spcAft>
            </a:pPr>
            <a:r>
              <a:rPr lang="en-US" sz="3600" b="1" dirty="0" smtClean="0"/>
              <a:t>Catherine Foley</a:t>
            </a:r>
            <a:br>
              <a:rPr lang="en-US" sz="3600" b="1" dirty="0" smtClean="0"/>
            </a:br>
            <a:r>
              <a:rPr lang="en-US" sz="3600" dirty="0" smtClean="0"/>
              <a:t/>
            </a:r>
            <a:br>
              <a:rPr lang="en-US" sz="3600" dirty="0" smtClean="0"/>
            </a:br>
            <a:r>
              <a:rPr lang="en-US" sz="3600" dirty="0" smtClean="0"/>
              <a:t>catherine.foley@matrix.msu.edu</a:t>
            </a:r>
            <a:endParaRPr lang="en-US" sz="3600" dirty="0"/>
          </a:p>
        </p:txBody>
      </p:sp>
      <p:sp>
        <p:nvSpPr>
          <p:cNvPr id="3" name="Subtitle 2"/>
          <p:cNvSpPr>
            <a:spLocks noGrp="1"/>
          </p:cNvSpPr>
          <p:nvPr>
            <p:ph type="subTitle" idx="1"/>
          </p:nvPr>
        </p:nvSpPr>
        <p:spPr>
          <a:xfrm flipV="1">
            <a:off x="685800" y="5951598"/>
            <a:ext cx="7772400" cy="45719"/>
          </a:xfrm>
        </p:spPr>
        <p:txBody>
          <a:bodyPr>
            <a:normAutofit fontScale="25000" lnSpcReduction="20000"/>
          </a:bodyPr>
          <a:lstStyle/>
          <a:p>
            <a:endParaRPr lang="en-US" dirty="0" smtClean="0"/>
          </a:p>
          <a:p>
            <a:endParaRPr lang="en-US" dirty="0"/>
          </a:p>
        </p:txBody>
      </p:sp>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ABJhome.jpg"/>
          <p:cNvPicPr>
            <a:picLocks noGrp="1" noChangeAspect="1"/>
          </p:cNvPicPr>
          <p:nvPr>
            <p:ph idx="1"/>
          </p:nvPr>
        </p:nvPicPr>
        <p:blipFill>
          <a:blip r:embed="rId3"/>
          <a:stretch>
            <a:fillRect/>
          </a:stretch>
        </p:blipFill>
        <p:spPr>
          <a:xfrm>
            <a:off x="1000823" y="274638"/>
            <a:ext cx="7309198" cy="5662193"/>
          </a:xfrm>
        </p:spPr>
      </p:pic>
      <p:sp>
        <p:nvSpPr>
          <p:cNvPr id="5" name="TextBox 4"/>
          <p:cNvSpPr txBox="1"/>
          <p:nvPr/>
        </p:nvSpPr>
        <p:spPr>
          <a:xfrm>
            <a:off x="1000823" y="5936831"/>
            <a:ext cx="7309198" cy="584776"/>
          </a:xfrm>
          <a:prstGeom prst="rect">
            <a:avLst/>
          </a:prstGeom>
          <a:noFill/>
        </p:spPr>
        <p:txBody>
          <a:bodyPr wrap="square" rtlCol="0">
            <a:spAutoFit/>
          </a:bodyPr>
          <a:lstStyle/>
          <a:p>
            <a:pPr algn="ctr"/>
            <a:r>
              <a:rPr lang="en-US" sz="3200" b="1" dirty="0" smtClean="0"/>
              <a:t>abj.matrix.msu.edu</a:t>
            </a:r>
            <a:endParaRPr lang="en-US" sz="3200" b="1" dirty="0"/>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CivilWarhome.jpg"/>
          <p:cNvPicPr>
            <a:picLocks noGrp="1" noChangeAspect="1"/>
          </p:cNvPicPr>
          <p:nvPr>
            <p:ph idx="1"/>
          </p:nvPr>
        </p:nvPicPr>
        <p:blipFill>
          <a:blip r:embed="rId3"/>
          <a:srcRect l="-1598" r="-1598"/>
          <a:stretch>
            <a:fillRect/>
          </a:stretch>
        </p:blipFill>
        <p:spPr>
          <a:xfrm>
            <a:off x="457200" y="472955"/>
            <a:ext cx="8229600" cy="4525963"/>
          </a:xfrm>
        </p:spPr>
      </p:pic>
      <p:sp>
        <p:nvSpPr>
          <p:cNvPr id="5" name="TextBox 4"/>
          <p:cNvSpPr txBox="1"/>
          <p:nvPr/>
        </p:nvSpPr>
        <p:spPr>
          <a:xfrm>
            <a:off x="1056037" y="5464996"/>
            <a:ext cx="7435075" cy="584776"/>
          </a:xfrm>
          <a:prstGeom prst="rect">
            <a:avLst/>
          </a:prstGeom>
          <a:noFill/>
        </p:spPr>
        <p:txBody>
          <a:bodyPr wrap="square" rtlCol="0">
            <a:spAutoFit/>
          </a:bodyPr>
          <a:lstStyle/>
          <a:p>
            <a:pPr algn="ctr"/>
            <a:r>
              <a:rPr lang="en-US" sz="3200" b="1" dirty="0" smtClean="0"/>
              <a:t>civilwar.archives.msu.edu</a:t>
            </a:r>
            <a:endParaRPr lang="en-US" sz="3200" b="1" dirty="0"/>
          </a:p>
        </p:txBody>
      </p:sp>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QIhome.jpg"/>
          <p:cNvPicPr>
            <a:picLocks noGrp="1" noChangeAspect="1"/>
          </p:cNvPicPr>
          <p:nvPr>
            <p:ph idx="1"/>
          </p:nvPr>
        </p:nvPicPr>
        <p:blipFill>
          <a:blip r:embed="rId3"/>
          <a:srcRect t="-3908" b="-3908"/>
          <a:stretch>
            <a:fillRect/>
          </a:stretch>
        </p:blipFill>
        <p:spPr>
          <a:xfrm>
            <a:off x="457200" y="558569"/>
            <a:ext cx="8229600" cy="4525963"/>
          </a:xfrm>
        </p:spPr>
      </p:pic>
      <p:sp>
        <p:nvSpPr>
          <p:cNvPr id="5" name="TextBox 4"/>
          <p:cNvSpPr txBox="1"/>
          <p:nvPr/>
        </p:nvSpPr>
        <p:spPr>
          <a:xfrm>
            <a:off x="457201" y="5350844"/>
            <a:ext cx="8229600" cy="584776"/>
          </a:xfrm>
          <a:prstGeom prst="rect">
            <a:avLst/>
          </a:prstGeom>
          <a:noFill/>
        </p:spPr>
        <p:txBody>
          <a:bodyPr wrap="square" rtlCol="0">
            <a:spAutoFit/>
          </a:bodyPr>
          <a:lstStyle/>
          <a:p>
            <a:pPr algn="ctr"/>
            <a:r>
              <a:rPr lang="en-US" sz="3200" b="1" dirty="0" smtClean="0"/>
              <a:t>quiltindex.org</a:t>
            </a:r>
            <a:endParaRPr lang="en-US" sz="3200" b="1" dirty="0"/>
          </a:p>
        </p:txBody>
      </p:sp>
    </p:spTree>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OAhome.jpg"/>
          <p:cNvPicPr>
            <a:picLocks noGrp="1" noChangeAspect="1"/>
          </p:cNvPicPr>
          <p:nvPr>
            <p:ph idx="1"/>
          </p:nvPr>
        </p:nvPicPr>
        <p:blipFill>
          <a:blip r:embed="rId3"/>
          <a:srcRect l="-8852" r="-8852"/>
          <a:stretch>
            <a:fillRect/>
          </a:stretch>
        </p:blipFill>
        <p:spPr>
          <a:xfrm>
            <a:off x="457200" y="753538"/>
            <a:ext cx="8229600" cy="4525963"/>
          </a:xfrm>
        </p:spPr>
      </p:pic>
      <p:sp>
        <p:nvSpPr>
          <p:cNvPr id="5" name="TextBox 4"/>
          <p:cNvSpPr txBox="1"/>
          <p:nvPr/>
        </p:nvSpPr>
        <p:spPr>
          <a:xfrm>
            <a:off x="1027496" y="5792932"/>
            <a:ext cx="6992680" cy="584776"/>
          </a:xfrm>
          <a:prstGeom prst="rect">
            <a:avLst/>
          </a:prstGeom>
          <a:noFill/>
        </p:spPr>
        <p:txBody>
          <a:bodyPr wrap="square" rtlCol="0">
            <a:spAutoFit/>
          </a:bodyPr>
          <a:lstStyle/>
          <a:p>
            <a:pPr algn="ctr"/>
            <a:r>
              <a:rPr lang="en-US" sz="3200" b="1" dirty="0" smtClean="0"/>
              <a:t>overcomingapartheid.msu.edu</a:t>
            </a:r>
            <a:endParaRPr lang="en-US" sz="3200" b="1" dirty="0"/>
          </a:p>
        </p:txBody>
      </p:sp>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KORA_logo_Cropped2.jpg"/>
          <p:cNvPicPr>
            <a:picLocks noGrp="1" noChangeAspect="1"/>
          </p:cNvPicPr>
          <p:nvPr>
            <p:ph idx="1"/>
          </p:nvPr>
        </p:nvPicPr>
        <p:blipFill>
          <a:blip r:embed="rId3"/>
          <a:srcRect t="-80753" b="-80753"/>
          <a:stretch>
            <a:fillRect/>
          </a:stretch>
        </p:blipFill>
        <p:spPr>
          <a:xfrm>
            <a:off x="457200" y="-991018"/>
            <a:ext cx="6749542" cy="3711988"/>
          </a:xfrm>
        </p:spPr>
      </p:pic>
      <p:sp>
        <p:nvSpPr>
          <p:cNvPr id="7" name="TextBox 6"/>
          <p:cNvSpPr txBox="1"/>
          <p:nvPr/>
        </p:nvSpPr>
        <p:spPr>
          <a:xfrm>
            <a:off x="457200" y="2720970"/>
            <a:ext cx="8229600" cy="3339376"/>
          </a:xfrm>
          <a:prstGeom prst="rect">
            <a:avLst/>
          </a:prstGeom>
          <a:noFill/>
        </p:spPr>
        <p:txBody>
          <a:bodyPr wrap="square" rtlCol="0">
            <a:spAutoFit/>
          </a:bodyPr>
          <a:lstStyle/>
          <a:p>
            <a:pPr>
              <a:spcAft>
                <a:spcPts val="1200"/>
              </a:spcAft>
            </a:pPr>
            <a:r>
              <a:rPr lang="en-US" sz="3200" dirty="0" smtClean="0"/>
              <a:t>Open Source GNU General Public License</a:t>
            </a:r>
          </a:p>
          <a:p>
            <a:pPr>
              <a:spcAft>
                <a:spcPts val="1200"/>
              </a:spcAft>
            </a:pPr>
            <a:r>
              <a:rPr lang="en-US" sz="3200" dirty="0" smtClean="0"/>
              <a:t>LAMP system</a:t>
            </a:r>
          </a:p>
          <a:p>
            <a:pPr marL="682625" lvl="1" indent="-284163" defTabSz="282575">
              <a:spcAft>
                <a:spcPts val="600"/>
              </a:spcAft>
              <a:buFont typeface="Wingdings" charset="2"/>
              <a:buChar char="§"/>
            </a:pPr>
            <a:r>
              <a:rPr lang="en-US" sz="2800" dirty="0" smtClean="0"/>
              <a:t> </a:t>
            </a:r>
            <a:r>
              <a:rPr lang="en-US" sz="2800" b="1" dirty="0" smtClean="0">
                <a:solidFill>
                  <a:srgbClr val="FFFFFF"/>
                </a:solidFill>
              </a:rPr>
              <a:t>L</a:t>
            </a:r>
            <a:r>
              <a:rPr lang="en-US" sz="2800" dirty="0" smtClean="0"/>
              <a:t>inux/UNIX (operating system)</a:t>
            </a:r>
          </a:p>
          <a:p>
            <a:pPr marL="682625" lvl="1" indent="-284163" defTabSz="282575">
              <a:spcAft>
                <a:spcPts val="600"/>
              </a:spcAft>
              <a:buFont typeface="Wingdings" charset="2"/>
              <a:buChar char="§"/>
            </a:pPr>
            <a:r>
              <a:rPr lang="en-US" sz="2800" dirty="0" smtClean="0"/>
              <a:t> </a:t>
            </a:r>
            <a:r>
              <a:rPr lang="en-US" sz="2800" b="1" dirty="0" smtClean="0">
                <a:solidFill>
                  <a:srgbClr val="FFFFFF"/>
                </a:solidFill>
              </a:rPr>
              <a:t>A</a:t>
            </a:r>
            <a:r>
              <a:rPr lang="en-US" sz="2800" dirty="0" smtClean="0"/>
              <a:t>pache (web server)</a:t>
            </a:r>
          </a:p>
          <a:p>
            <a:pPr marL="682625" lvl="1" indent="-284163" defTabSz="282575">
              <a:spcAft>
                <a:spcPts val="600"/>
              </a:spcAft>
              <a:buFont typeface="Wingdings" charset="2"/>
              <a:buChar char="§"/>
            </a:pPr>
            <a:r>
              <a:rPr lang="en-US" sz="2800" dirty="0" smtClean="0"/>
              <a:t> </a:t>
            </a:r>
            <a:r>
              <a:rPr lang="en-US" sz="2800" b="1" dirty="0" smtClean="0">
                <a:solidFill>
                  <a:srgbClr val="FFFFFF"/>
                </a:solidFill>
              </a:rPr>
              <a:t>M</a:t>
            </a:r>
            <a:r>
              <a:rPr lang="en-US" sz="2800" dirty="0" smtClean="0"/>
              <a:t>YSQL 5.0.3 or greater (DMS)</a:t>
            </a:r>
          </a:p>
          <a:p>
            <a:pPr marL="682625" lvl="1" indent="-284163" defTabSz="282575">
              <a:spcAft>
                <a:spcPts val="600"/>
              </a:spcAft>
              <a:buFont typeface="Wingdings" charset="2"/>
              <a:buChar char="§"/>
            </a:pPr>
            <a:r>
              <a:rPr lang="en-US" sz="2800" dirty="0" smtClean="0"/>
              <a:t> </a:t>
            </a:r>
            <a:r>
              <a:rPr lang="en-US" sz="2800" b="1" dirty="0" smtClean="0"/>
              <a:t>P</a:t>
            </a:r>
            <a:r>
              <a:rPr lang="en-US" sz="2800" dirty="0" smtClean="0"/>
              <a:t>HP5.1.3 or greater (web programming language)</a:t>
            </a:r>
            <a:endParaRPr lang="en-US" sz="2800" dirty="0"/>
          </a:p>
        </p:txBody>
      </p:sp>
      <p:sp>
        <p:nvSpPr>
          <p:cNvPr id="8" name="TextBox 7"/>
          <p:cNvSpPr txBox="1"/>
          <p:nvPr/>
        </p:nvSpPr>
        <p:spPr>
          <a:xfrm>
            <a:off x="457200" y="1840691"/>
            <a:ext cx="8229600" cy="646331"/>
          </a:xfrm>
          <a:prstGeom prst="rect">
            <a:avLst/>
          </a:prstGeom>
          <a:noFill/>
        </p:spPr>
        <p:txBody>
          <a:bodyPr wrap="square" rtlCol="0">
            <a:spAutoFit/>
          </a:bodyPr>
          <a:lstStyle/>
          <a:p>
            <a:r>
              <a:rPr lang="en-US" sz="3600" b="1" dirty="0" smtClean="0"/>
              <a:t>ARCHITECTURE</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100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grpId="0" nodeType="afterEffect">
                                  <p:stCondLst>
                                    <p:cond delay="1000"/>
                                  </p:stCondLst>
                                  <p:childTnLst>
                                    <p:set>
                                      <p:cBhvr>
                                        <p:cTn id="19" dur="1" fill="hold">
                                          <p:stCondLst>
                                            <p:cond delay="0"/>
                                          </p:stCondLst>
                                        </p:cTn>
                                        <p:tgtEl>
                                          <p:spTgt spid="7">
                                            <p:txEl>
                                              <p:pRg st="4" end="4"/>
                                            </p:txEl>
                                          </p:spTgt>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grpId="0" nodeType="afterEffect">
                                  <p:stCondLst>
                                    <p:cond delay="100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KORA_logo_Cropped2.jpg"/>
          <p:cNvPicPr>
            <a:picLocks noGrp="1" noChangeAspect="1"/>
          </p:cNvPicPr>
          <p:nvPr>
            <p:ph idx="1"/>
          </p:nvPr>
        </p:nvPicPr>
        <p:blipFill>
          <a:blip r:embed="rId3"/>
          <a:srcRect t="-80753" b="-80753"/>
          <a:stretch>
            <a:fillRect/>
          </a:stretch>
        </p:blipFill>
        <p:spPr>
          <a:xfrm>
            <a:off x="457200" y="-991018"/>
            <a:ext cx="6749542" cy="3711988"/>
          </a:xfrm>
        </p:spPr>
      </p:pic>
      <p:sp>
        <p:nvSpPr>
          <p:cNvPr id="7" name="TextBox 6"/>
          <p:cNvSpPr txBox="1"/>
          <p:nvPr/>
        </p:nvSpPr>
        <p:spPr>
          <a:xfrm>
            <a:off x="457200" y="3066340"/>
            <a:ext cx="8229600" cy="2431435"/>
          </a:xfrm>
          <a:prstGeom prst="rect">
            <a:avLst/>
          </a:prstGeom>
          <a:noFill/>
        </p:spPr>
        <p:txBody>
          <a:bodyPr wrap="square" rtlCol="0">
            <a:spAutoFit/>
          </a:bodyPr>
          <a:lstStyle/>
          <a:p>
            <a:pPr marL="284163" indent="-284163">
              <a:spcAft>
                <a:spcPts val="2400"/>
              </a:spcAft>
              <a:buFont typeface="Wingdings" charset="2"/>
              <a:buChar char="§"/>
            </a:pPr>
            <a:r>
              <a:rPr lang="en-US" sz="2800" dirty="0" smtClean="0"/>
              <a:t>Flexible metadata setup: any metadata scheme</a:t>
            </a:r>
          </a:p>
          <a:p>
            <a:pPr marL="284163" indent="-284163">
              <a:spcAft>
                <a:spcPts val="2400"/>
              </a:spcAft>
              <a:buFont typeface="Wingdings" charset="2"/>
              <a:buChar char="§"/>
            </a:pPr>
            <a:r>
              <a:rPr lang="en-US" sz="2800" dirty="0" smtClean="0"/>
              <a:t>Metadata schemes can vary across repositories within in same KORA install</a:t>
            </a:r>
          </a:p>
          <a:p>
            <a:pPr marL="284163" indent="-284163">
              <a:spcAft>
                <a:spcPts val="2400"/>
              </a:spcAft>
              <a:buFont typeface="Wingdings" charset="2"/>
              <a:buChar char="§"/>
            </a:pPr>
            <a:r>
              <a:rPr lang="en-US" sz="2800" dirty="0" smtClean="0"/>
              <a:t>Unlimited number of schemes and elements possible</a:t>
            </a:r>
            <a:endParaRPr lang="en-US" sz="2800" dirty="0"/>
          </a:p>
        </p:txBody>
      </p:sp>
      <p:sp>
        <p:nvSpPr>
          <p:cNvPr id="8" name="TextBox 7"/>
          <p:cNvSpPr txBox="1"/>
          <p:nvPr/>
        </p:nvSpPr>
        <p:spPr>
          <a:xfrm>
            <a:off x="457200" y="1840691"/>
            <a:ext cx="8229600" cy="646331"/>
          </a:xfrm>
          <a:prstGeom prst="rect">
            <a:avLst/>
          </a:prstGeom>
          <a:noFill/>
        </p:spPr>
        <p:txBody>
          <a:bodyPr wrap="square" rtlCol="0">
            <a:spAutoFit/>
          </a:bodyPr>
          <a:lstStyle/>
          <a:p>
            <a:r>
              <a:rPr lang="en-US" sz="3600" b="1" dirty="0" smtClean="0"/>
              <a:t>METADATA</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7">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200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KORA_logo_Cropped2.jpg"/>
          <p:cNvPicPr>
            <a:picLocks noGrp="1" noChangeAspect="1"/>
          </p:cNvPicPr>
          <p:nvPr>
            <p:ph idx="1"/>
          </p:nvPr>
        </p:nvPicPr>
        <p:blipFill>
          <a:blip r:embed="rId2"/>
          <a:srcRect t="-80753" b="-80753"/>
          <a:stretch>
            <a:fillRect/>
          </a:stretch>
        </p:blipFill>
        <p:spPr>
          <a:xfrm>
            <a:off x="457200" y="-991018"/>
            <a:ext cx="6749542" cy="3711988"/>
          </a:xfrm>
        </p:spPr>
      </p:pic>
      <p:sp>
        <p:nvSpPr>
          <p:cNvPr id="7" name="TextBox 6"/>
          <p:cNvSpPr txBox="1"/>
          <p:nvPr/>
        </p:nvSpPr>
        <p:spPr>
          <a:xfrm>
            <a:off x="457200" y="3067817"/>
            <a:ext cx="8229600" cy="2277547"/>
          </a:xfrm>
          <a:prstGeom prst="rect">
            <a:avLst/>
          </a:prstGeom>
          <a:noFill/>
        </p:spPr>
        <p:txBody>
          <a:bodyPr wrap="square" rtlCol="0">
            <a:spAutoFit/>
          </a:bodyPr>
          <a:lstStyle/>
          <a:p>
            <a:pPr marL="284163" indent="-227013">
              <a:spcAft>
                <a:spcPts val="3600"/>
              </a:spcAft>
              <a:buFont typeface="Wingdings" charset="2"/>
              <a:buChar char="§"/>
            </a:pPr>
            <a:r>
              <a:rPr lang="en-US" sz="2800" dirty="0" smtClean="0"/>
              <a:t>Powerful associator tool allows linkages between objects/records in the repository</a:t>
            </a:r>
          </a:p>
          <a:p>
            <a:pPr marL="284163" indent="-227013">
              <a:spcAft>
                <a:spcPts val="2400"/>
              </a:spcAft>
              <a:buFont typeface="Wingdings" charset="2"/>
              <a:buChar char="§"/>
            </a:pPr>
            <a:r>
              <a:rPr lang="en-US" sz="2800" dirty="0" smtClean="0"/>
              <a:t>Associator tool functions within repositories and across all repositories in same KORA install</a:t>
            </a:r>
            <a:endParaRPr lang="en-US" sz="2800" dirty="0"/>
          </a:p>
        </p:txBody>
      </p:sp>
      <p:sp>
        <p:nvSpPr>
          <p:cNvPr id="8" name="TextBox 7"/>
          <p:cNvSpPr txBox="1"/>
          <p:nvPr/>
        </p:nvSpPr>
        <p:spPr>
          <a:xfrm>
            <a:off x="457200" y="1840691"/>
            <a:ext cx="8229600" cy="646331"/>
          </a:xfrm>
          <a:prstGeom prst="rect">
            <a:avLst/>
          </a:prstGeom>
          <a:noFill/>
        </p:spPr>
        <p:txBody>
          <a:bodyPr wrap="square" rtlCol="0">
            <a:spAutoFit/>
          </a:bodyPr>
          <a:lstStyle/>
          <a:p>
            <a:r>
              <a:rPr lang="en-US" sz="3600" b="1" dirty="0" smtClean="0"/>
              <a:t>ASSOCIATION</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443</TotalTime>
  <Words>752</Words>
  <Application>Microsoft Office PowerPoint</Application>
  <PresentationFormat>On-screen Show (4:3)</PresentationFormat>
  <Paragraphs>79</Paragraphs>
  <Slides>20</Slides>
  <Notes>12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Catherine Foley  Director of Digital Archive and Library Projects MATRIX, Center for Digital Humanities and Social Sciences at MSU   Mid-Michigan Digital Practitioners Meeting August 2, 2013 </vt:lpstr>
      <vt:lpstr>Digital collection management system used to: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To find out more visit:  kora.matrix.msu.edu </vt:lpstr>
      <vt:lpstr>Catherine Foley  catherine.foley@matrix.msu.edu</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Catherine Foley  Director of Digital Archive and Library Projects MATRIX, Center for Digital Humanities and Social Sciences at MSU   Mid-Michigan Digital Practitioners Meeting August 2, 2013 </dc:title>
  <dc:creator>Catherine Foley</dc:creator>
  <cp:lastModifiedBy>conference</cp:lastModifiedBy>
  <cp:revision>104</cp:revision>
  <dcterms:created xsi:type="dcterms:W3CDTF">2013-08-02T10:08:22Z</dcterms:created>
  <dcterms:modified xsi:type="dcterms:W3CDTF">2013-08-02T13:10:01Z</dcterms:modified>
</cp:coreProperties>
</file>