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74" r:id="rId2"/>
    <p:sldMasterId id="2147483660" r:id="rId3"/>
    <p:sldMasterId id="2147483676" r:id="rId4"/>
  </p:sldMasterIdLst>
  <p:notesMasterIdLst>
    <p:notesMasterId r:id="rId19"/>
  </p:notesMasterIdLst>
  <p:handoutMasterIdLst>
    <p:handoutMasterId r:id="rId20"/>
  </p:handoutMasterIdLst>
  <p:sldIdLst>
    <p:sldId id="256" r:id="rId5"/>
    <p:sldId id="257" r:id="rId6"/>
    <p:sldId id="438" r:id="rId7"/>
    <p:sldId id="440" r:id="rId8"/>
    <p:sldId id="441" r:id="rId9"/>
    <p:sldId id="430" r:id="rId10"/>
    <p:sldId id="431" r:id="rId11"/>
    <p:sldId id="432" r:id="rId12"/>
    <p:sldId id="436" r:id="rId13"/>
    <p:sldId id="433" r:id="rId14"/>
    <p:sldId id="434" r:id="rId15"/>
    <p:sldId id="435" r:id="rId16"/>
    <p:sldId id="442" r:id="rId17"/>
    <p:sldId id="400" r:id="rId18"/>
  </p:sldIdLst>
  <p:sldSz cx="9144000" cy="6858000" type="screen4x3"/>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ynthia Ghering" initials="CG" lastIdx="29"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6D6D"/>
    <a:srgbClr val="3E3C3E"/>
    <a:srgbClr val="292729"/>
    <a:srgbClr val="88BF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27" autoAdjust="0"/>
    <p:restoredTop sz="99679" autoAdjust="0"/>
  </p:normalViewPr>
  <p:slideViewPr>
    <p:cSldViewPr snapToGrid="0" snapToObjects="1" showGuides="1">
      <p:cViewPr>
        <p:scale>
          <a:sx n="105" d="100"/>
          <a:sy n="105" d="100"/>
        </p:scale>
        <p:origin x="-888" y="-80"/>
      </p:cViewPr>
      <p:guideLst>
        <p:guide orient="horz" pos="2160"/>
        <p:guide pos="2880"/>
      </p:guideLst>
    </p:cSldViewPr>
  </p:slideViewPr>
  <p:outlineViewPr>
    <p:cViewPr>
      <p:scale>
        <a:sx n="33" d="100"/>
        <a:sy n="33" d="100"/>
      </p:scale>
      <p:origin x="0" y="22950"/>
    </p:cViewPr>
  </p:outlineViewPr>
  <p:notesTextViewPr>
    <p:cViewPr>
      <p:scale>
        <a:sx n="100" d="100"/>
        <a:sy n="100" d="100"/>
      </p:scale>
      <p:origin x="0" y="0"/>
    </p:cViewPr>
  </p:notesTextViewPr>
  <p:sorterViewPr>
    <p:cViewPr varScale="1">
      <p:scale>
        <a:sx n="1" d="1"/>
        <a:sy n="1" d="1"/>
      </p:scale>
      <p:origin x="0" y="13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commentAuthors" Target="commentAuthors.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21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2120"/>
          </a:xfrm>
          <a:prstGeom prst="rect">
            <a:avLst/>
          </a:prstGeom>
        </p:spPr>
        <p:txBody>
          <a:bodyPr vert="horz" lIns="91440" tIns="45720" rIns="91440" bIns="45720" rtlCol="0"/>
          <a:lstStyle>
            <a:lvl1pPr algn="r">
              <a:defRPr sz="1200"/>
            </a:lvl1pPr>
          </a:lstStyle>
          <a:p>
            <a:fld id="{47DFD48B-20F0-4C86-9AC0-6944F5E45470}" type="datetimeFigureOut">
              <a:rPr lang="en-US" smtClean="0"/>
              <a:pPr/>
              <a:t>8/1/13</a:t>
            </a:fld>
            <a:endParaRPr lang="en-US"/>
          </a:p>
        </p:txBody>
      </p:sp>
      <p:sp>
        <p:nvSpPr>
          <p:cNvPr id="4" name="Footer Placeholder 3"/>
          <p:cNvSpPr>
            <a:spLocks noGrp="1"/>
          </p:cNvSpPr>
          <p:nvPr>
            <p:ph type="ftr" sz="quarter" idx="2"/>
          </p:nvPr>
        </p:nvSpPr>
        <p:spPr>
          <a:xfrm>
            <a:off x="0" y="8772378"/>
            <a:ext cx="3011699" cy="4621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378"/>
            <a:ext cx="3011699" cy="462120"/>
          </a:xfrm>
          <a:prstGeom prst="rect">
            <a:avLst/>
          </a:prstGeom>
        </p:spPr>
        <p:txBody>
          <a:bodyPr vert="horz" lIns="91440" tIns="45720" rIns="91440" bIns="45720" rtlCol="0" anchor="b"/>
          <a:lstStyle>
            <a:lvl1pPr algn="r">
              <a:defRPr sz="1200"/>
            </a:lvl1pPr>
          </a:lstStyle>
          <a:p>
            <a:fld id="{25E4F87C-8D84-4350-A4DF-0DD8528E0F0B}" type="slidenum">
              <a:rPr lang="en-US" smtClean="0"/>
              <a:pPr/>
              <a:t>‹#›</a:t>
            </a:fld>
            <a:endParaRPr lang="en-US"/>
          </a:p>
        </p:txBody>
      </p:sp>
    </p:spTree>
    <p:extLst>
      <p:ext uri="{BB962C8B-B14F-4D97-AF65-F5344CB8AC3E}">
        <p14:creationId xmlns:p14="http://schemas.microsoft.com/office/powerpoint/2010/main" val="3113717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6768" y="0"/>
            <a:ext cx="3011699" cy="461804"/>
          </a:xfrm>
          <a:prstGeom prst="rect">
            <a:avLst/>
          </a:prstGeom>
        </p:spPr>
        <p:txBody>
          <a:bodyPr vert="horz" lIns="91440" tIns="45720" rIns="91440" bIns="45720" rtlCol="0"/>
          <a:lstStyle>
            <a:lvl1pPr algn="r">
              <a:defRPr sz="1200"/>
            </a:lvl1pPr>
          </a:lstStyle>
          <a:p>
            <a:fld id="{5F4057A4-F3D3-454B-AF8A-757FCD937F9F}" type="datetimeFigureOut">
              <a:rPr lang="en-US" smtClean="0"/>
              <a:pPr/>
              <a:t>8/1/13</a:t>
            </a:fld>
            <a:endParaRPr lang="en-US"/>
          </a:p>
        </p:txBody>
      </p:sp>
      <p:sp>
        <p:nvSpPr>
          <p:cNvPr id="4" name="Slide Image Placeholder 3"/>
          <p:cNvSpPr>
            <a:spLocks noGrp="1" noRot="1" noChangeAspect="1"/>
          </p:cNvSpPr>
          <p:nvPr>
            <p:ph type="sldImg" idx="2"/>
          </p:nvPr>
        </p:nvSpPr>
        <p:spPr>
          <a:xfrm>
            <a:off x="1166813" y="692150"/>
            <a:ext cx="4616450" cy="34639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9"/>
            <a:ext cx="3011699" cy="46180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1804"/>
          </a:xfrm>
          <a:prstGeom prst="rect">
            <a:avLst/>
          </a:prstGeom>
        </p:spPr>
        <p:txBody>
          <a:bodyPr vert="horz" lIns="91440" tIns="45720" rIns="91440" bIns="45720" rtlCol="0" anchor="b"/>
          <a:lstStyle>
            <a:lvl1pPr algn="r">
              <a:defRPr sz="1200"/>
            </a:lvl1pPr>
          </a:lstStyle>
          <a:p>
            <a:fld id="{7A92B3D6-757B-4382-B52E-025E5DD0D85C}" type="slidenum">
              <a:rPr lang="en-US" smtClean="0"/>
              <a:pPr/>
              <a:t>‹#›</a:t>
            </a:fld>
            <a:endParaRPr lang="en-US"/>
          </a:p>
        </p:txBody>
      </p:sp>
    </p:spTree>
    <p:extLst>
      <p:ext uri="{BB962C8B-B14F-4D97-AF65-F5344CB8AC3E}">
        <p14:creationId xmlns:p14="http://schemas.microsoft.com/office/powerpoint/2010/main" val="22102308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MSC photo:  It was taken some time in the late 1930s, but we don’t have an exact date.  The college was known as MSC from 1925 until 1955 when we became MSU.  That was also our centennial year.  The entrance is unknown.</a:t>
            </a: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A92B3D6-757B-4382-B52E-025E5DD0D85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A92B3D6-757B-4382-B52E-025E5DD0D85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A92B3D6-757B-4382-B52E-025E5DD0D85C}"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A92B3D6-757B-4382-B52E-025E5DD0D85C}"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A92B3D6-757B-4382-B52E-025E5DD0D85C}"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Surveying class photo:  Taken in 1885, which was the beginning of the engineering course, the second major offered at the college.  The students are all juniors or seniors.  At this point in college history, there was no women’s course, so the women were taking the same courses as the men.</a:t>
            </a:r>
          </a:p>
          <a:p>
            <a:endParaRPr lang="en-US" dirty="0"/>
          </a:p>
        </p:txBody>
      </p:sp>
      <p:sp>
        <p:nvSpPr>
          <p:cNvPr id="4" name="Slide Number Placeholder 3"/>
          <p:cNvSpPr>
            <a:spLocks noGrp="1"/>
          </p:cNvSpPr>
          <p:nvPr>
            <p:ph type="sldNum" sz="quarter" idx="10"/>
          </p:nvPr>
        </p:nvSpPr>
        <p:spPr/>
        <p:txBody>
          <a:bodyPr/>
          <a:lstStyle/>
          <a:p>
            <a:fld id="{7A92B3D6-757B-4382-B52E-025E5DD0D85C}" type="slidenum">
              <a:rPr lang="en-US" smtClean="0">
                <a:solidFill>
                  <a:prstClr val="black"/>
                </a:solidFill>
              </a:rPr>
              <a:pPr/>
              <a:t>14</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r>
              <a:rPr lang="en-US" dirty="0" smtClean="0"/>
              <a:t>Our research is very practical in nature –</a:t>
            </a:r>
            <a:r>
              <a:rPr lang="en-US" baseline="0" dirty="0" smtClean="0"/>
              <a:t> basically how we are transforming a traditional university archives to a organization that preservers university records regardless of format and add values to many of the information management concerns on campus.</a:t>
            </a:r>
          </a:p>
        </p:txBody>
      </p:sp>
      <p:sp>
        <p:nvSpPr>
          <p:cNvPr id="4" name="Slide Number Placeholder 3"/>
          <p:cNvSpPr>
            <a:spLocks noGrp="1"/>
          </p:cNvSpPr>
          <p:nvPr>
            <p:ph type="sldNum" sz="quarter" idx="10"/>
          </p:nvPr>
        </p:nvSpPr>
        <p:spPr/>
        <p:txBody>
          <a:bodyPr/>
          <a:lstStyle/>
          <a:p>
            <a:fld id="{7A92B3D6-757B-4382-B52E-025E5DD0D85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A92B3D6-757B-4382-B52E-025E5DD0D85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A92B3D6-757B-4382-B52E-025E5DD0D85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A92B3D6-757B-4382-B52E-025E5DD0D85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A92B3D6-757B-4382-B52E-025E5DD0D85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A92B3D6-757B-4382-B52E-025E5DD0D85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A92B3D6-757B-4382-B52E-025E5DD0D85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692150"/>
            <a:ext cx="4616450" cy="3463925"/>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A92B3D6-757B-4382-B52E-025E5DD0D85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EF5796-10AA-E64B-8550-09EEBF2C2E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1435100"/>
            <a:ext cx="3008313" cy="838804"/>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435101"/>
            <a:ext cx="5111751" cy="46910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1" y="2273905"/>
            <a:ext cx="3008313" cy="385225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EF5796-10AA-E64B-8550-09EEBF2C2E3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16478" y="4800601"/>
            <a:ext cx="5510591"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816479" y="1560286"/>
            <a:ext cx="5498496" cy="316728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816478" y="5367339"/>
            <a:ext cx="5510591"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EF5796-10AA-E64B-8550-09EEBF2C2E3C}"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EF5796-10AA-E64B-8550-09EEBF2C2E3C}"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161144"/>
            <a:ext cx="2057400" cy="4965020"/>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161144"/>
            <a:ext cx="6019800" cy="4965020"/>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EF5796-10AA-E64B-8550-09EEBF2C2E3C}"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38476"/>
            <a:ext cx="7772400" cy="1016000"/>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217334"/>
            <a:ext cx="6400800" cy="242146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p:txBody>
          <a:bodyPr/>
          <a:lstStyle/>
          <a:p>
            <a:endParaRPr lang="en-US" dirty="0">
              <a:solidFill>
                <a:prstClr val="white">
                  <a:lumMod val="50000"/>
                </a:prstClr>
              </a:solidFill>
            </a:endParaRPr>
          </a:p>
        </p:txBody>
      </p:sp>
      <p:sp>
        <p:nvSpPr>
          <p:cNvPr id="6" name="Slide Number Placeholder 5"/>
          <p:cNvSpPr>
            <a:spLocks noGrp="1"/>
          </p:cNvSpPr>
          <p:nvPr>
            <p:ph type="sldNum" sz="quarter" idx="12"/>
          </p:nvPr>
        </p:nvSpPr>
        <p:spPr/>
        <p:txBody>
          <a:bodyPr/>
          <a:lstStyle/>
          <a:p>
            <a:fld id="{4AEF5796-10AA-E64B-8550-09EEBF2C2E3C}" type="slidenum">
              <a:rPr lang="en-US" smtClean="0">
                <a:solidFill>
                  <a:prstClr val="white">
                    <a:lumMod val="50000"/>
                  </a:prstClr>
                </a:solidFill>
              </a:rPr>
              <a:pPr/>
              <a:t>‹#›</a:t>
            </a:fld>
            <a:endParaRPr lang="en-US" dirty="0">
              <a:solidFill>
                <a:prstClr val="white">
                  <a:lumMod val="50000"/>
                </a:prstClr>
              </a:solidFill>
            </a:endParaRPr>
          </a:p>
        </p:txBody>
      </p:sp>
    </p:spTree>
    <p:extLst>
      <p:ext uri="{BB962C8B-B14F-4D97-AF65-F5344CB8AC3E}">
        <p14:creationId xmlns:p14="http://schemas.microsoft.com/office/powerpoint/2010/main" val="264190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98991"/>
            <a:ext cx="8229600" cy="1104613"/>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solidFill>
                <a:prstClr val="white">
                  <a:lumMod val="50000"/>
                </a:prstClr>
              </a:solidFill>
            </a:endParaRPr>
          </a:p>
        </p:txBody>
      </p:sp>
      <p:sp>
        <p:nvSpPr>
          <p:cNvPr id="6" name="Slide Number Placeholder 5"/>
          <p:cNvSpPr>
            <a:spLocks noGrp="1"/>
          </p:cNvSpPr>
          <p:nvPr>
            <p:ph type="sldNum" sz="quarter" idx="12"/>
          </p:nvPr>
        </p:nvSpPr>
        <p:spPr/>
        <p:txBody>
          <a:bodyPr/>
          <a:lstStyle/>
          <a:p>
            <a:fld id="{4AEF5796-10AA-E64B-8550-09EEBF2C2E3C}" type="slidenum">
              <a:rPr lang="en-US" smtClean="0">
                <a:solidFill>
                  <a:prstClr val="white">
                    <a:lumMod val="50000"/>
                  </a:prstClr>
                </a:solidFill>
              </a:rPr>
              <a:pPr/>
              <a:t>‹#›</a:t>
            </a:fld>
            <a:endParaRPr lang="en-US">
              <a:solidFill>
                <a:prstClr val="white">
                  <a:lumMod val="50000"/>
                </a:prstClr>
              </a:solidFill>
            </a:endParaRPr>
          </a:p>
        </p:txBody>
      </p: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92175" y="1671829"/>
            <a:ext cx="7358063"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55539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6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p:txBody>
          <a:bodyPr/>
          <a:lstStyle/>
          <a:p>
            <a:endParaRPr lang="en-US">
              <a:solidFill>
                <a:prstClr val="white">
                  <a:lumMod val="50000"/>
                </a:prstClr>
              </a:solidFill>
            </a:endParaRPr>
          </a:p>
        </p:txBody>
      </p:sp>
      <p:sp>
        <p:nvSpPr>
          <p:cNvPr id="6" name="Slide Number Placeholder 5"/>
          <p:cNvSpPr>
            <a:spLocks noGrp="1"/>
          </p:cNvSpPr>
          <p:nvPr>
            <p:ph type="sldNum" sz="quarter" idx="12"/>
          </p:nvPr>
        </p:nvSpPr>
        <p:spPr/>
        <p:txBody>
          <a:bodyPr/>
          <a:lstStyle/>
          <a:p>
            <a:fld id="{4AEF5796-10AA-E64B-8550-09EEBF2C2E3C}" type="slidenum">
              <a:rPr lang="en-US" smtClean="0">
                <a:solidFill>
                  <a:prstClr val="white">
                    <a:lumMod val="50000"/>
                  </a:prstClr>
                </a:solidFill>
              </a:rPr>
              <a:pPr/>
              <a:t>‹#›</a:t>
            </a:fld>
            <a:endParaRPr lang="en-US">
              <a:solidFill>
                <a:prstClr val="white">
                  <a:lumMod val="50000"/>
                </a:prstClr>
              </a:solidFill>
            </a:endParaRPr>
          </a:p>
        </p:txBody>
      </p:sp>
    </p:spTree>
    <p:extLst>
      <p:ext uri="{BB962C8B-B14F-4D97-AF65-F5344CB8AC3E}">
        <p14:creationId xmlns:p14="http://schemas.microsoft.com/office/powerpoint/2010/main" val="15572577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solidFill>
                <a:prstClr val="white">
                  <a:lumMod val="50000"/>
                </a:prstClr>
              </a:solidFill>
            </a:endParaRPr>
          </a:p>
        </p:txBody>
      </p:sp>
      <p:sp>
        <p:nvSpPr>
          <p:cNvPr id="7" name="Slide Number Placeholder 6"/>
          <p:cNvSpPr>
            <a:spLocks noGrp="1"/>
          </p:cNvSpPr>
          <p:nvPr>
            <p:ph type="sldNum" sz="quarter" idx="12"/>
          </p:nvPr>
        </p:nvSpPr>
        <p:spPr/>
        <p:txBody>
          <a:bodyPr/>
          <a:lstStyle/>
          <a:p>
            <a:fld id="{4AEF5796-10AA-E64B-8550-09EEBF2C2E3C}" type="slidenum">
              <a:rPr lang="en-US" smtClean="0">
                <a:solidFill>
                  <a:prstClr val="white">
                    <a:lumMod val="50000"/>
                  </a:prstClr>
                </a:solidFill>
              </a:rPr>
              <a:pPr/>
              <a:t>‹#›</a:t>
            </a:fld>
            <a:endParaRPr lang="en-US">
              <a:solidFill>
                <a:prstClr val="white">
                  <a:lumMod val="50000"/>
                </a:prstClr>
              </a:solidFill>
            </a:endParaRPr>
          </a:p>
        </p:txBody>
      </p:sp>
    </p:spTree>
    <p:extLst>
      <p:ext uri="{BB962C8B-B14F-4D97-AF65-F5344CB8AC3E}">
        <p14:creationId xmlns:p14="http://schemas.microsoft.com/office/powerpoint/2010/main" val="6357405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endParaRPr lang="en-US">
              <a:solidFill>
                <a:prstClr val="white">
                  <a:lumMod val="50000"/>
                </a:prstClr>
              </a:solidFill>
            </a:endParaRPr>
          </a:p>
        </p:txBody>
      </p:sp>
      <p:sp>
        <p:nvSpPr>
          <p:cNvPr id="9" name="Slide Number Placeholder 8"/>
          <p:cNvSpPr>
            <a:spLocks noGrp="1"/>
          </p:cNvSpPr>
          <p:nvPr>
            <p:ph type="sldNum" sz="quarter" idx="12"/>
          </p:nvPr>
        </p:nvSpPr>
        <p:spPr/>
        <p:txBody>
          <a:bodyPr/>
          <a:lstStyle/>
          <a:p>
            <a:fld id="{4AEF5796-10AA-E64B-8550-09EEBF2C2E3C}" type="slidenum">
              <a:rPr lang="en-US" smtClean="0">
                <a:solidFill>
                  <a:prstClr val="white">
                    <a:lumMod val="50000"/>
                  </a:prstClr>
                </a:solidFill>
              </a:rPr>
              <a:pPr/>
              <a:t>‹#›</a:t>
            </a:fld>
            <a:endParaRPr lang="en-US">
              <a:solidFill>
                <a:prstClr val="white">
                  <a:lumMod val="50000"/>
                </a:prstClr>
              </a:solidFill>
            </a:endParaRPr>
          </a:p>
        </p:txBody>
      </p:sp>
    </p:spTree>
    <p:extLst>
      <p:ext uri="{BB962C8B-B14F-4D97-AF65-F5344CB8AC3E}">
        <p14:creationId xmlns:p14="http://schemas.microsoft.com/office/powerpoint/2010/main" val="244160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solidFill>
                <a:prstClr val="white">
                  <a:lumMod val="50000"/>
                </a:prstClr>
              </a:solidFill>
            </a:endParaRPr>
          </a:p>
        </p:txBody>
      </p:sp>
      <p:sp>
        <p:nvSpPr>
          <p:cNvPr id="5" name="Slide Number Placeholder 4"/>
          <p:cNvSpPr>
            <a:spLocks noGrp="1"/>
          </p:cNvSpPr>
          <p:nvPr>
            <p:ph type="sldNum" sz="quarter" idx="12"/>
          </p:nvPr>
        </p:nvSpPr>
        <p:spPr/>
        <p:txBody>
          <a:bodyPr/>
          <a:lstStyle/>
          <a:p>
            <a:fld id="{4AEF5796-10AA-E64B-8550-09EEBF2C2E3C}" type="slidenum">
              <a:rPr lang="en-US" smtClean="0">
                <a:solidFill>
                  <a:prstClr val="white">
                    <a:lumMod val="50000"/>
                  </a:prstClr>
                </a:solidFill>
              </a:rPr>
              <a:pPr/>
              <a:t>‹#›</a:t>
            </a:fld>
            <a:endParaRPr lang="en-US">
              <a:solidFill>
                <a:prstClr val="white">
                  <a:lumMod val="50000"/>
                </a:prstClr>
              </a:solidFill>
            </a:endParaRPr>
          </a:p>
        </p:txBody>
      </p:sp>
    </p:spTree>
    <p:extLst>
      <p:ext uri="{BB962C8B-B14F-4D97-AF65-F5344CB8AC3E}">
        <p14:creationId xmlns:p14="http://schemas.microsoft.com/office/powerpoint/2010/main" val="1069688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solidFill>
                <a:prstClr val="white">
                  <a:lumMod val="50000"/>
                </a:prstClr>
              </a:solidFill>
            </a:endParaRPr>
          </a:p>
        </p:txBody>
      </p:sp>
      <p:sp>
        <p:nvSpPr>
          <p:cNvPr id="4" name="Slide Number Placeholder 3"/>
          <p:cNvSpPr>
            <a:spLocks noGrp="1"/>
          </p:cNvSpPr>
          <p:nvPr>
            <p:ph type="sldNum" sz="quarter" idx="12"/>
          </p:nvPr>
        </p:nvSpPr>
        <p:spPr/>
        <p:txBody>
          <a:bodyPr/>
          <a:lstStyle/>
          <a:p>
            <a:fld id="{4AEF5796-10AA-E64B-8550-09EEBF2C2E3C}" type="slidenum">
              <a:rPr lang="en-US" smtClean="0">
                <a:solidFill>
                  <a:prstClr val="white">
                    <a:lumMod val="50000"/>
                  </a:prstClr>
                </a:solidFill>
              </a:rPr>
              <a:pPr/>
              <a:t>‹#›</a:t>
            </a:fld>
            <a:endParaRPr lang="en-US">
              <a:solidFill>
                <a:prstClr val="white">
                  <a:lumMod val="50000"/>
                </a:prstClr>
              </a:solidFill>
            </a:endParaRPr>
          </a:p>
        </p:txBody>
      </p:sp>
    </p:spTree>
    <p:extLst>
      <p:ext uri="{BB962C8B-B14F-4D97-AF65-F5344CB8AC3E}">
        <p14:creationId xmlns:p14="http://schemas.microsoft.com/office/powerpoint/2010/main" val="35237713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1435100"/>
            <a:ext cx="3008313" cy="838804"/>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435101"/>
            <a:ext cx="5111751" cy="46910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1" y="2273905"/>
            <a:ext cx="3008313" cy="385225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Footer Placeholder 5"/>
          <p:cNvSpPr>
            <a:spLocks noGrp="1"/>
          </p:cNvSpPr>
          <p:nvPr>
            <p:ph type="ftr" sz="quarter" idx="11"/>
          </p:nvPr>
        </p:nvSpPr>
        <p:spPr/>
        <p:txBody>
          <a:bodyPr/>
          <a:lstStyle/>
          <a:p>
            <a:endParaRPr lang="en-US">
              <a:solidFill>
                <a:prstClr val="white">
                  <a:lumMod val="50000"/>
                </a:prstClr>
              </a:solidFill>
            </a:endParaRPr>
          </a:p>
        </p:txBody>
      </p:sp>
      <p:sp>
        <p:nvSpPr>
          <p:cNvPr id="7" name="Slide Number Placeholder 6"/>
          <p:cNvSpPr>
            <a:spLocks noGrp="1"/>
          </p:cNvSpPr>
          <p:nvPr>
            <p:ph type="sldNum" sz="quarter" idx="12"/>
          </p:nvPr>
        </p:nvSpPr>
        <p:spPr/>
        <p:txBody>
          <a:bodyPr/>
          <a:lstStyle/>
          <a:p>
            <a:fld id="{4AEF5796-10AA-E64B-8550-09EEBF2C2E3C}" type="slidenum">
              <a:rPr lang="en-US" smtClean="0">
                <a:solidFill>
                  <a:prstClr val="white">
                    <a:lumMod val="50000"/>
                  </a:prstClr>
                </a:solidFill>
              </a:rPr>
              <a:pPr/>
              <a:t>‹#›</a:t>
            </a:fld>
            <a:endParaRPr lang="en-US">
              <a:solidFill>
                <a:prstClr val="white">
                  <a:lumMod val="50000"/>
                </a:prstClr>
              </a:solidFill>
            </a:endParaRPr>
          </a:p>
        </p:txBody>
      </p:sp>
    </p:spTree>
    <p:extLst>
      <p:ext uri="{BB962C8B-B14F-4D97-AF65-F5344CB8AC3E}">
        <p14:creationId xmlns:p14="http://schemas.microsoft.com/office/powerpoint/2010/main" val="2608898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16478" y="4800601"/>
            <a:ext cx="5510591"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816479" y="1560286"/>
            <a:ext cx="5498496" cy="316728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816478" y="5367339"/>
            <a:ext cx="5510591"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Footer Placeholder 5"/>
          <p:cNvSpPr>
            <a:spLocks noGrp="1"/>
          </p:cNvSpPr>
          <p:nvPr>
            <p:ph type="ftr" sz="quarter" idx="11"/>
          </p:nvPr>
        </p:nvSpPr>
        <p:spPr/>
        <p:txBody>
          <a:bodyPr/>
          <a:lstStyle/>
          <a:p>
            <a:endParaRPr lang="en-US" dirty="0">
              <a:solidFill>
                <a:prstClr val="white">
                  <a:lumMod val="50000"/>
                </a:prstClr>
              </a:solidFill>
            </a:endParaRPr>
          </a:p>
        </p:txBody>
      </p:sp>
      <p:sp>
        <p:nvSpPr>
          <p:cNvPr id="7" name="Slide Number Placeholder 6"/>
          <p:cNvSpPr>
            <a:spLocks noGrp="1"/>
          </p:cNvSpPr>
          <p:nvPr>
            <p:ph type="sldNum" sz="quarter" idx="12"/>
          </p:nvPr>
        </p:nvSpPr>
        <p:spPr/>
        <p:txBody>
          <a:bodyPr/>
          <a:lstStyle/>
          <a:p>
            <a:fld id="{4AEF5796-10AA-E64B-8550-09EEBF2C2E3C}" type="slidenum">
              <a:rPr lang="en-US" smtClean="0">
                <a:solidFill>
                  <a:prstClr val="white">
                    <a:lumMod val="50000"/>
                  </a:prstClr>
                </a:solidFill>
              </a:rPr>
              <a:pPr/>
              <a:t>‹#›</a:t>
            </a:fld>
            <a:endParaRPr lang="en-US">
              <a:solidFill>
                <a:prstClr val="white">
                  <a:lumMod val="50000"/>
                </a:prstClr>
              </a:solidFill>
            </a:endParaRPr>
          </a:p>
        </p:txBody>
      </p:sp>
    </p:spTree>
    <p:extLst>
      <p:ext uri="{BB962C8B-B14F-4D97-AF65-F5344CB8AC3E}">
        <p14:creationId xmlns:p14="http://schemas.microsoft.com/office/powerpoint/2010/main" val="31157315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solidFill>
                <a:prstClr val="white">
                  <a:lumMod val="50000"/>
                </a:prstClr>
              </a:solidFill>
            </a:endParaRPr>
          </a:p>
        </p:txBody>
      </p:sp>
      <p:sp>
        <p:nvSpPr>
          <p:cNvPr id="6" name="Slide Number Placeholder 5"/>
          <p:cNvSpPr>
            <a:spLocks noGrp="1"/>
          </p:cNvSpPr>
          <p:nvPr>
            <p:ph type="sldNum" sz="quarter" idx="12"/>
          </p:nvPr>
        </p:nvSpPr>
        <p:spPr/>
        <p:txBody>
          <a:bodyPr/>
          <a:lstStyle/>
          <a:p>
            <a:fld id="{4AEF5796-10AA-E64B-8550-09EEBF2C2E3C}" type="slidenum">
              <a:rPr lang="en-US" smtClean="0">
                <a:solidFill>
                  <a:prstClr val="white">
                    <a:lumMod val="50000"/>
                  </a:prstClr>
                </a:solidFill>
              </a:rPr>
              <a:pPr/>
              <a:t>‹#›</a:t>
            </a:fld>
            <a:endParaRPr lang="en-US">
              <a:solidFill>
                <a:prstClr val="white">
                  <a:lumMod val="50000"/>
                </a:prstClr>
              </a:solidFill>
            </a:endParaRPr>
          </a:p>
        </p:txBody>
      </p:sp>
    </p:spTree>
    <p:extLst>
      <p:ext uri="{BB962C8B-B14F-4D97-AF65-F5344CB8AC3E}">
        <p14:creationId xmlns:p14="http://schemas.microsoft.com/office/powerpoint/2010/main" val="5081602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161144"/>
            <a:ext cx="2057400" cy="4965020"/>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161144"/>
            <a:ext cx="6019800" cy="4965020"/>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endParaRPr lang="en-US">
              <a:solidFill>
                <a:prstClr val="white">
                  <a:lumMod val="50000"/>
                </a:prstClr>
              </a:solidFill>
            </a:endParaRPr>
          </a:p>
        </p:txBody>
      </p:sp>
      <p:sp>
        <p:nvSpPr>
          <p:cNvPr id="6" name="Slide Number Placeholder 5"/>
          <p:cNvSpPr>
            <a:spLocks noGrp="1"/>
          </p:cNvSpPr>
          <p:nvPr>
            <p:ph type="sldNum" sz="quarter" idx="12"/>
          </p:nvPr>
        </p:nvSpPr>
        <p:spPr/>
        <p:txBody>
          <a:bodyPr/>
          <a:lstStyle/>
          <a:p>
            <a:fld id="{4AEF5796-10AA-E64B-8550-09EEBF2C2E3C}" type="slidenum">
              <a:rPr lang="en-US" smtClean="0">
                <a:solidFill>
                  <a:prstClr val="white">
                    <a:lumMod val="50000"/>
                  </a:prstClr>
                </a:solidFill>
              </a:rPr>
              <a:pPr/>
              <a:t>‹#›</a:t>
            </a:fld>
            <a:endParaRPr lang="en-US">
              <a:solidFill>
                <a:prstClr val="white">
                  <a:lumMod val="50000"/>
                </a:prstClr>
              </a:solidFill>
            </a:endParaRPr>
          </a:p>
        </p:txBody>
      </p:sp>
    </p:spTree>
    <p:extLst>
      <p:ext uri="{BB962C8B-B14F-4D97-AF65-F5344CB8AC3E}">
        <p14:creationId xmlns:p14="http://schemas.microsoft.com/office/powerpoint/2010/main" val="3867221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38476"/>
            <a:ext cx="7772400" cy="1016000"/>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217334"/>
            <a:ext cx="6400800" cy="242146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EF5796-10AA-E64B-8550-09EEBF2C2E3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98991"/>
            <a:ext cx="8229600" cy="1104613"/>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EF5796-10AA-E64B-8550-09EEBF2C2E3C}" type="slidenum">
              <a:rPr lang="en-US" smtClean="0"/>
              <a:pPr/>
              <a:t>‹#›</a:t>
            </a:fld>
            <a:endParaRPr lang="en-US"/>
          </a:p>
        </p:txBody>
      </p: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92175" y="1671829"/>
            <a:ext cx="7358063"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6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EF5796-10AA-E64B-8550-09EEBF2C2E3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EF5796-10AA-E64B-8550-09EEBF2C2E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EF5796-10AA-E64B-8550-09EEBF2C2E3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EF5796-10AA-E64B-8550-09EEBF2C2E3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theme" Target="../theme/theme2.xml"/><Relationship Id="rId3"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14.xml"/><Relationship Id="rId12" Type="http://schemas.openxmlformats.org/officeDocument/2006/relationships/theme" Target="../theme/theme3.xml"/><Relationship Id="rId13"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slideLayout" Target="../slideLayouts/slideLayout6.xml"/><Relationship Id="rId4" Type="http://schemas.openxmlformats.org/officeDocument/2006/relationships/slideLayout" Target="../slideLayouts/slideLayout7.xml"/><Relationship Id="rId5" Type="http://schemas.openxmlformats.org/officeDocument/2006/relationships/slideLayout" Target="../slideLayouts/slideLayout8.xml"/><Relationship Id="rId6" Type="http://schemas.openxmlformats.org/officeDocument/2006/relationships/slideLayout" Target="../slideLayouts/slideLayout9.xml"/><Relationship Id="rId7" Type="http://schemas.openxmlformats.org/officeDocument/2006/relationships/slideLayout" Target="../slideLayouts/slideLayout10.xml"/><Relationship Id="rId8" Type="http://schemas.openxmlformats.org/officeDocument/2006/relationships/slideLayout" Target="../slideLayouts/slideLayout11.xml"/><Relationship Id="rId9" Type="http://schemas.openxmlformats.org/officeDocument/2006/relationships/slideLayout" Target="../slideLayouts/slideLayout12.xml"/><Relationship Id="rId10"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theme" Target="../theme/theme4.xml"/><Relationship Id="rId13" Type="http://schemas.openxmlformats.org/officeDocument/2006/relationships/image" Target="../media/image3.jpeg"/><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MSU sign bkgd.jpg"/>
          <p:cNvPicPr>
            <a:picLocks noChangeAspect="1"/>
          </p:cNvPicPr>
          <p:nvPr/>
        </p:nvPicPr>
        <p:blipFill>
          <a:blip r:embed="rId4"/>
          <a:stretch>
            <a:fillRect/>
          </a:stretch>
        </p:blipFill>
        <p:spPr>
          <a:xfrm>
            <a:off x="-17047" y="0"/>
            <a:ext cx="9178093" cy="6858000"/>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49" r:id="rId2"/>
  </p:sldLayoutIdLst>
  <p:txStyles>
    <p:titleStyle>
      <a:lvl1pPr algn="ctr" defTabSz="457200" rtl="0" eaLnBrk="1" latinLnBrk="0" hangingPunct="1">
        <a:spcBef>
          <a:spcPct val="0"/>
        </a:spcBef>
        <a:buNone/>
        <a:defRPr sz="4400" b="0" i="0" kern="1200">
          <a:solidFill>
            <a:schemeClr val="tx1"/>
          </a:solidFill>
          <a:latin typeface="Arial Bold"/>
          <a:ea typeface="+mj-ea"/>
          <a:cs typeface="Arial Bold"/>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Slide1.jpg"/>
          <p:cNvPicPr>
            <a:picLocks noChangeAspect="1"/>
          </p:cNvPicPr>
          <p:nvPr/>
        </p:nvPicPr>
        <p:blipFill>
          <a:blip r:embed="rId3"/>
          <a:stretch>
            <a:fillRect/>
          </a:stretch>
        </p:blipFill>
        <p:spPr>
          <a:xfrm>
            <a:off x="0" y="12095"/>
            <a:ext cx="9144000" cy="6858000"/>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Lst>
  <p:txStyles>
    <p:titleStyle>
      <a:lvl1pPr algn="ctr" defTabSz="457200" rtl="0" eaLnBrk="1" latinLnBrk="0" hangingPunct="1">
        <a:spcBef>
          <a:spcPct val="0"/>
        </a:spcBef>
        <a:buNone/>
        <a:defRPr sz="4400" b="0" i="0" kern="1200">
          <a:solidFill>
            <a:schemeClr val="tx1"/>
          </a:solidFill>
          <a:latin typeface="Arial Bold"/>
          <a:ea typeface="+mj-ea"/>
          <a:cs typeface="Arial Bold"/>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100666"/>
            <a:ext cx="8229600" cy="1016001"/>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588382"/>
            <a:ext cx="8229600" cy="328990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b="0" i="0">
                <a:solidFill>
                  <a:schemeClr val="bg1">
                    <a:lumMod val="50000"/>
                  </a:schemeClr>
                </a:solidFill>
                <a:latin typeface="Arial"/>
                <a:cs typeface="Arial"/>
              </a:defRPr>
            </a:lvl1pPr>
          </a:lstStyle>
          <a:p>
            <a:r>
              <a:rPr lang="en-US" dirty="0" smtClean="0"/>
              <a:t>Footer</a:t>
            </a:r>
            <a:endParaRPr lang="en-US"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b="0" i="0">
                <a:solidFill>
                  <a:schemeClr val="bg1">
                    <a:lumMod val="50000"/>
                  </a:schemeClr>
                </a:solidFill>
                <a:latin typeface="Arial"/>
                <a:cs typeface="Arial"/>
              </a:defRPr>
            </a:lvl1pPr>
          </a:lstStyle>
          <a:p>
            <a:fld id="{4AEF5796-10AA-E64B-8550-09EEBF2C2E3C}" type="slidenum">
              <a:rPr lang="en-US" smtClean="0"/>
              <a:pPr/>
              <a:t>‹#›</a:t>
            </a:fld>
            <a:endParaRPr lang="en-US" dirty="0"/>
          </a:p>
        </p:txBody>
      </p:sp>
      <p:pic>
        <p:nvPicPr>
          <p:cNvPr id="11" name="Picture 10" descr="Wordmark white.eps"/>
          <p:cNvPicPr>
            <a:picLocks noChangeAspect="1"/>
          </p:cNvPicPr>
          <p:nvPr/>
        </p:nvPicPr>
        <p:blipFill>
          <a:blip/>
          <a:stretch>
            <a:fillRect/>
          </a:stretch>
        </p:blipFill>
        <p:spPr>
          <a:xfrm>
            <a:off x="7305526" y="97095"/>
            <a:ext cx="1537303" cy="512435"/>
          </a:xfrm>
          <a:prstGeom prst="rect">
            <a:avLst/>
          </a:prstGeom>
        </p:spPr>
      </p:pic>
      <p:sp>
        <p:nvSpPr>
          <p:cNvPr id="13" name="Rectangle 12"/>
          <p:cNvSpPr/>
          <p:nvPr/>
        </p:nvSpPr>
        <p:spPr>
          <a:xfrm>
            <a:off x="457200" y="6352144"/>
            <a:ext cx="1248229" cy="276999"/>
          </a:xfrm>
          <a:prstGeom prst="rect">
            <a:avLst/>
          </a:prstGeom>
        </p:spPr>
        <p:txBody>
          <a:bodyPr wrap="square">
            <a:spAutoFit/>
          </a:bodyPr>
          <a:lstStyle/>
          <a:p>
            <a:fld id="{403960FC-2236-0744-8BAC-1BA5648919CF}" type="datetimeFigureOut">
              <a:rPr kumimoji="0" lang="en-US" sz="1200" b="0" i="0" u="none" strike="noStrike" kern="1200" cap="none" spc="0" normalizeH="0" baseline="0" noProof="0" smtClean="0">
                <a:ln>
                  <a:noFill/>
                </a:ln>
                <a:solidFill>
                  <a:schemeClr val="bg1">
                    <a:lumMod val="50000"/>
                  </a:schemeClr>
                </a:solidFill>
                <a:effectLst/>
                <a:uLnTx/>
                <a:uFillTx/>
                <a:latin typeface="Arial"/>
                <a:ea typeface="+mn-ea"/>
                <a:cs typeface="Arial"/>
              </a:rPr>
              <a:pPr/>
              <a:t>8/1/13</a:t>
            </a:fld>
            <a:endParaRPr lang="en-US" sz="1200" dirty="0">
              <a:solidFill>
                <a:schemeClr val="bg1">
                  <a:lumMod val="50000"/>
                </a:schemeClr>
              </a:solidFill>
              <a:latin typeface="Arial"/>
              <a:cs typeface="Arial"/>
            </a:endParaRPr>
          </a:p>
        </p:txBody>
      </p:sp>
      <p:pic>
        <p:nvPicPr>
          <p:cNvPr id="18" name="Picture 17" descr="Archives PP banner gradient.jpg"/>
          <p:cNvPicPr>
            <a:picLocks noChangeAspect="1"/>
          </p:cNvPicPr>
          <p:nvPr/>
        </p:nvPicPr>
        <p:blipFill>
          <a:blip r:embed="rId13"/>
          <a:stretch>
            <a:fillRect/>
          </a:stretch>
        </p:blipFill>
        <p:spPr>
          <a:xfrm>
            <a:off x="-12094" y="-36264"/>
            <a:ext cx="9156095" cy="83237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600" b="0" i="0" kern="1200">
          <a:solidFill>
            <a:schemeClr val="tx1"/>
          </a:solidFill>
          <a:latin typeface="Arial Bold"/>
          <a:ea typeface="+mj-ea"/>
          <a:cs typeface="Arial Bold"/>
        </a:defRPr>
      </a:lvl1pPr>
    </p:titleStyle>
    <p:bodyStyle>
      <a:lvl1pPr marL="342900" indent="-342900" algn="l" defTabSz="457200" rtl="0" eaLnBrk="1" latinLnBrk="0" hangingPunct="1">
        <a:spcBef>
          <a:spcPct val="20000"/>
        </a:spcBef>
        <a:buClr>
          <a:schemeClr val="accent3"/>
        </a:buClr>
        <a:buFont typeface="Wingdings" charset="2"/>
        <a:buChar char="§"/>
        <a:defRPr sz="3200" b="0" i="0" kern="1200">
          <a:solidFill>
            <a:schemeClr val="tx2"/>
          </a:solidFill>
          <a:latin typeface="Arial Bold"/>
          <a:ea typeface="+mn-ea"/>
          <a:cs typeface="Arial Bold"/>
        </a:defRPr>
      </a:lvl1pPr>
      <a:lvl2pPr marL="742950" indent="-285750" algn="l" defTabSz="457200" rtl="0" eaLnBrk="1" latinLnBrk="0" hangingPunct="1">
        <a:spcBef>
          <a:spcPct val="20000"/>
        </a:spcBef>
        <a:buClr>
          <a:schemeClr val="accent2"/>
        </a:buClr>
        <a:buFont typeface="Wingdings" charset="2"/>
        <a:buChar char="§"/>
        <a:defRPr sz="2800" b="0" i="0" kern="1200">
          <a:solidFill>
            <a:schemeClr val="accent5">
              <a:lumMod val="60000"/>
              <a:lumOff val="40000"/>
            </a:schemeClr>
          </a:solidFill>
          <a:latin typeface="Arial"/>
          <a:ea typeface="+mn-ea"/>
          <a:cs typeface="Arial"/>
        </a:defRPr>
      </a:lvl2pPr>
      <a:lvl3pPr marL="1143000" indent="-228600" algn="l" defTabSz="457200" rtl="0" eaLnBrk="1" latinLnBrk="0" hangingPunct="1">
        <a:spcBef>
          <a:spcPct val="20000"/>
        </a:spcBef>
        <a:buClr>
          <a:schemeClr val="accent1"/>
        </a:buClr>
        <a:buFont typeface="Wingdings" charset="2"/>
        <a:buChar char="§"/>
        <a:defRPr sz="2400" b="0" i="0" kern="1200">
          <a:solidFill>
            <a:schemeClr val="accent5">
              <a:lumMod val="60000"/>
              <a:lumOff val="40000"/>
            </a:schemeClr>
          </a:solidFill>
          <a:latin typeface="Arial"/>
          <a:ea typeface="+mn-ea"/>
          <a:cs typeface="Arial"/>
        </a:defRPr>
      </a:lvl3pPr>
      <a:lvl4pPr marL="1600200" indent="-228600" algn="l" defTabSz="457200" rtl="0" eaLnBrk="1" latinLnBrk="0" hangingPunct="1">
        <a:spcBef>
          <a:spcPct val="20000"/>
        </a:spcBef>
        <a:buClr>
          <a:schemeClr val="tx1">
            <a:lumMod val="60000"/>
            <a:lumOff val="40000"/>
          </a:schemeClr>
        </a:buClr>
        <a:buFont typeface="Wingdings" charset="2"/>
        <a:buChar char="§"/>
        <a:defRPr sz="2000" b="0" i="0" kern="1200">
          <a:solidFill>
            <a:schemeClr val="accent5">
              <a:lumMod val="60000"/>
              <a:lumOff val="40000"/>
            </a:schemeClr>
          </a:solidFill>
          <a:latin typeface="Arial"/>
          <a:ea typeface="+mn-ea"/>
          <a:cs typeface="Arial"/>
        </a:defRPr>
      </a:lvl4pPr>
      <a:lvl5pPr marL="2057400" indent="-228600" algn="l" defTabSz="457200" rtl="0" eaLnBrk="1" latinLnBrk="0" hangingPunct="1">
        <a:spcBef>
          <a:spcPct val="20000"/>
        </a:spcBef>
        <a:buClr>
          <a:schemeClr val="accent2">
            <a:lumMod val="75000"/>
          </a:schemeClr>
        </a:buClr>
        <a:buFont typeface="Wingdings" charset="2"/>
        <a:buChar char="§"/>
        <a:defRPr sz="2000" b="0" i="0" kern="1200">
          <a:solidFill>
            <a:schemeClr val="accent5">
              <a:lumMod val="60000"/>
              <a:lumOff val="40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100666"/>
            <a:ext cx="8229600" cy="1016001"/>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588382"/>
            <a:ext cx="8229600" cy="328990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b="0" i="0">
                <a:solidFill>
                  <a:schemeClr val="bg1">
                    <a:lumMod val="50000"/>
                  </a:schemeClr>
                </a:solidFill>
                <a:latin typeface="Arial"/>
                <a:cs typeface="Arial"/>
              </a:defRPr>
            </a:lvl1pPr>
          </a:lstStyle>
          <a:p>
            <a:r>
              <a:rPr lang="en-US" dirty="0" smtClean="0">
                <a:solidFill>
                  <a:prstClr val="white">
                    <a:lumMod val="50000"/>
                  </a:prstClr>
                </a:solidFill>
              </a:rPr>
              <a:t>Footer</a:t>
            </a:r>
            <a:endParaRPr lang="en-US" dirty="0">
              <a:solidFill>
                <a:prstClr val="white">
                  <a:lumMod val="50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b="0" i="0">
                <a:solidFill>
                  <a:schemeClr val="bg1">
                    <a:lumMod val="50000"/>
                  </a:schemeClr>
                </a:solidFill>
                <a:latin typeface="Arial"/>
                <a:cs typeface="Arial"/>
              </a:defRPr>
            </a:lvl1pPr>
          </a:lstStyle>
          <a:p>
            <a:fld id="{4AEF5796-10AA-E64B-8550-09EEBF2C2E3C}" type="slidenum">
              <a:rPr lang="en-US" smtClean="0">
                <a:solidFill>
                  <a:prstClr val="white">
                    <a:lumMod val="50000"/>
                  </a:prstClr>
                </a:solidFill>
              </a:rPr>
              <a:pPr/>
              <a:t>‹#›</a:t>
            </a:fld>
            <a:endParaRPr lang="en-US" dirty="0">
              <a:solidFill>
                <a:prstClr val="white">
                  <a:lumMod val="50000"/>
                </a:prstClr>
              </a:solidFill>
            </a:endParaRPr>
          </a:p>
        </p:txBody>
      </p:sp>
      <p:pic>
        <p:nvPicPr>
          <p:cNvPr id="11" name="Picture 10" descr="Wordmark white.eps"/>
          <p:cNvPicPr>
            <a:picLocks noChangeAspect="1"/>
          </p:cNvPicPr>
          <p:nvPr/>
        </p:nvPicPr>
        <p:blipFill>
          <a:blip/>
          <a:stretch>
            <a:fillRect/>
          </a:stretch>
        </p:blipFill>
        <p:spPr>
          <a:xfrm>
            <a:off x="7305526" y="97095"/>
            <a:ext cx="1537303" cy="512435"/>
          </a:xfrm>
          <a:prstGeom prst="rect">
            <a:avLst/>
          </a:prstGeom>
        </p:spPr>
      </p:pic>
      <p:sp>
        <p:nvSpPr>
          <p:cNvPr id="13" name="Rectangle 12"/>
          <p:cNvSpPr/>
          <p:nvPr/>
        </p:nvSpPr>
        <p:spPr>
          <a:xfrm>
            <a:off x="457200" y="6352144"/>
            <a:ext cx="1248229" cy="276999"/>
          </a:xfrm>
          <a:prstGeom prst="rect">
            <a:avLst/>
          </a:prstGeom>
        </p:spPr>
        <p:txBody>
          <a:bodyPr wrap="square">
            <a:spAutoFit/>
          </a:bodyPr>
          <a:lstStyle/>
          <a:p>
            <a:fld id="{403960FC-2236-0744-8BAC-1BA5648919CF}" type="datetimeFigureOut">
              <a:rPr lang="en-US" sz="1200" smtClean="0">
                <a:solidFill>
                  <a:prstClr val="white">
                    <a:lumMod val="50000"/>
                  </a:prstClr>
                </a:solidFill>
                <a:latin typeface="Arial"/>
                <a:cs typeface="Arial"/>
              </a:rPr>
              <a:pPr/>
              <a:t>8/1/13</a:t>
            </a:fld>
            <a:endParaRPr lang="en-US" sz="1200" dirty="0">
              <a:solidFill>
                <a:prstClr val="white">
                  <a:lumMod val="50000"/>
                </a:prstClr>
              </a:solidFill>
              <a:latin typeface="Arial"/>
              <a:cs typeface="Arial"/>
            </a:endParaRPr>
          </a:p>
        </p:txBody>
      </p:sp>
      <p:pic>
        <p:nvPicPr>
          <p:cNvPr id="18" name="Picture 17" descr="Archives PP banner gradient.jpg"/>
          <p:cNvPicPr>
            <a:picLocks noChangeAspect="1"/>
          </p:cNvPicPr>
          <p:nvPr/>
        </p:nvPicPr>
        <p:blipFill>
          <a:blip r:embed="rId13"/>
          <a:stretch>
            <a:fillRect/>
          </a:stretch>
        </p:blipFill>
        <p:spPr>
          <a:xfrm>
            <a:off x="-12094" y="-36264"/>
            <a:ext cx="9156095" cy="832373"/>
          </a:xfrm>
          <a:prstGeom prst="rect">
            <a:avLst/>
          </a:prstGeom>
        </p:spPr>
      </p:pic>
    </p:spTree>
    <p:extLst>
      <p:ext uri="{BB962C8B-B14F-4D97-AF65-F5344CB8AC3E}">
        <p14:creationId xmlns:p14="http://schemas.microsoft.com/office/powerpoint/2010/main" val="4204981813"/>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457200" rtl="0" eaLnBrk="1" latinLnBrk="0" hangingPunct="1">
        <a:spcBef>
          <a:spcPct val="0"/>
        </a:spcBef>
        <a:buNone/>
        <a:defRPr sz="3600" b="0" i="0" kern="1200">
          <a:solidFill>
            <a:schemeClr val="tx1"/>
          </a:solidFill>
          <a:latin typeface="Arial Bold"/>
          <a:ea typeface="+mj-ea"/>
          <a:cs typeface="Arial Bold"/>
        </a:defRPr>
      </a:lvl1pPr>
    </p:titleStyle>
    <p:bodyStyle>
      <a:lvl1pPr marL="342900" indent="-342900" algn="l" defTabSz="457200" rtl="0" eaLnBrk="1" latinLnBrk="0" hangingPunct="1">
        <a:spcBef>
          <a:spcPct val="20000"/>
        </a:spcBef>
        <a:buClr>
          <a:schemeClr val="accent3"/>
        </a:buClr>
        <a:buFont typeface="Wingdings" charset="2"/>
        <a:buChar char="§"/>
        <a:defRPr sz="3200" b="0" i="0" kern="1200">
          <a:solidFill>
            <a:schemeClr val="tx2"/>
          </a:solidFill>
          <a:latin typeface="Arial Bold"/>
          <a:ea typeface="+mn-ea"/>
          <a:cs typeface="Arial Bold"/>
        </a:defRPr>
      </a:lvl1pPr>
      <a:lvl2pPr marL="742950" indent="-285750" algn="l" defTabSz="457200" rtl="0" eaLnBrk="1" latinLnBrk="0" hangingPunct="1">
        <a:spcBef>
          <a:spcPct val="20000"/>
        </a:spcBef>
        <a:buClr>
          <a:schemeClr val="accent2"/>
        </a:buClr>
        <a:buFont typeface="Wingdings" charset="2"/>
        <a:buChar char="§"/>
        <a:defRPr sz="2800" b="0" i="0" kern="1200">
          <a:solidFill>
            <a:schemeClr val="accent5">
              <a:lumMod val="60000"/>
              <a:lumOff val="40000"/>
            </a:schemeClr>
          </a:solidFill>
          <a:latin typeface="Arial"/>
          <a:ea typeface="+mn-ea"/>
          <a:cs typeface="Arial"/>
        </a:defRPr>
      </a:lvl2pPr>
      <a:lvl3pPr marL="1143000" indent="-228600" algn="l" defTabSz="457200" rtl="0" eaLnBrk="1" latinLnBrk="0" hangingPunct="1">
        <a:spcBef>
          <a:spcPct val="20000"/>
        </a:spcBef>
        <a:buClr>
          <a:schemeClr val="accent1"/>
        </a:buClr>
        <a:buFont typeface="Wingdings" charset="2"/>
        <a:buChar char="§"/>
        <a:defRPr sz="2400" b="0" i="0" kern="1200">
          <a:solidFill>
            <a:schemeClr val="accent5">
              <a:lumMod val="60000"/>
              <a:lumOff val="40000"/>
            </a:schemeClr>
          </a:solidFill>
          <a:latin typeface="Arial"/>
          <a:ea typeface="+mn-ea"/>
          <a:cs typeface="Arial"/>
        </a:defRPr>
      </a:lvl3pPr>
      <a:lvl4pPr marL="1600200" indent="-228600" algn="l" defTabSz="457200" rtl="0" eaLnBrk="1" latinLnBrk="0" hangingPunct="1">
        <a:spcBef>
          <a:spcPct val="20000"/>
        </a:spcBef>
        <a:buClr>
          <a:schemeClr val="tx1">
            <a:lumMod val="60000"/>
            <a:lumOff val="40000"/>
          </a:schemeClr>
        </a:buClr>
        <a:buFont typeface="Wingdings" charset="2"/>
        <a:buChar char="§"/>
        <a:defRPr sz="2000" b="0" i="0" kern="1200">
          <a:solidFill>
            <a:schemeClr val="accent5">
              <a:lumMod val="60000"/>
              <a:lumOff val="40000"/>
            </a:schemeClr>
          </a:solidFill>
          <a:latin typeface="Arial"/>
          <a:ea typeface="+mn-ea"/>
          <a:cs typeface="Arial"/>
        </a:defRPr>
      </a:lvl4pPr>
      <a:lvl5pPr marL="2057400" indent="-228600" algn="l" defTabSz="457200" rtl="0" eaLnBrk="1" latinLnBrk="0" hangingPunct="1">
        <a:spcBef>
          <a:spcPct val="20000"/>
        </a:spcBef>
        <a:buClr>
          <a:schemeClr val="accent2">
            <a:lumMod val="75000"/>
          </a:schemeClr>
        </a:buClr>
        <a:buFont typeface="Wingdings" charset="2"/>
        <a:buChar char="§"/>
        <a:defRPr sz="2000" b="0" i="0" kern="1200">
          <a:solidFill>
            <a:schemeClr val="accent5">
              <a:lumMod val="60000"/>
              <a:lumOff val="40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hyperlink" Target="http://msuarchives.wordpress.com/" TargetMode="External"/><Relationship Id="rId4" Type="http://schemas.openxmlformats.org/officeDocument/2006/relationships/hyperlink" Target="http://www.flickr.com/photos/msuarchives/" TargetMode="External"/><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5.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6.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1412"/>
            <a:ext cx="8229600" cy="1022888"/>
          </a:xfrm>
        </p:spPr>
        <p:txBody>
          <a:bodyPr>
            <a:normAutofit/>
          </a:bodyPr>
          <a:lstStyle/>
          <a:p>
            <a:pPr algn="ctr"/>
            <a:r>
              <a:rPr lang="en-US" sz="4000" b="1" dirty="0" smtClean="0">
                <a:solidFill>
                  <a:schemeClr val="accent3">
                    <a:lumMod val="75000"/>
                  </a:schemeClr>
                </a:solidFill>
                <a:latin typeface="+mj-lt"/>
              </a:rPr>
              <a:t>Challenges</a:t>
            </a:r>
            <a:endParaRPr lang="en-US" sz="4000" b="1" dirty="0">
              <a:solidFill>
                <a:schemeClr val="accent3">
                  <a:lumMod val="75000"/>
                </a:schemeClr>
              </a:solidFill>
              <a:latin typeface="+mj-lt"/>
            </a:endParaRPr>
          </a:p>
        </p:txBody>
      </p:sp>
      <p:sp>
        <p:nvSpPr>
          <p:cNvPr id="3" name="Content Placeholder 2"/>
          <p:cNvSpPr>
            <a:spLocks noGrp="1"/>
          </p:cNvSpPr>
          <p:nvPr>
            <p:ph idx="1"/>
          </p:nvPr>
        </p:nvSpPr>
        <p:spPr>
          <a:xfrm>
            <a:off x="457200" y="1844299"/>
            <a:ext cx="8686800" cy="4489826"/>
          </a:xfrm>
        </p:spPr>
        <p:txBody>
          <a:bodyPr>
            <a:noAutofit/>
          </a:bodyPr>
          <a:lstStyle/>
          <a:p>
            <a:r>
              <a:rPr lang="en-US" dirty="0" smtClean="0">
                <a:latin typeface="+mn-lt"/>
              </a:rPr>
              <a:t>Requires manual pre-ingest processing</a:t>
            </a:r>
          </a:p>
          <a:p>
            <a:r>
              <a:rPr lang="en-US" dirty="0" smtClean="0">
                <a:latin typeface="+mn-lt"/>
              </a:rPr>
              <a:t>Not one-size-fits-all</a:t>
            </a:r>
          </a:p>
          <a:p>
            <a:pPr lvl="1"/>
            <a:r>
              <a:rPr lang="en-US" dirty="0" smtClean="0"/>
              <a:t>Executable video</a:t>
            </a:r>
          </a:p>
          <a:p>
            <a:pPr lvl="1"/>
            <a:r>
              <a:rPr lang="en-US" dirty="0" smtClean="0"/>
              <a:t>Audio files</a:t>
            </a:r>
          </a:p>
          <a:p>
            <a:pPr lvl="1"/>
            <a:r>
              <a:rPr lang="en-US" dirty="0" smtClean="0"/>
              <a:t>DDC memos</a:t>
            </a:r>
            <a:endParaRPr lang="en-US" dirty="0"/>
          </a:p>
          <a:p>
            <a:r>
              <a:rPr lang="en-US" dirty="0" smtClean="0">
                <a:latin typeface="+mn-lt"/>
              </a:rPr>
              <a:t>Requires manual post-ingest processing</a:t>
            </a:r>
          </a:p>
          <a:p>
            <a:r>
              <a:rPr lang="en-US" dirty="0" smtClean="0">
                <a:latin typeface="+mn-lt"/>
              </a:rPr>
              <a:t>No changes to descriptive metadata after normalization</a:t>
            </a:r>
          </a:p>
          <a:p>
            <a:endParaRPr lang="en-US" dirty="0" smtClean="0">
              <a:latin typeface="+mn-lt"/>
            </a:endParaRPr>
          </a:p>
        </p:txBody>
      </p:sp>
    </p:spTree>
    <p:extLst>
      <p:ext uri="{BB962C8B-B14F-4D97-AF65-F5344CB8AC3E}">
        <p14:creationId xmlns:p14="http://schemas.microsoft.com/office/powerpoint/2010/main" val="61369683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1412"/>
            <a:ext cx="8229600" cy="1022888"/>
          </a:xfrm>
        </p:spPr>
        <p:txBody>
          <a:bodyPr>
            <a:normAutofit/>
          </a:bodyPr>
          <a:lstStyle/>
          <a:p>
            <a:pPr algn="ctr"/>
            <a:r>
              <a:rPr lang="en-US" sz="4000" b="1" dirty="0" smtClean="0">
                <a:solidFill>
                  <a:schemeClr val="accent3">
                    <a:lumMod val="75000"/>
                  </a:schemeClr>
                </a:solidFill>
                <a:latin typeface="+mj-lt"/>
              </a:rPr>
              <a:t>Challenges</a:t>
            </a:r>
            <a:endParaRPr lang="en-US" sz="4000" b="1" dirty="0">
              <a:solidFill>
                <a:schemeClr val="accent3">
                  <a:lumMod val="75000"/>
                </a:schemeClr>
              </a:solidFill>
              <a:latin typeface="+mj-lt"/>
            </a:endParaRPr>
          </a:p>
        </p:txBody>
      </p:sp>
      <p:sp>
        <p:nvSpPr>
          <p:cNvPr id="3" name="Content Placeholder 2"/>
          <p:cNvSpPr>
            <a:spLocks noGrp="1"/>
          </p:cNvSpPr>
          <p:nvPr>
            <p:ph idx="1"/>
          </p:nvPr>
        </p:nvSpPr>
        <p:spPr>
          <a:xfrm>
            <a:off x="457200" y="1844299"/>
            <a:ext cx="8686800" cy="4489826"/>
          </a:xfrm>
        </p:spPr>
        <p:txBody>
          <a:bodyPr>
            <a:noAutofit/>
          </a:bodyPr>
          <a:lstStyle/>
          <a:p>
            <a:r>
              <a:rPr lang="en-US" dirty="0" smtClean="0">
                <a:latin typeface="+mn-lt"/>
              </a:rPr>
              <a:t>Systemic failures, “lost ingests”</a:t>
            </a:r>
          </a:p>
          <a:p>
            <a:pPr lvl="1"/>
            <a:r>
              <a:rPr lang="en-US" dirty="0" smtClean="0"/>
              <a:t>Remedies: </a:t>
            </a:r>
            <a:r>
              <a:rPr lang="en-US" dirty="0"/>
              <a:t>R</a:t>
            </a:r>
            <a:r>
              <a:rPr lang="en-US" dirty="0" smtClean="0"/>
              <a:t>estarts</a:t>
            </a:r>
            <a:r>
              <a:rPr lang="en-US" dirty="0"/>
              <a:t>, addition of CPU and space</a:t>
            </a:r>
          </a:p>
          <a:p>
            <a:pPr lvl="1"/>
            <a:r>
              <a:rPr lang="en-US" dirty="0"/>
              <a:t>Release of 1.0, Fall </a:t>
            </a:r>
            <a:r>
              <a:rPr lang="en-US" dirty="0" smtClean="0"/>
              <a:t>2013</a:t>
            </a:r>
            <a:endParaRPr lang="en-US" dirty="0" smtClean="0">
              <a:latin typeface="+mn-lt"/>
            </a:endParaRPr>
          </a:p>
          <a:p>
            <a:r>
              <a:rPr lang="en-US" dirty="0" smtClean="0">
                <a:latin typeface="+mn-lt"/>
              </a:rPr>
              <a:t>Still scalability concerns</a:t>
            </a:r>
          </a:p>
          <a:p>
            <a:pPr lvl="1"/>
            <a:r>
              <a:rPr lang="en-US" dirty="0"/>
              <a:t>Large files</a:t>
            </a:r>
          </a:p>
          <a:p>
            <a:pPr lvl="1"/>
            <a:r>
              <a:rPr lang="en-US" dirty="0"/>
              <a:t>Large numbers of files</a:t>
            </a:r>
          </a:p>
          <a:p>
            <a:pPr lvl="1"/>
            <a:r>
              <a:rPr lang="en-US" dirty="0"/>
              <a:t>Multiple </a:t>
            </a:r>
            <a:r>
              <a:rPr lang="en-US" dirty="0" smtClean="0"/>
              <a:t>users</a:t>
            </a:r>
            <a:endParaRPr lang="en-US" dirty="0" smtClean="0">
              <a:latin typeface="+mn-lt"/>
            </a:endParaRPr>
          </a:p>
          <a:p>
            <a:r>
              <a:rPr lang="en-US" dirty="0" smtClean="0">
                <a:latin typeface="+mn-lt"/>
              </a:rPr>
              <a:t>1.0 release schedule</a:t>
            </a:r>
          </a:p>
        </p:txBody>
      </p:sp>
    </p:spTree>
    <p:extLst>
      <p:ext uri="{BB962C8B-B14F-4D97-AF65-F5344CB8AC3E}">
        <p14:creationId xmlns:p14="http://schemas.microsoft.com/office/powerpoint/2010/main" val="400384102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1412"/>
            <a:ext cx="8229600" cy="1022888"/>
          </a:xfrm>
        </p:spPr>
        <p:txBody>
          <a:bodyPr>
            <a:normAutofit/>
          </a:bodyPr>
          <a:lstStyle/>
          <a:p>
            <a:pPr algn="ctr"/>
            <a:r>
              <a:rPr lang="en-US" sz="4000" b="1" dirty="0" smtClean="0">
                <a:solidFill>
                  <a:schemeClr val="accent3">
                    <a:lumMod val="75000"/>
                  </a:schemeClr>
                </a:solidFill>
                <a:latin typeface="+mj-lt"/>
              </a:rPr>
              <a:t>More Challenges</a:t>
            </a:r>
            <a:endParaRPr lang="en-US" sz="4000" b="1" dirty="0">
              <a:solidFill>
                <a:schemeClr val="accent3">
                  <a:lumMod val="75000"/>
                </a:schemeClr>
              </a:solidFill>
              <a:latin typeface="+mj-lt"/>
            </a:endParaRPr>
          </a:p>
        </p:txBody>
      </p:sp>
      <p:sp>
        <p:nvSpPr>
          <p:cNvPr id="3" name="Content Placeholder 2"/>
          <p:cNvSpPr>
            <a:spLocks noGrp="1"/>
          </p:cNvSpPr>
          <p:nvPr>
            <p:ph idx="1"/>
          </p:nvPr>
        </p:nvSpPr>
        <p:spPr>
          <a:xfrm>
            <a:off x="457200" y="1844299"/>
            <a:ext cx="8686800" cy="4489826"/>
          </a:xfrm>
        </p:spPr>
        <p:txBody>
          <a:bodyPr>
            <a:noAutofit/>
          </a:bodyPr>
          <a:lstStyle/>
          <a:p>
            <a:r>
              <a:rPr lang="en-US" dirty="0">
                <a:latin typeface="+mn-lt"/>
              </a:rPr>
              <a:t>Test environment ≠ production environment</a:t>
            </a:r>
          </a:p>
          <a:p>
            <a:r>
              <a:rPr lang="en-US" dirty="0" smtClean="0">
                <a:latin typeface="+mn-lt"/>
              </a:rPr>
              <a:t>Integration with Fedora</a:t>
            </a:r>
          </a:p>
          <a:p>
            <a:r>
              <a:rPr lang="en-US" dirty="0" smtClean="0">
                <a:latin typeface="+mn-lt"/>
              </a:rPr>
              <a:t>Still no access system</a:t>
            </a:r>
          </a:p>
          <a:p>
            <a:r>
              <a:rPr lang="en-US" dirty="0" smtClean="0">
                <a:latin typeface="+mn-lt"/>
              </a:rPr>
              <a:t>Workspace filling up– need to delete originals</a:t>
            </a:r>
          </a:p>
          <a:p>
            <a:r>
              <a:rPr lang="en-US" dirty="0" smtClean="0">
                <a:latin typeface="+mn-lt"/>
              </a:rPr>
              <a:t>Handling of complex accessions</a:t>
            </a:r>
          </a:p>
          <a:p>
            <a:r>
              <a:rPr lang="en-US" dirty="0" smtClean="0">
                <a:latin typeface="+mn-lt"/>
              </a:rPr>
              <a:t>Need for internal system documentation</a:t>
            </a:r>
          </a:p>
          <a:p>
            <a:r>
              <a:rPr lang="en-US" dirty="0" smtClean="0">
                <a:latin typeface="+mn-lt"/>
              </a:rPr>
              <a:t>Purchase of </a:t>
            </a:r>
            <a:r>
              <a:rPr lang="en-US" dirty="0" err="1" smtClean="0">
                <a:latin typeface="+mn-lt"/>
              </a:rPr>
              <a:t>Archivematica</a:t>
            </a:r>
            <a:r>
              <a:rPr lang="en-US" dirty="0" smtClean="0">
                <a:latin typeface="+mn-lt"/>
              </a:rPr>
              <a:t> support?</a:t>
            </a:r>
          </a:p>
          <a:p>
            <a:endParaRPr lang="en-US" dirty="0" smtClean="0">
              <a:latin typeface="+mn-lt"/>
            </a:endParaRPr>
          </a:p>
        </p:txBody>
      </p:sp>
    </p:spTree>
    <p:extLst>
      <p:ext uri="{BB962C8B-B14F-4D97-AF65-F5344CB8AC3E}">
        <p14:creationId xmlns:p14="http://schemas.microsoft.com/office/powerpoint/2010/main" val="30616113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1412"/>
            <a:ext cx="8229600" cy="1022888"/>
          </a:xfrm>
        </p:spPr>
        <p:txBody>
          <a:bodyPr>
            <a:normAutofit/>
          </a:bodyPr>
          <a:lstStyle/>
          <a:p>
            <a:pPr algn="ctr"/>
            <a:r>
              <a:rPr lang="en-US" sz="4000" b="1" dirty="0" smtClean="0">
                <a:solidFill>
                  <a:schemeClr val="accent3">
                    <a:lumMod val="75000"/>
                  </a:schemeClr>
                </a:solidFill>
                <a:latin typeface="+mj-lt"/>
              </a:rPr>
              <a:t>Conclusions</a:t>
            </a:r>
            <a:endParaRPr lang="en-US" sz="4000" b="1" dirty="0">
              <a:solidFill>
                <a:schemeClr val="accent3">
                  <a:lumMod val="75000"/>
                </a:schemeClr>
              </a:solidFill>
              <a:latin typeface="+mj-lt"/>
            </a:endParaRPr>
          </a:p>
        </p:txBody>
      </p:sp>
      <p:sp>
        <p:nvSpPr>
          <p:cNvPr id="3" name="Content Placeholder 2"/>
          <p:cNvSpPr>
            <a:spLocks noGrp="1"/>
          </p:cNvSpPr>
          <p:nvPr>
            <p:ph idx="1"/>
          </p:nvPr>
        </p:nvSpPr>
        <p:spPr>
          <a:xfrm>
            <a:off x="457200" y="1844299"/>
            <a:ext cx="8686800" cy="4489826"/>
          </a:xfrm>
        </p:spPr>
        <p:txBody>
          <a:bodyPr>
            <a:noAutofit/>
          </a:bodyPr>
          <a:lstStyle/>
          <a:p>
            <a:r>
              <a:rPr lang="en-US" dirty="0" smtClean="0">
                <a:latin typeface="+mn-lt"/>
              </a:rPr>
              <a:t>Good solution for now</a:t>
            </a:r>
          </a:p>
          <a:p>
            <a:r>
              <a:rPr lang="en-US" dirty="0" smtClean="0">
                <a:latin typeface="+mn-lt"/>
              </a:rPr>
              <a:t>Moving forward with processing</a:t>
            </a:r>
          </a:p>
          <a:p>
            <a:r>
              <a:rPr lang="en-US" dirty="0" smtClean="0">
                <a:latin typeface="+mn-lt"/>
              </a:rPr>
              <a:t>We’ve got metadata, AIPs, and DIPs</a:t>
            </a:r>
          </a:p>
          <a:p>
            <a:r>
              <a:rPr lang="en-US" dirty="0" smtClean="0">
                <a:latin typeface="+mn-lt"/>
              </a:rPr>
              <a:t>Helping to shape the product</a:t>
            </a:r>
            <a:r>
              <a:rPr lang="en-US" smtClean="0">
                <a:latin typeface="+mn-lt"/>
              </a:rPr>
              <a:t>/documentation</a:t>
            </a:r>
            <a:endParaRPr lang="en-US" dirty="0" smtClean="0">
              <a:latin typeface="+mn-lt"/>
            </a:endParaRPr>
          </a:p>
          <a:p>
            <a:endParaRPr lang="en-US" dirty="0" smtClean="0">
              <a:latin typeface="+mn-lt"/>
            </a:endParaRPr>
          </a:p>
        </p:txBody>
      </p:sp>
    </p:spTree>
    <p:extLst>
      <p:ext uri="{BB962C8B-B14F-4D97-AF65-F5344CB8AC3E}">
        <p14:creationId xmlns:p14="http://schemas.microsoft.com/office/powerpoint/2010/main" val="184534310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4739" y="5205047"/>
            <a:ext cx="7291755" cy="1384995"/>
          </a:xfrm>
          <a:prstGeom prst="rect">
            <a:avLst/>
          </a:prstGeom>
          <a:noFill/>
        </p:spPr>
        <p:txBody>
          <a:bodyPr wrap="square" rtlCol="0">
            <a:spAutoFit/>
          </a:bodyPr>
          <a:lstStyle/>
          <a:p>
            <a:pPr algn="ctr"/>
            <a:r>
              <a:rPr lang="en-US" sz="2800" dirty="0" smtClean="0">
                <a:solidFill>
                  <a:prstClr val="black"/>
                </a:solidFill>
                <a:hlinkClick r:id="rId3"/>
              </a:rPr>
              <a:t>http://msuarchives.wordpress.com/</a:t>
            </a:r>
            <a:endParaRPr lang="en-US" sz="2800" dirty="0" smtClean="0">
              <a:solidFill>
                <a:prstClr val="black"/>
              </a:solidFill>
            </a:endParaRPr>
          </a:p>
          <a:p>
            <a:pPr algn="ctr"/>
            <a:r>
              <a:rPr lang="en-US" sz="2800" dirty="0" smtClean="0">
                <a:solidFill>
                  <a:prstClr val="black"/>
                </a:solidFill>
                <a:hlinkClick r:id="rId4"/>
              </a:rPr>
              <a:t>http://www.flickr.com/photos/msuarchives/</a:t>
            </a:r>
            <a:endParaRPr lang="en-US" sz="2800" dirty="0" smtClean="0">
              <a:solidFill>
                <a:prstClr val="black"/>
              </a:solidFill>
            </a:endParaRPr>
          </a:p>
          <a:p>
            <a:pPr algn="ctr"/>
            <a:endParaRPr lang="en-US" sz="2800" dirty="0">
              <a:solidFill>
                <a:prstClr val="black"/>
              </a:solidFill>
            </a:endParaRPr>
          </a:p>
        </p:txBody>
      </p:sp>
    </p:spTree>
    <p:extLst>
      <p:ext uri="{BB962C8B-B14F-4D97-AF65-F5344CB8AC3E}">
        <p14:creationId xmlns:p14="http://schemas.microsoft.com/office/powerpoint/2010/main" val="8673907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16666"/>
            <a:ext cx="7772400" cy="1378031"/>
          </a:xfrm>
        </p:spPr>
        <p:txBody>
          <a:bodyPr>
            <a:noAutofit/>
          </a:bodyPr>
          <a:lstStyle/>
          <a:p>
            <a:pPr algn="ctr"/>
            <a:r>
              <a:rPr lang="en-US" sz="4400" b="1" dirty="0" err="1" smtClean="0">
                <a:solidFill>
                  <a:schemeClr val="accent3">
                    <a:lumMod val="75000"/>
                  </a:schemeClr>
                </a:solidFill>
                <a:latin typeface="+mj-lt"/>
                <a:cs typeface="Arial" pitchFamily="34" charset="0"/>
              </a:rPr>
              <a:t>Archivematica</a:t>
            </a:r>
            <a:r>
              <a:rPr lang="en-US" sz="4400" b="1" dirty="0" smtClean="0">
                <a:solidFill>
                  <a:schemeClr val="accent3">
                    <a:lumMod val="75000"/>
                  </a:schemeClr>
                </a:solidFill>
                <a:latin typeface="+mj-lt"/>
                <a:cs typeface="Arial" pitchFamily="34" charset="0"/>
              </a:rPr>
              <a:t> </a:t>
            </a:r>
            <a:br>
              <a:rPr lang="en-US" sz="4400" b="1" dirty="0" smtClean="0">
                <a:solidFill>
                  <a:schemeClr val="accent3">
                    <a:lumMod val="75000"/>
                  </a:schemeClr>
                </a:solidFill>
                <a:latin typeface="+mj-lt"/>
                <a:cs typeface="Arial" pitchFamily="34" charset="0"/>
              </a:rPr>
            </a:br>
            <a:r>
              <a:rPr lang="en-US" sz="4400" b="1" dirty="0" smtClean="0">
                <a:solidFill>
                  <a:schemeClr val="accent3">
                    <a:lumMod val="75000"/>
                  </a:schemeClr>
                </a:solidFill>
                <a:latin typeface="+mj-lt"/>
                <a:cs typeface="Arial" pitchFamily="34" charset="0"/>
              </a:rPr>
              <a:t>at the MSU Archives</a:t>
            </a:r>
          </a:p>
        </p:txBody>
      </p:sp>
      <p:sp>
        <p:nvSpPr>
          <p:cNvPr id="3" name="Subtitle 2"/>
          <p:cNvSpPr>
            <a:spLocks noGrp="1"/>
          </p:cNvSpPr>
          <p:nvPr>
            <p:ph type="subTitle" idx="1"/>
          </p:nvPr>
        </p:nvSpPr>
        <p:spPr>
          <a:xfrm>
            <a:off x="0" y="4195395"/>
            <a:ext cx="9144000" cy="2490025"/>
          </a:xfrm>
        </p:spPr>
        <p:txBody>
          <a:bodyPr>
            <a:normAutofit/>
          </a:bodyPr>
          <a:lstStyle/>
          <a:p>
            <a:r>
              <a:rPr lang="en-US" sz="2800" b="1" dirty="0">
                <a:solidFill>
                  <a:schemeClr val="accent3">
                    <a:lumMod val="75000"/>
                  </a:schemeClr>
                </a:solidFill>
                <a:cs typeface="Arial" pitchFamily="34" charset="0"/>
              </a:rPr>
              <a:t>Lisa Schmidt</a:t>
            </a:r>
          </a:p>
          <a:p>
            <a:r>
              <a:rPr lang="en-US" sz="2400" b="1" dirty="0" smtClean="0">
                <a:solidFill>
                  <a:srgbClr val="008000"/>
                </a:solidFill>
                <a:latin typeface="Arial" pitchFamily="34" charset="0"/>
                <a:cs typeface="Arial" pitchFamily="34" charset="0"/>
              </a:rPr>
              <a:t>lschmidt@msu.edu </a:t>
            </a:r>
          </a:p>
          <a:p>
            <a:r>
              <a:rPr lang="en-US" sz="2400" b="1" dirty="0" smtClean="0">
                <a:solidFill>
                  <a:schemeClr val="accent3">
                    <a:lumMod val="75000"/>
                  </a:schemeClr>
                </a:solidFill>
                <a:latin typeface="+mj-lt"/>
                <a:cs typeface="Arial" pitchFamily="34" charset="0"/>
              </a:rPr>
              <a:t>Mid-Michigan Digital Practitioners Meeting</a:t>
            </a:r>
          </a:p>
          <a:p>
            <a:r>
              <a:rPr lang="en-US" sz="2400" b="1" dirty="0" smtClean="0">
                <a:solidFill>
                  <a:schemeClr val="accent3">
                    <a:lumMod val="75000"/>
                  </a:schemeClr>
                </a:solidFill>
                <a:latin typeface="+mj-lt"/>
                <a:cs typeface="Arial" pitchFamily="34" charset="0"/>
              </a:rPr>
              <a:t>August 2, 2013</a:t>
            </a:r>
            <a:endParaRPr lang="en-US" sz="2400" b="1" dirty="0">
              <a:solidFill>
                <a:schemeClr val="accent3">
                  <a:lumMod val="75000"/>
                </a:schemeClr>
              </a:solidFill>
              <a:latin typeface="+mj-lt"/>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1412"/>
            <a:ext cx="8229600" cy="1022888"/>
          </a:xfrm>
        </p:spPr>
        <p:txBody>
          <a:bodyPr>
            <a:normAutofit/>
          </a:bodyPr>
          <a:lstStyle/>
          <a:p>
            <a:pPr algn="ctr"/>
            <a:r>
              <a:rPr lang="en-US" sz="4000" b="1" dirty="0" smtClean="0">
                <a:solidFill>
                  <a:schemeClr val="accent3">
                    <a:lumMod val="75000"/>
                  </a:schemeClr>
                </a:solidFill>
                <a:latin typeface="+mj-lt"/>
              </a:rPr>
              <a:t>Background</a:t>
            </a:r>
            <a:endParaRPr lang="en-US" sz="4000" b="1" dirty="0">
              <a:solidFill>
                <a:schemeClr val="accent3">
                  <a:lumMod val="75000"/>
                </a:schemeClr>
              </a:solidFill>
              <a:latin typeface="+mj-lt"/>
            </a:endParaRPr>
          </a:p>
        </p:txBody>
      </p:sp>
      <p:sp>
        <p:nvSpPr>
          <p:cNvPr id="3" name="Content Placeholder 2"/>
          <p:cNvSpPr>
            <a:spLocks noGrp="1"/>
          </p:cNvSpPr>
          <p:nvPr>
            <p:ph idx="1"/>
          </p:nvPr>
        </p:nvSpPr>
        <p:spPr>
          <a:xfrm>
            <a:off x="457200" y="1844299"/>
            <a:ext cx="8686800" cy="4489826"/>
          </a:xfrm>
        </p:spPr>
        <p:txBody>
          <a:bodyPr>
            <a:noAutofit/>
          </a:bodyPr>
          <a:lstStyle/>
          <a:p>
            <a:r>
              <a:rPr lang="en-US" dirty="0" smtClean="0">
                <a:latin typeface="+mn-lt"/>
              </a:rPr>
              <a:t>Need: Processing plan for digital accessions</a:t>
            </a:r>
          </a:p>
          <a:p>
            <a:r>
              <a:rPr lang="en-US" dirty="0" smtClean="0">
                <a:latin typeface="+mn-lt"/>
              </a:rPr>
              <a:t>Had basic workflow for accessioning digital material to secure server space</a:t>
            </a:r>
          </a:p>
          <a:p>
            <a:pPr lvl="1"/>
            <a:r>
              <a:rPr lang="en-US" dirty="0"/>
              <a:t>No integrity checking</a:t>
            </a:r>
          </a:p>
          <a:p>
            <a:pPr lvl="1"/>
            <a:r>
              <a:rPr lang="en-US" dirty="0"/>
              <a:t>No public </a:t>
            </a:r>
            <a:r>
              <a:rPr lang="en-US" dirty="0" smtClean="0"/>
              <a:t>access</a:t>
            </a:r>
            <a:endParaRPr lang="en-US" dirty="0" smtClean="0">
              <a:latin typeface="+mn-lt"/>
            </a:endParaRPr>
          </a:p>
          <a:p>
            <a:r>
              <a:rPr lang="en-US" dirty="0" smtClean="0">
                <a:latin typeface="+mn-lt"/>
              </a:rPr>
              <a:t>Experimented w/ Duke Data </a:t>
            </a:r>
            <a:r>
              <a:rPr lang="en-US" dirty="0" err="1" smtClean="0">
                <a:latin typeface="+mn-lt"/>
              </a:rPr>
              <a:t>Accessioner</a:t>
            </a:r>
            <a:r>
              <a:rPr lang="en-US" dirty="0" smtClean="0">
                <a:latin typeface="+mn-lt"/>
              </a:rPr>
              <a:t>, other tools, folder structures</a:t>
            </a:r>
          </a:p>
        </p:txBody>
      </p:sp>
    </p:spTree>
    <p:extLst>
      <p:ext uri="{BB962C8B-B14F-4D97-AF65-F5344CB8AC3E}">
        <p14:creationId xmlns:p14="http://schemas.microsoft.com/office/powerpoint/2010/main" val="410904524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1412"/>
            <a:ext cx="8229600" cy="1022888"/>
          </a:xfrm>
        </p:spPr>
        <p:txBody>
          <a:bodyPr>
            <a:normAutofit/>
          </a:bodyPr>
          <a:lstStyle/>
          <a:p>
            <a:pPr algn="ctr"/>
            <a:r>
              <a:rPr lang="en-US" sz="4000" b="1" dirty="0" err="1" smtClean="0">
                <a:solidFill>
                  <a:schemeClr val="accent3">
                    <a:lumMod val="75000"/>
                  </a:schemeClr>
                </a:solidFill>
                <a:latin typeface="+mj-lt"/>
              </a:rPr>
              <a:t>Archivematica</a:t>
            </a:r>
            <a:endParaRPr lang="en-US" sz="4000" b="1" dirty="0">
              <a:solidFill>
                <a:schemeClr val="accent3">
                  <a:lumMod val="75000"/>
                </a:schemeClr>
              </a:solidFill>
              <a:latin typeface="+mj-lt"/>
            </a:endParaRPr>
          </a:p>
        </p:txBody>
      </p:sp>
      <p:sp>
        <p:nvSpPr>
          <p:cNvPr id="3" name="Content Placeholder 2"/>
          <p:cNvSpPr>
            <a:spLocks noGrp="1"/>
          </p:cNvSpPr>
          <p:nvPr>
            <p:ph idx="1"/>
          </p:nvPr>
        </p:nvSpPr>
        <p:spPr>
          <a:xfrm>
            <a:off x="457200" y="1844299"/>
            <a:ext cx="8229600" cy="4489826"/>
          </a:xfrm>
        </p:spPr>
        <p:txBody>
          <a:bodyPr>
            <a:noAutofit/>
          </a:bodyPr>
          <a:lstStyle/>
          <a:p>
            <a:r>
              <a:rPr lang="en-US" dirty="0" smtClean="0">
                <a:latin typeface="+mn-lt"/>
              </a:rPr>
              <a:t>Open-source, standards-based digital preservation system</a:t>
            </a:r>
          </a:p>
          <a:p>
            <a:r>
              <a:rPr lang="en-US" dirty="0" smtClean="0">
                <a:latin typeface="+mn-lt"/>
              </a:rPr>
              <a:t>Micro-services approach to processing</a:t>
            </a:r>
          </a:p>
          <a:p>
            <a:r>
              <a:rPr lang="en-US" dirty="0" smtClean="0">
                <a:latin typeface="+mn-lt"/>
              </a:rPr>
              <a:t>Users monitor/control via web-based dashboard</a:t>
            </a:r>
          </a:p>
          <a:p>
            <a:r>
              <a:rPr lang="en-US" dirty="0">
                <a:latin typeface="+mn-lt"/>
              </a:rPr>
              <a:t>U</a:t>
            </a:r>
            <a:r>
              <a:rPr lang="en-US" dirty="0" smtClean="0">
                <a:latin typeface="+mn-lt"/>
              </a:rPr>
              <a:t>ses </a:t>
            </a:r>
            <a:r>
              <a:rPr lang="en-US" dirty="0">
                <a:latin typeface="+mn-lt"/>
              </a:rPr>
              <a:t>METS, PREMIS, Dublin Core </a:t>
            </a:r>
            <a:r>
              <a:rPr lang="en-US" dirty="0" smtClean="0">
                <a:latin typeface="+mn-lt"/>
              </a:rPr>
              <a:t>metadata</a:t>
            </a:r>
          </a:p>
          <a:p>
            <a:r>
              <a:rPr lang="en-US" dirty="0" smtClean="0">
                <a:latin typeface="+mn-lt"/>
              </a:rPr>
              <a:t>Implements format policies</a:t>
            </a:r>
          </a:p>
          <a:p>
            <a:endParaRPr lang="en-US" dirty="0" smtClean="0">
              <a:latin typeface="+mn-lt"/>
            </a:endParaRPr>
          </a:p>
          <a:p>
            <a:endParaRPr lang="en-US" dirty="0" smtClean="0">
              <a:latin typeface="+mn-lt"/>
            </a:endParaRPr>
          </a:p>
        </p:txBody>
      </p:sp>
    </p:spTree>
    <p:extLst>
      <p:ext uri="{BB962C8B-B14F-4D97-AF65-F5344CB8AC3E}">
        <p14:creationId xmlns:p14="http://schemas.microsoft.com/office/powerpoint/2010/main" val="295433391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rchivematica screen shot.tiff"/>
          <p:cNvPicPr>
            <a:picLocks noGrp="1" noChangeAspect="1"/>
          </p:cNvPicPr>
          <p:nvPr>
            <p:ph idx="1"/>
          </p:nvPr>
        </p:nvPicPr>
        <p:blipFill>
          <a:blip r:embed="rId3">
            <a:extLst>
              <a:ext uri="{28A0092B-C50C-407E-A947-70E740481C1C}">
                <a14:useLocalDpi xmlns:a14="http://schemas.microsoft.com/office/drawing/2010/main" val="0"/>
              </a:ext>
            </a:extLst>
          </a:blip>
          <a:srcRect t="998" b="998"/>
          <a:stretch>
            <a:fillRect/>
          </a:stretch>
        </p:blipFill>
        <p:spPr>
          <a:xfrm>
            <a:off x="396724" y="965503"/>
            <a:ext cx="8229600" cy="5684837"/>
          </a:xfrm>
        </p:spPr>
      </p:pic>
    </p:spTree>
    <p:extLst>
      <p:ext uri="{BB962C8B-B14F-4D97-AF65-F5344CB8AC3E}">
        <p14:creationId xmlns:p14="http://schemas.microsoft.com/office/powerpoint/2010/main" val="364915148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1412"/>
            <a:ext cx="8229600" cy="1022888"/>
          </a:xfrm>
        </p:spPr>
        <p:txBody>
          <a:bodyPr>
            <a:normAutofit/>
          </a:bodyPr>
          <a:lstStyle/>
          <a:p>
            <a:pPr algn="ctr"/>
            <a:r>
              <a:rPr lang="en-US" sz="4000" b="1" dirty="0" err="1" smtClean="0">
                <a:solidFill>
                  <a:schemeClr val="accent3">
                    <a:lumMod val="75000"/>
                  </a:schemeClr>
                </a:solidFill>
                <a:latin typeface="+mj-lt"/>
              </a:rPr>
              <a:t>Archivematica</a:t>
            </a:r>
            <a:r>
              <a:rPr lang="en-US" sz="4000" b="1" dirty="0" smtClean="0">
                <a:solidFill>
                  <a:schemeClr val="accent3">
                    <a:lumMod val="75000"/>
                  </a:schemeClr>
                </a:solidFill>
                <a:latin typeface="+mj-lt"/>
              </a:rPr>
              <a:t> Pros</a:t>
            </a:r>
            <a:endParaRPr lang="en-US" sz="4000" b="1" dirty="0">
              <a:solidFill>
                <a:schemeClr val="accent3">
                  <a:lumMod val="75000"/>
                </a:schemeClr>
              </a:solidFill>
              <a:latin typeface="+mj-lt"/>
            </a:endParaRPr>
          </a:p>
        </p:txBody>
      </p:sp>
      <p:sp>
        <p:nvSpPr>
          <p:cNvPr id="3" name="Content Placeholder 2"/>
          <p:cNvSpPr>
            <a:spLocks noGrp="1"/>
          </p:cNvSpPr>
          <p:nvPr>
            <p:ph idx="1"/>
          </p:nvPr>
        </p:nvSpPr>
        <p:spPr>
          <a:xfrm>
            <a:off x="457200" y="1844299"/>
            <a:ext cx="8229600" cy="4489826"/>
          </a:xfrm>
        </p:spPr>
        <p:txBody>
          <a:bodyPr>
            <a:noAutofit/>
          </a:bodyPr>
          <a:lstStyle/>
          <a:p>
            <a:r>
              <a:rPr lang="en-US" dirty="0" smtClean="0">
                <a:latin typeface="+mn-lt"/>
              </a:rPr>
              <a:t>Automates creation of AIPS and DIPs</a:t>
            </a:r>
          </a:p>
          <a:p>
            <a:r>
              <a:rPr lang="en-US" dirty="0" smtClean="0">
                <a:latin typeface="+mn-lt"/>
              </a:rPr>
              <a:t>Creates METS file containing technical, preservation, administrative, structural, descriptive metadata</a:t>
            </a:r>
          </a:p>
          <a:p>
            <a:pPr lvl="1"/>
            <a:r>
              <a:rPr lang="en-US" sz="2400" dirty="0" smtClean="0"/>
              <a:t>Uses </a:t>
            </a:r>
            <a:r>
              <a:rPr lang="en-US" sz="2400" dirty="0"/>
              <a:t>FITS to identify, validate, extract technical metadata</a:t>
            </a:r>
          </a:p>
          <a:p>
            <a:pPr lvl="1"/>
            <a:r>
              <a:rPr lang="en-US" sz="2400" dirty="0" smtClean="0"/>
              <a:t>Entry </a:t>
            </a:r>
            <a:r>
              <a:rPr lang="en-US" sz="2400" dirty="0"/>
              <a:t>of descriptive metadata at accession level</a:t>
            </a:r>
          </a:p>
          <a:p>
            <a:pPr lvl="1"/>
            <a:endParaRPr lang="en-US" dirty="0" smtClean="0">
              <a:latin typeface="+mn-lt"/>
            </a:endParaRPr>
          </a:p>
          <a:p>
            <a:endParaRPr lang="en-US" dirty="0" smtClean="0">
              <a:latin typeface="+mn-lt"/>
            </a:endParaRPr>
          </a:p>
          <a:p>
            <a:endParaRPr lang="en-US" dirty="0" smtClean="0">
              <a:latin typeface="+mn-lt"/>
            </a:endParaRPr>
          </a:p>
        </p:txBody>
      </p:sp>
    </p:spTree>
    <p:extLst>
      <p:ext uri="{BB962C8B-B14F-4D97-AF65-F5344CB8AC3E}">
        <p14:creationId xmlns:p14="http://schemas.microsoft.com/office/powerpoint/2010/main" val="171730001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1412"/>
            <a:ext cx="8229600" cy="1022888"/>
          </a:xfrm>
        </p:spPr>
        <p:txBody>
          <a:bodyPr>
            <a:normAutofit/>
          </a:bodyPr>
          <a:lstStyle/>
          <a:p>
            <a:pPr algn="ctr"/>
            <a:r>
              <a:rPr lang="en-US" sz="4000" b="1" dirty="0" err="1" smtClean="0">
                <a:solidFill>
                  <a:schemeClr val="accent3">
                    <a:lumMod val="75000"/>
                  </a:schemeClr>
                </a:solidFill>
                <a:latin typeface="+mj-lt"/>
              </a:rPr>
              <a:t>Archivematica</a:t>
            </a:r>
            <a:r>
              <a:rPr lang="en-US" sz="4000" b="1" dirty="0" smtClean="0">
                <a:solidFill>
                  <a:schemeClr val="accent3">
                    <a:lumMod val="75000"/>
                  </a:schemeClr>
                </a:solidFill>
                <a:latin typeface="+mj-lt"/>
              </a:rPr>
              <a:t> Pros</a:t>
            </a:r>
            <a:endParaRPr lang="en-US" sz="4000" b="1" dirty="0">
              <a:solidFill>
                <a:schemeClr val="accent3">
                  <a:lumMod val="75000"/>
                </a:schemeClr>
              </a:solidFill>
              <a:latin typeface="+mj-lt"/>
            </a:endParaRPr>
          </a:p>
        </p:txBody>
      </p:sp>
      <p:sp>
        <p:nvSpPr>
          <p:cNvPr id="3" name="Content Placeholder 2"/>
          <p:cNvSpPr>
            <a:spLocks noGrp="1"/>
          </p:cNvSpPr>
          <p:nvPr>
            <p:ph idx="1"/>
          </p:nvPr>
        </p:nvSpPr>
        <p:spPr>
          <a:xfrm>
            <a:off x="457200" y="1844299"/>
            <a:ext cx="8686800" cy="4489826"/>
          </a:xfrm>
        </p:spPr>
        <p:txBody>
          <a:bodyPr>
            <a:noAutofit/>
          </a:bodyPr>
          <a:lstStyle/>
          <a:p>
            <a:r>
              <a:rPr lang="en-US" dirty="0" smtClean="0">
                <a:latin typeface="+mn-lt"/>
              </a:rPr>
              <a:t>Maintains original format of ingested files</a:t>
            </a:r>
          </a:p>
          <a:p>
            <a:r>
              <a:rPr lang="en-US" dirty="0" smtClean="0">
                <a:latin typeface="+mn-lt"/>
              </a:rPr>
              <a:t>Normalizes files for preservation and access</a:t>
            </a:r>
          </a:p>
          <a:p>
            <a:pPr lvl="1"/>
            <a:r>
              <a:rPr lang="en-US" dirty="0"/>
              <a:t>Preset conversions</a:t>
            </a:r>
          </a:p>
          <a:p>
            <a:pPr lvl="1"/>
            <a:r>
              <a:rPr lang="en-US" dirty="0"/>
              <a:t>Ability to modify </a:t>
            </a:r>
            <a:r>
              <a:rPr lang="en-US" dirty="0" smtClean="0"/>
              <a:t>presets to </a:t>
            </a:r>
            <a:r>
              <a:rPr lang="en-US" dirty="0"/>
              <a:t>suit our </a:t>
            </a:r>
            <a:r>
              <a:rPr lang="en-US" dirty="0" smtClean="0"/>
              <a:t>needs</a:t>
            </a:r>
            <a:endParaRPr lang="en-US" dirty="0" smtClean="0">
              <a:latin typeface="+mn-lt"/>
            </a:endParaRPr>
          </a:p>
          <a:p>
            <a:r>
              <a:rPr lang="en-US" dirty="0" smtClean="0">
                <a:latin typeface="+mn-lt"/>
              </a:rPr>
              <a:t>Customized </a:t>
            </a:r>
            <a:r>
              <a:rPr lang="en-US" smtClean="0">
                <a:latin typeface="+mn-lt"/>
              </a:rPr>
              <a:t>output destinations</a:t>
            </a:r>
          </a:p>
          <a:p>
            <a:r>
              <a:rPr lang="en-US" smtClean="0">
                <a:latin typeface="+mn-lt"/>
              </a:rPr>
              <a:t>Possible </a:t>
            </a:r>
            <a:r>
              <a:rPr lang="en-US" dirty="0" smtClean="0">
                <a:latin typeface="+mn-lt"/>
              </a:rPr>
              <a:t>to integrate with Fedora</a:t>
            </a:r>
          </a:p>
          <a:p>
            <a:r>
              <a:rPr lang="en-US" dirty="0" smtClean="0">
                <a:latin typeface="+mn-lt"/>
              </a:rPr>
              <a:t>Near-term development plans include integration with Archivists’ Toolkit</a:t>
            </a:r>
          </a:p>
          <a:p>
            <a:endParaRPr lang="en-US" dirty="0" smtClean="0">
              <a:latin typeface="+mn-lt"/>
            </a:endParaRPr>
          </a:p>
        </p:txBody>
      </p:sp>
    </p:spTree>
    <p:extLst>
      <p:ext uri="{BB962C8B-B14F-4D97-AF65-F5344CB8AC3E}">
        <p14:creationId xmlns:p14="http://schemas.microsoft.com/office/powerpoint/2010/main" val="351063043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1412"/>
            <a:ext cx="8229600" cy="1022888"/>
          </a:xfrm>
        </p:spPr>
        <p:txBody>
          <a:bodyPr>
            <a:normAutofit/>
          </a:bodyPr>
          <a:lstStyle/>
          <a:p>
            <a:pPr algn="ctr"/>
            <a:r>
              <a:rPr lang="en-US" sz="4000" b="1" dirty="0" err="1" smtClean="0">
                <a:solidFill>
                  <a:schemeClr val="accent3">
                    <a:lumMod val="75000"/>
                  </a:schemeClr>
                </a:solidFill>
                <a:latin typeface="+mj-lt"/>
              </a:rPr>
              <a:t>Archivematica</a:t>
            </a:r>
            <a:r>
              <a:rPr lang="en-US" sz="4000" b="1" dirty="0" smtClean="0">
                <a:solidFill>
                  <a:schemeClr val="accent3">
                    <a:lumMod val="75000"/>
                  </a:schemeClr>
                </a:solidFill>
                <a:latin typeface="+mj-lt"/>
              </a:rPr>
              <a:t> Pros</a:t>
            </a:r>
            <a:endParaRPr lang="en-US" sz="4000" b="1" dirty="0">
              <a:solidFill>
                <a:schemeClr val="accent3">
                  <a:lumMod val="75000"/>
                </a:schemeClr>
              </a:solidFill>
              <a:latin typeface="+mj-lt"/>
            </a:endParaRPr>
          </a:p>
        </p:txBody>
      </p:sp>
      <p:sp>
        <p:nvSpPr>
          <p:cNvPr id="3" name="Content Placeholder 2"/>
          <p:cNvSpPr>
            <a:spLocks noGrp="1"/>
          </p:cNvSpPr>
          <p:nvPr>
            <p:ph idx="1"/>
          </p:nvPr>
        </p:nvSpPr>
        <p:spPr>
          <a:xfrm>
            <a:off x="457200" y="1844299"/>
            <a:ext cx="8229600" cy="4489826"/>
          </a:xfrm>
        </p:spPr>
        <p:txBody>
          <a:bodyPr>
            <a:noAutofit/>
          </a:bodyPr>
          <a:lstStyle/>
          <a:p>
            <a:pPr marL="0" indent="0">
              <a:buNone/>
            </a:pPr>
            <a:endParaRPr lang="en-US" dirty="0" smtClean="0">
              <a:latin typeface="+mn-lt"/>
            </a:endParaRPr>
          </a:p>
          <a:p>
            <a:pPr marL="0" indent="0">
              <a:buNone/>
            </a:pPr>
            <a:endParaRPr lang="en-US" dirty="0">
              <a:latin typeface="+mn-lt"/>
            </a:endParaRPr>
          </a:p>
          <a:p>
            <a:pPr marL="0" indent="0">
              <a:buNone/>
            </a:pPr>
            <a:r>
              <a:rPr lang="en-US" dirty="0" smtClean="0">
                <a:latin typeface="+mn-lt"/>
              </a:rPr>
              <a:t>Not “locked in”—AIPs and DIPs created now could be used in other systems/workflows</a:t>
            </a:r>
          </a:p>
          <a:p>
            <a:endParaRPr lang="en-US" dirty="0" smtClean="0">
              <a:latin typeface="+mn-lt"/>
            </a:endParaRPr>
          </a:p>
        </p:txBody>
      </p:sp>
    </p:spTree>
    <p:extLst>
      <p:ext uri="{BB962C8B-B14F-4D97-AF65-F5344CB8AC3E}">
        <p14:creationId xmlns:p14="http://schemas.microsoft.com/office/powerpoint/2010/main" val="315020035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1412"/>
            <a:ext cx="8229600" cy="1022888"/>
          </a:xfrm>
        </p:spPr>
        <p:txBody>
          <a:bodyPr>
            <a:normAutofit/>
          </a:bodyPr>
          <a:lstStyle/>
          <a:p>
            <a:pPr algn="ctr"/>
            <a:r>
              <a:rPr lang="en-US" sz="4000" b="1" dirty="0" smtClean="0">
                <a:solidFill>
                  <a:schemeClr val="accent3">
                    <a:lumMod val="75000"/>
                  </a:schemeClr>
                </a:solidFill>
                <a:latin typeface="+mj-lt"/>
              </a:rPr>
              <a:t>Processing/Ingest Workflow</a:t>
            </a:r>
            <a:endParaRPr lang="en-US" sz="4000" b="1" dirty="0">
              <a:solidFill>
                <a:schemeClr val="accent3">
                  <a:lumMod val="75000"/>
                </a:schemeClr>
              </a:solidFill>
              <a:latin typeface="+mj-lt"/>
            </a:endParaRPr>
          </a:p>
        </p:txBody>
      </p:sp>
      <p:pic>
        <p:nvPicPr>
          <p:cNvPr id="10" name="Content Placeholder 9" descr="Processing-Ingest Workflow copy.tiff"/>
          <p:cNvPicPr>
            <a:picLocks noGrp="1" noChangeAspect="1"/>
          </p:cNvPicPr>
          <p:nvPr>
            <p:ph idx="1"/>
          </p:nvPr>
        </p:nvPicPr>
        <p:blipFill>
          <a:blip r:embed="rId3">
            <a:extLst>
              <a:ext uri="{28A0092B-C50C-407E-A947-70E740481C1C}">
                <a14:useLocalDpi xmlns:a14="http://schemas.microsoft.com/office/drawing/2010/main" val="0"/>
              </a:ext>
            </a:extLst>
          </a:blip>
          <a:srcRect t="2944" b="2944"/>
          <a:stretch>
            <a:fillRect/>
          </a:stretch>
        </p:blipFill>
        <p:spPr/>
      </p:pic>
    </p:spTree>
    <p:extLst>
      <p:ext uri="{BB962C8B-B14F-4D97-AF65-F5344CB8AC3E}">
        <p14:creationId xmlns:p14="http://schemas.microsoft.com/office/powerpoint/2010/main" val="102227103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Archives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rchives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Archives">
      <a:dk1>
        <a:srgbClr val="234438"/>
      </a:dk1>
      <a:lt1>
        <a:sysClr val="window" lastClr="FFFFFF"/>
      </a:lt1>
      <a:dk2>
        <a:srgbClr val="585257"/>
      </a:dk2>
      <a:lt2>
        <a:srgbClr val="E7E4DB"/>
      </a:lt2>
      <a:accent1>
        <a:srgbClr val="7B61A1"/>
      </a:accent1>
      <a:accent2>
        <a:srgbClr val="BD6B4D"/>
      </a:accent2>
      <a:accent3>
        <a:srgbClr val="92BA2B"/>
      </a:accent3>
      <a:accent4>
        <a:srgbClr val="614285"/>
      </a:accent4>
      <a:accent5>
        <a:srgbClr val="575858"/>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Archives">
      <a:dk1>
        <a:srgbClr val="234438"/>
      </a:dk1>
      <a:lt1>
        <a:sysClr val="window" lastClr="FFFFFF"/>
      </a:lt1>
      <a:dk2>
        <a:srgbClr val="585257"/>
      </a:dk2>
      <a:lt2>
        <a:srgbClr val="E7E4DB"/>
      </a:lt2>
      <a:accent1>
        <a:srgbClr val="7B61A1"/>
      </a:accent1>
      <a:accent2>
        <a:srgbClr val="BD6B4D"/>
      </a:accent2>
      <a:accent3>
        <a:srgbClr val="92BA2B"/>
      </a:accent3>
      <a:accent4>
        <a:srgbClr val="614285"/>
      </a:accent4>
      <a:accent5>
        <a:srgbClr val="575858"/>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Archives Template</Template>
  <TotalTime>8391</TotalTime>
  <Words>405</Words>
  <Application>Microsoft Macintosh PowerPoint</Application>
  <PresentationFormat>On-screen Show (4:3)</PresentationFormat>
  <Paragraphs>86</Paragraphs>
  <Slides>14</Slides>
  <Notes>14</Notes>
  <HiddenSlides>0</HiddenSlides>
  <MMClips>0</MMClips>
  <ScaleCrop>false</ScaleCrop>
  <HeadingPairs>
    <vt:vector size="4" baseType="variant">
      <vt:variant>
        <vt:lpstr>Theme</vt:lpstr>
      </vt:variant>
      <vt:variant>
        <vt:i4>4</vt:i4>
      </vt:variant>
      <vt:variant>
        <vt:lpstr>Slide Titles</vt:lpstr>
      </vt:variant>
      <vt:variant>
        <vt:i4>14</vt:i4>
      </vt:variant>
    </vt:vector>
  </HeadingPairs>
  <TitlesOfParts>
    <vt:vector size="18" baseType="lpstr">
      <vt:lpstr>1_Archives Template</vt:lpstr>
      <vt:lpstr>Archives Template</vt:lpstr>
      <vt:lpstr>Office Theme</vt:lpstr>
      <vt:lpstr>1_Office Theme</vt:lpstr>
      <vt:lpstr>PowerPoint Presentation</vt:lpstr>
      <vt:lpstr>Archivematica  at the MSU Archives</vt:lpstr>
      <vt:lpstr>Background</vt:lpstr>
      <vt:lpstr>Archivematica</vt:lpstr>
      <vt:lpstr>PowerPoint Presentation</vt:lpstr>
      <vt:lpstr>Archivematica Pros</vt:lpstr>
      <vt:lpstr>Archivematica Pros</vt:lpstr>
      <vt:lpstr>Archivematica Pros</vt:lpstr>
      <vt:lpstr>Processing/Ingest Workflow</vt:lpstr>
      <vt:lpstr>Challenges</vt:lpstr>
      <vt:lpstr>Challenges</vt:lpstr>
      <vt:lpstr>More Challenges</vt:lpstr>
      <vt:lpstr>Conclusions</vt:lpstr>
      <vt:lpstr>PowerPoint Presentation</vt:lpstr>
    </vt:vector>
  </TitlesOfParts>
  <Company>LENOVO CUSTOMER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Cynthia Ghering</dc:creator>
  <cp:lastModifiedBy>Lisa Schmidt</cp:lastModifiedBy>
  <cp:revision>352</cp:revision>
  <cp:lastPrinted>2012-07-26T17:20:57Z</cp:lastPrinted>
  <dcterms:created xsi:type="dcterms:W3CDTF">2010-03-21T15:33:19Z</dcterms:created>
  <dcterms:modified xsi:type="dcterms:W3CDTF">2013-08-01T21:26:01Z</dcterms:modified>
</cp:coreProperties>
</file>