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90" r:id="rId3"/>
    <p:sldId id="292" r:id="rId4"/>
    <p:sldId id="288" r:id="rId5"/>
    <p:sldId id="273" r:id="rId6"/>
    <p:sldId id="293" r:id="rId7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123"/>
    <a:srgbClr val="29714E"/>
    <a:srgbClr val="D5D0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35" autoAdjust="0"/>
    <p:restoredTop sz="86538" autoAdjust="0"/>
  </p:normalViewPr>
  <p:slideViewPr>
    <p:cSldViewPr>
      <p:cViewPr>
        <p:scale>
          <a:sx n="66" d="100"/>
          <a:sy n="66" d="100"/>
        </p:scale>
        <p:origin x="-1014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04400D-C4F1-4C7B-A4AE-70F2F6A33A30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FAFCC80F-B054-40BB-AE86-AC62D8A7A3FF}">
      <dgm:prSet phldrT="[Text]"/>
      <dgm:spPr/>
      <dgm:t>
        <a:bodyPr/>
        <a:lstStyle/>
        <a:p>
          <a:r>
            <a:rPr lang="en-US" dirty="0" smtClean="0"/>
            <a:t>Organizational</a:t>
          </a:r>
          <a:endParaRPr lang="en-US" dirty="0"/>
        </a:p>
      </dgm:t>
    </dgm:pt>
    <dgm:pt modelId="{6066B31A-ED70-4369-985B-254CB47FACFD}" type="parTrans" cxnId="{87FE8442-98E1-4D60-BECF-200D339B97E7}">
      <dgm:prSet/>
      <dgm:spPr/>
      <dgm:t>
        <a:bodyPr/>
        <a:lstStyle/>
        <a:p>
          <a:endParaRPr lang="en-US"/>
        </a:p>
      </dgm:t>
    </dgm:pt>
    <dgm:pt modelId="{87B9AB0B-D433-4801-98C4-15F88294391A}" type="sibTrans" cxnId="{87FE8442-98E1-4D60-BECF-200D339B97E7}">
      <dgm:prSet/>
      <dgm:spPr/>
      <dgm:t>
        <a:bodyPr/>
        <a:lstStyle/>
        <a:p>
          <a:endParaRPr lang="en-US"/>
        </a:p>
      </dgm:t>
    </dgm:pt>
    <dgm:pt modelId="{E7684832-8E5C-4107-A638-D9BD45584CF0}">
      <dgm:prSet phldrT="[Text]"/>
      <dgm:spPr/>
      <dgm:t>
        <a:bodyPr/>
        <a:lstStyle/>
        <a:p>
          <a:r>
            <a:rPr lang="en-US" dirty="0" smtClean="0"/>
            <a:t>Technological</a:t>
          </a:r>
          <a:endParaRPr lang="en-US" dirty="0"/>
        </a:p>
      </dgm:t>
    </dgm:pt>
    <dgm:pt modelId="{6914C7E4-0C84-4C88-B380-DB889F8C498F}" type="parTrans" cxnId="{FB8F7D4C-D06D-4574-91F3-0EC56FB8A395}">
      <dgm:prSet/>
      <dgm:spPr/>
      <dgm:t>
        <a:bodyPr/>
        <a:lstStyle/>
        <a:p>
          <a:endParaRPr lang="en-US"/>
        </a:p>
      </dgm:t>
    </dgm:pt>
    <dgm:pt modelId="{0575283C-C291-4AE3-8E12-94E2BBD59C45}" type="sibTrans" cxnId="{FB8F7D4C-D06D-4574-91F3-0EC56FB8A395}">
      <dgm:prSet/>
      <dgm:spPr/>
      <dgm:t>
        <a:bodyPr/>
        <a:lstStyle/>
        <a:p>
          <a:endParaRPr lang="en-US"/>
        </a:p>
      </dgm:t>
    </dgm:pt>
    <dgm:pt modelId="{71EA106D-AAC9-4DB7-A3BF-F2AFB0C5F951}">
      <dgm:prSet phldrT="[Text]"/>
      <dgm:spPr/>
      <dgm:t>
        <a:bodyPr/>
        <a:lstStyle/>
        <a:p>
          <a:r>
            <a:rPr lang="en-US" dirty="0" smtClean="0"/>
            <a:t>Financial</a:t>
          </a:r>
          <a:endParaRPr lang="en-US" dirty="0"/>
        </a:p>
      </dgm:t>
    </dgm:pt>
    <dgm:pt modelId="{46855263-8E48-48A3-BD98-31CC737A56B2}" type="parTrans" cxnId="{FE366988-26BA-4458-B520-E95A8D034192}">
      <dgm:prSet/>
      <dgm:spPr/>
      <dgm:t>
        <a:bodyPr/>
        <a:lstStyle/>
        <a:p>
          <a:endParaRPr lang="en-US"/>
        </a:p>
      </dgm:t>
    </dgm:pt>
    <dgm:pt modelId="{CC049EED-52BE-4957-B0B0-4A5A4041AB95}" type="sibTrans" cxnId="{FE366988-26BA-4458-B520-E95A8D034192}">
      <dgm:prSet/>
      <dgm:spPr/>
      <dgm:t>
        <a:bodyPr/>
        <a:lstStyle/>
        <a:p>
          <a:endParaRPr lang="en-US"/>
        </a:p>
      </dgm:t>
    </dgm:pt>
    <dgm:pt modelId="{9D96BE18-3CA4-4005-BEC2-F27CDBE2AEA6}" type="pres">
      <dgm:prSet presAssocID="{D704400D-C4F1-4C7B-A4AE-70F2F6A33A30}" presName="Name0" presStyleCnt="0">
        <dgm:presLayoutVars>
          <dgm:dir/>
          <dgm:animLvl val="lvl"/>
          <dgm:resizeHandles val="exact"/>
        </dgm:presLayoutVars>
      </dgm:prSet>
      <dgm:spPr/>
    </dgm:pt>
    <dgm:pt modelId="{7BD9B783-ADDF-4BD7-B909-D88085C55C87}" type="pres">
      <dgm:prSet presAssocID="{FAFCC80F-B054-40BB-AE86-AC62D8A7A3FF}" presName="Name8" presStyleCnt="0"/>
      <dgm:spPr/>
    </dgm:pt>
    <dgm:pt modelId="{CFB7BCDD-DBFD-47C5-B596-1187E074B247}" type="pres">
      <dgm:prSet presAssocID="{FAFCC80F-B054-40BB-AE86-AC62D8A7A3FF}" presName="level" presStyleLbl="node1" presStyleIdx="0" presStyleCnt="3" custLinFactNeighborX="1250" custLinFactNeighborY="187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2653F9-7A3F-43A3-8FC1-E6770A30EF49}" type="pres">
      <dgm:prSet presAssocID="{FAFCC80F-B054-40BB-AE86-AC62D8A7A3F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477798-CF3A-47E2-A281-AC5EE3AE969A}" type="pres">
      <dgm:prSet presAssocID="{E7684832-8E5C-4107-A638-D9BD45584CF0}" presName="Name8" presStyleCnt="0"/>
      <dgm:spPr/>
    </dgm:pt>
    <dgm:pt modelId="{2987A151-BC38-43E0-8549-005908DE04EF}" type="pres">
      <dgm:prSet presAssocID="{E7684832-8E5C-4107-A638-D9BD45584CF0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11ACB7-35E2-45EF-A181-706FAD74EED1}" type="pres">
      <dgm:prSet presAssocID="{E7684832-8E5C-4107-A638-D9BD45584CF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9E5FA4-61CC-414D-83E6-8F08354AEAA6}" type="pres">
      <dgm:prSet presAssocID="{71EA106D-AAC9-4DB7-A3BF-F2AFB0C5F951}" presName="Name8" presStyleCnt="0"/>
      <dgm:spPr/>
    </dgm:pt>
    <dgm:pt modelId="{88E81574-E6A5-48FD-880D-F4AAEBB91539}" type="pres">
      <dgm:prSet presAssocID="{71EA106D-AAC9-4DB7-A3BF-F2AFB0C5F951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993C18-84C3-4819-B27E-E4E0C60EC83C}" type="pres">
      <dgm:prSet presAssocID="{71EA106D-AAC9-4DB7-A3BF-F2AFB0C5F95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366988-26BA-4458-B520-E95A8D034192}" srcId="{D704400D-C4F1-4C7B-A4AE-70F2F6A33A30}" destId="{71EA106D-AAC9-4DB7-A3BF-F2AFB0C5F951}" srcOrd="2" destOrd="0" parTransId="{46855263-8E48-48A3-BD98-31CC737A56B2}" sibTransId="{CC049EED-52BE-4957-B0B0-4A5A4041AB95}"/>
    <dgm:cxn modelId="{7ECC5311-525C-4BC5-BB00-F8AAF753F86D}" type="presOf" srcId="{71EA106D-AAC9-4DB7-A3BF-F2AFB0C5F951}" destId="{34993C18-84C3-4819-B27E-E4E0C60EC83C}" srcOrd="1" destOrd="0" presId="urn:microsoft.com/office/officeart/2005/8/layout/pyramid3"/>
    <dgm:cxn modelId="{068B13B3-5CC0-41B4-8BE9-F514B4E02DF7}" type="presOf" srcId="{71EA106D-AAC9-4DB7-A3BF-F2AFB0C5F951}" destId="{88E81574-E6A5-48FD-880D-F4AAEBB91539}" srcOrd="0" destOrd="0" presId="urn:microsoft.com/office/officeart/2005/8/layout/pyramid3"/>
    <dgm:cxn modelId="{22C5FC36-3F39-479B-B1B4-00DC9FF3F581}" type="presOf" srcId="{E7684832-8E5C-4107-A638-D9BD45584CF0}" destId="{E011ACB7-35E2-45EF-A181-706FAD74EED1}" srcOrd="1" destOrd="0" presId="urn:microsoft.com/office/officeart/2005/8/layout/pyramid3"/>
    <dgm:cxn modelId="{FB8F7D4C-D06D-4574-91F3-0EC56FB8A395}" srcId="{D704400D-C4F1-4C7B-A4AE-70F2F6A33A30}" destId="{E7684832-8E5C-4107-A638-D9BD45584CF0}" srcOrd="1" destOrd="0" parTransId="{6914C7E4-0C84-4C88-B380-DB889F8C498F}" sibTransId="{0575283C-C291-4AE3-8E12-94E2BBD59C45}"/>
    <dgm:cxn modelId="{357AA7D3-8061-4E86-BCB0-A9CB132AEDFE}" type="presOf" srcId="{FAFCC80F-B054-40BB-AE86-AC62D8A7A3FF}" destId="{422653F9-7A3F-43A3-8FC1-E6770A30EF49}" srcOrd="1" destOrd="0" presId="urn:microsoft.com/office/officeart/2005/8/layout/pyramid3"/>
    <dgm:cxn modelId="{DFA401D4-77A3-4CDC-9C9C-46FB3739FA29}" type="presOf" srcId="{D704400D-C4F1-4C7B-A4AE-70F2F6A33A30}" destId="{9D96BE18-3CA4-4005-BEC2-F27CDBE2AEA6}" srcOrd="0" destOrd="0" presId="urn:microsoft.com/office/officeart/2005/8/layout/pyramid3"/>
    <dgm:cxn modelId="{A3CC8231-8C79-4F2A-B401-A1074A21115D}" type="presOf" srcId="{FAFCC80F-B054-40BB-AE86-AC62D8A7A3FF}" destId="{CFB7BCDD-DBFD-47C5-B596-1187E074B247}" srcOrd="0" destOrd="0" presId="urn:microsoft.com/office/officeart/2005/8/layout/pyramid3"/>
    <dgm:cxn modelId="{D8C13F2A-F29C-416A-B025-20AD55F36FE1}" type="presOf" srcId="{E7684832-8E5C-4107-A638-D9BD45584CF0}" destId="{2987A151-BC38-43E0-8549-005908DE04EF}" srcOrd="0" destOrd="0" presId="urn:microsoft.com/office/officeart/2005/8/layout/pyramid3"/>
    <dgm:cxn modelId="{87FE8442-98E1-4D60-BECF-200D339B97E7}" srcId="{D704400D-C4F1-4C7B-A4AE-70F2F6A33A30}" destId="{FAFCC80F-B054-40BB-AE86-AC62D8A7A3FF}" srcOrd="0" destOrd="0" parTransId="{6066B31A-ED70-4369-985B-254CB47FACFD}" sibTransId="{87B9AB0B-D433-4801-98C4-15F88294391A}"/>
    <dgm:cxn modelId="{1A4E84CC-C217-42B5-A432-F049018452FF}" type="presParOf" srcId="{9D96BE18-3CA4-4005-BEC2-F27CDBE2AEA6}" destId="{7BD9B783-ADDF-4BD7-B909-D88085C55C87}" srcOrd="0" destOrd="0" presId="urn:microsoft.com/office/officeart/2005/8/layout/pyramid3"/>
    <dgm:cxn modelId="{329ECE7A-CE39-47FD-9890-618B22E792B2}" type="presParOf" srcId="{7BD9B783-ADDF-4BD7-B909-D88085C55C87}" destId="{CFB7BCDD-DBFD-47C5-B596-1187E074B247}" srcOrd="0" destOrd="0" presId="urn:microsoft.com/office/officeart/2005/8/layout/pyramid3"/>
    <dgm:cxn modelId="{4A06B56B-4F66-405D-AA6D-0AE51FDF4463}" type="presParOf" srcId="{7BD9B783-ADDF-4BD7-B909-D88085C55C87}" destId="{422653F9-7A3F-43A3-8FC1-E6770A30EF49}" srcOrd="1" destOrd="0" presId="urn:microsoft.com/office/officeart/2005/8/layout/pyramid3"/>
    <dgm:cxn modelId="{B1FDA494-A1B8-494B-8715-EF68045BAEF3}" type="presParOf" srcId="{9D96BE18-3CA4-4005-BEC2-F27CDBE2AEA6}" destId="{E6477798-CF3A-47E2-A281-AC5EE3AE969A}" srcOrd="1" destOrd="0" presId="urn:microsoft.com/office/officeart/2005/8/layout/pyramid3"/>
    <dgm:cxn modelId="{F0202067-8616-47D2-834B-A79AFB2972AB}" type="presParOf" srcId="{E6477798-CF3A-47E2-A281-AC5EE3AE969A}" destId="{2987A151-BC38-43E0-8549-005908DE04EF}" srcOrd="0" destOrd="0" presId="urn:microsoft.com/office/officeart/2005/8/layout/pyramid3"/>
    <dgm:cxn modelId="{1D069101-9F80-4E04-B11D-AA640B9AC83D}" type="presParOf" srcId="{E6477798-CF3A-47E2-A281-AC5EE3AE969A}" destId="{E011ACB7-35E2-45EF-A181-706FAD74EED1}" srcOrd="1" destOrd="0" presId="urn:microsoft.com/office/officeart/2005/8/layout/pyramid3"/>
    <dgm:cxn modelId="{218D7E09-C3CC-4871-8459-EE29A8B2F51B}" type="presParOf" srcId="{9D96BE18-3CA4-4005-BEC2-F27CDBE2AEA6}" destId="{049E5FA4-61CC-414D-83E6-8F08354AEAA6}" srcOrd="2" destOrd="0" presId="urn:microsoft.com/office/officeart/2005/8/layout/pyramid3"/>
    <dgm:cxn modelId="{CC791293-D2D8-4529-B932-21E6040594D5}" type="presParOf" srcId="{049E5FA4-61CC-414D-83E6-8F08354AEAA6}" destId="{88E81574-E6A5-48FD-880D-F4AAEBB91539}" srcOrd="0" destOrd="0" presId="urn:microsoft.com/office/officeart/2005/8/layout/pyramid3"/>
    <dgm:cxn modelId="{ADD297A4-807B-46AC-9C6F-CF8AB7E6762D}" type="presParOf" srcId="{049E5FA4-61CC-414D-83E6-8F08354AEAA6}" destId="{34993C18-84C3-4819-B27E-E4E0C60EC83C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B7BCDD-DBFD-47C5-B596-1187E074B247}">
      <dsp:nvSpPr>
        <dsp:cNvPr id="0" name=""/>
        <dsp:cNvSpPr/>
      </dsp:nvSpPr>
      <dsp:spPr>
        <a:xfrm rot="10800000">
          <a:off x="0" y="25399"/>
          <a:ext cx="6096000" cy="1354666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Organizational</a:t>
          </a:r>
          <a:endParaRPr lang="en-US" sz="3600" kern="1200" dirty="0"/>
        </a:p>
      </dsp:txBody>
      <dsp:txXfrm rot="-10800000">
        <a:off x="1066799" y="25399"/>
        <a:ext cx="3962400" cy="1354666"/>
      </dsp:txXfrm>
    </dsp:sp>
    <dsp:sp modelId="{2987A151-BC38-43E0-8549-005908DE04EF}">
      <dsp:nvSpPr>
        <dsp:cNvPr id="0" name=""/>
        <dsp:cNvSpPr/>
      </dsp:nvSpPr>
      <dsp:spPr>
        <a:xfrm rot="10800000">
          <a:off x="1015999" y="1354666"/>
          <a:ext cx="4064000" cy="1354666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Technological</a:t>
          </a:r>
          <a:endParaRPr lang="en-US" sz="3600" kern="1200" dirty="0"/>
        </a:p>
      </dsp:txBody>
      <dsp:txXfrm rot="-10800000">
        <a:off x="1727199" y="1354666"/>
        <a:ext cx="2641600" cy="1354666"/>
      </dsp:txXfrm>
    </dsp:sp>
    <dsp:sp modelId="{88E81574-E6A5-48FD-880D-F4AAEBB91539}">
      <dsp:nvSpPr>
        <dsp:cNvPr id="0" name=""/>
        <dsp:cNvSpPr/>
      </dsp:nvSpPr>
      <dsp:spPr>
        <a:xfrm rot="10800000">
          <a:off x="2032000" y="2709333"/>
          <a:ext cx="2032000" cy="1354666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Financial</a:t>
          </a:r>
          <a:endParaRPr lang="en-US" sz="3600" kern="1200" dirty="0"/>
        </a:p>
      </dsp:txBody>
      <dsp:txXfrm rot="-10800000">
        <a:off x="2032000" y="2709333"/>
        <a:ext cx="2032000" cy="1354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F4B7D07-1E90-8D4A-8E85-D9C8CD8C84D1}" type="datetimeFigureOut">
              <a:rPr lang="en-US" smtClean="0"/>
              <a:t>8/2/2013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94C391D-3525-8945-9B14-7D2592DDD8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2074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5D9D81B-4B4D-4BCB-8620-4FA01FE7199B}" type="datetimeFigureOut">
              <a:rPr lang="en-US" smtClean="0"/>
              <a:t>8/2/2013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5E921D9-83DA-4624-A981-FE9B64F276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6020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921D9-83DA-4624-A981-FE9B64F2769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224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Long Room, Trinity</a:t>
            </a:r>
            <a:r>
              <a:rPr lang="en-US" baseline="0" dirty="0" smtClean="0"/>
              <a:t> College, Dublin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921D9-83DA-4624-A981-FE9B64F2769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224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921D9-83DA-4624-A981-FE9B64F2769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224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921D9-83DA-4624-A981-FE9B64F2769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680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b="1" dirty="0" smtClean="0"/>
              <a:t>Image: Rock of Cashel, Cashel,</a:t>
            </a:r>
            <a:r>
              <a:rPr lang="en-US" b="1" baseline="0" dirty="0" smtClean="0"/>
              <a:t> Ireland</a:t>
            </a:r>
            <a:endParaRPr lang="en-US" b="1" dirty="0" smtClean="0"/>
          </a:p>
          <a:p>
            <a:pPr marL="228600" indent="-228600">
              <a:buFont typeface="+mj-lt"/>
              <a:buAutoNum type="arabicPeriod"/>
            </a:pPr>
            <a:r>
              <a:rPr lang="en-US" b="1" dirty="0" smtClean="0"/>
              <a:t>Characteristics of low-carbon data centres, Nature Climate Change 2013</a:t>
            </a:r>
            <a:r>
              <a:rPr lang="en-US" b="1" baseline="0" dirty="0" smtClean="0"/>
              <a:t> http://www.nature.com/nclimate/journal/v3/n7/full/nclimate1786.html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921D9-83DA-4624-A981-FE9B64F2769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754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Image: Dunguaire Castle, Galway Bay, Ireland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921D9-83DA-4624-A981-FE9B64F2769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754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7940-8A56-4183-B863-B9B8236FE5A7}" type="datetime1">
              <a:rPr lang="en-US" smtClean="0"/>
              <a:t>8/2/2013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29BE7-2742-45BD-95D9-01BA1BCA5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047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8D00-71C2-4339-A596-4B359226FA15}" type="datetime1">
              <a:rPr lang="en-US" smtClean="0"/>
              <a:t>8/2/2013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29BE7-2742-45BD-95D9-01BA1BCA5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970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43FB1-3A1C-47E9-8467-CEC95BAE63A8}" type="datetime1">
              <a:rPr lang="en-US" smtClean="0"/>
              <a:t>8/2/2013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29BE7-2742-45BD-95D9-01BA1BCA5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652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Gotham Book"/>
              </a:defRPr>
            </a:lvl1pPr>
            <a:lvl2pPr>
              <a:defRPr>
                <a:latin typeface="Gotham Book"/>
              </a:defRPr>
            </a:lvl2pPr>
            <a:lvl3pPr>
              <a:defRPr>
                <a:latin typeface="Gotham Book"/>
              </a:defRPr>
            </a:lvl3pPr>
            <a:lvl4pPr>
              <a:defRPr>
                <a:latin typeface="Gotham Book"/>
              </a:defRPr>
            </a:lvl4pPr>
            <a:lvl5pPr>
              <a:defRPr>
                <a:latin typeface="Gotham Book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0938A-ACEB-4473-A793-2D3F447396DE}" type="datetime1">
              <a:rPr lang="en-US" smtClean="0"/>
              <a:t>8/2/2013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29BE7-2742-45BD-95D9-01BA1BCA5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430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3E018-A466-4D67-94D5-BB1F8EF93C73}" type="datetime1">
              <a:rPr lang="en-US" smtClean="0"/>
              <a:t>8/2/2013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29BE7-2742-45BD-95D9-01BA1BCA5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12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4C7B-C592-4DD0-AF77-EAAE7FDC6733}" type="datetime1">
              <a:rPr lang="en-US" smtClean="0"/>
              <a:t>8/2/2013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29BE7-2742-45BD-95D9-01BA1BCA5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8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2440C-49DF-4E6B-B123-B699D556EC3A}" type="datetime1">
              <a:rPr lang="en-US" smtClean="0"/>
              <a:t>8/2/2013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29BE7-2742-45BD-95D9-01BA1BCA5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155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E3D5-D2E2-4B0D-92FC-FB2C62BFDF8F}" type="datetime1">
              <a:rPr lang="en-US" smtClean="0"/>
              <a:t>8/2/2013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29BE7-2742-45BD-95D9-01BA1BCA5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18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AE86-128A-4795-89EA-6985AA36AAC9}" type="datetime1">
              <a:rPr lang="en-US" smtClean="0"/>
              <a:t>8/2/2013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29BE7-2742-45BD-95D9-01BA1BCA5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457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A6497-DD3C-4DC8-8E1A-9CAA08DB2257}" type="datetime1">
              <a:rPr lang="en-US" smtClean="0"/>
              <a:t>8/2/2013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29BE7-2742-45BD-95D9-01BA1BCA5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932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A1008-A0CB-41D9-AAF2-8D8FBC0FA756}" type="datetime1">
              <a:rPr lang="en-US" smtClean="0"/>
              <a:t>8/2/2013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29BE7-2742-45BD-95D9-01BA1BCA5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889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8229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4E09E-E0FC-4A9D-9489-FCC08FD097E1}" type="datetime1">
              <a:rPr lang="en-US" smtClean="0"/>
              <a:t>8/2/2013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29BE7-2742-45BD-95D9-01BA1BCA5E06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4" name="Picture 13" descr="msul-banner_main_new1_ppt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53144" cy="61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632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0" i="0" kern="1200">
          <a:solidFill>
            <a:srgbClr val="29714E"/>
          </a:solidFill>
          <a:latin typeface="Gotham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Gotham Book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Gotham Book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Gotham Book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Gotham Book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Gotham Book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10" Type="http://schemas.openxmlformats.org/officeDocument/2006/relationships/image" Target="../media/image10.jpg"/><Relationship Id="rId4" Type="http://schemas.openxmlformats.org/officeDocument/2006/relationships/image" Target="../media/image4.JP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Autofit/>
          </a:bodyPr>
          <a:lstStyle/>
          <a:p>
            <a:r>
              <a:rPr lang="en-US" sz="4800" dirty="0" smtClean="0"/>
              <a:t>Storage &amp; Access: The </a:t>
            </a:r>
            <a:r>
              <a:rPr lang="en-US" sz="4800" dirty="0"/>
              <a:t>t</a:t>
            </a:r>
            <a:r>
              <a:rPr lang="en-US" sz="4800" dirty="0" smtClean="0"/>
              <a:t>ruth changes over time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3400" y="4724400"/>
            <a:ext cx="4648200" cy="1524000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en-US" sz="12800" b="1" dirty="0" smtClean="0"/>
              <a:t>Shawn W. Nicholson</a:t>
            </a:r>
          </a:p>
          <a:p>
            <a:pPr algn="l"/>
            <a:endParaRPr lang="en-US" sz="6700" b="1" dirty="0"/>
          </a:p>
          <a:p>
            <a:pPr algn="l"/>
            <a:r>
              <a:rPr lang="en-US" sz="6700" b="1" dirty="0" smtClean="0"/>
              <a:t>Digital Practitioner Meeting</a:t>
            </a:r>
          </a:p>
          <a:p>
            <a:pPr algn="l"/>
            <a:r>
              <a:rPr lang="en-US" sz="6700" b="1" dirty="0" smtClean="0"/>
              <a:t>MSU</a:t>
            </a:r>
          </a:p>
          <a:p>
            <a:pPr algn="l"/>
            <a:r>
              <a:rPr lang="en-US" sz="6700" b="1" dirty="0" smtClean="0"/>
              <a:t>August 2, 2013</a:t>
            </a:r>
          </a:p>
          <a:p>
            <a:pPr algn="l"/>
            <a:endParaRPr lang="en-US" b="1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319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3429000" cy="3886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Promoted</a:t>
            </a:r>
            <a:br>
              <a:rPr lang="en-US" sz="4000" dirty="0" smtClean="0"/>
            </a:br>
            <a:r>
              <a:rPr lang="en-US" sz="4000" dirty="0" smtClean="0"/>
              <a:t>and Prohibited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3400" y="4724400"/>
            <a:ext cx="4648200" cy="1524000"/>
          </a:xfrm>
        </p:spPr>
        <p:txBody>
          <a:bodyPr>
            <a:normAutofit/>
          </a:bodyPr>
          <a:lstStyle/>
          <a:p>
            <a:pPr algn="l"/>
            <a:endParaRPr lang="en-US" b="1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295400"/>
            <a:ext cx="3767328" cy="5312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02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6857"/>
            <a:ext cx="7537813" cy="12954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Digital Storage: A Brief MSUL History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25317" y="4503458"/>
            <a:ext cx="4648200" cy="1524000"/>
          </a:xfrm>
        </p:spPr>
        <p:txBody>
          <a:bodyPr>
            <a:normAutofit/>
          </a:bodyPr>
          <a:lstStyle/>
          <a:p>
            <a:pPr algn="l"/>
            <a:endParaRPr lang="en-US" b="1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220250"/>
            <a:ext cx="2314575" cy="19716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346" y="2023313"/>
            <a:ext cx="1492797" cy="14468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064" y="5261287"/>
            <a:ext cx="3188426" cy="12194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3488349"/>
            <a:ext cx="2133600" cy="17067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540" y="2041456"/>
            <a:ext cx="4171950" cy="1428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054" y="3470206"/>
            <a:ext cx="2144486" cy="18932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35" y="1905000"/>
            <a:ext cx="2082166" cy="219514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561" y="5195061"/>
            <a:ext cx="2533650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83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Preparing for Preservation: Action Plan Considerations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29BE7-2742-45BD-95D9-01BA1BCA5E06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43857" y="2286000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+mj-lt"/>
              <a:buAutoNum type="arabicPeriod"/>
            </a:pPr>
            <a:endParaRPr lang="en-US" sz="2400" dirty="0">
              <a:latin typeface="Gotham Book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141059107"/>
              </p:ext>
            </p:extLst>
          </p:nvPr>
        </p:nvGraphicFramePr>
        <p:xfrm>
          <a:off x="1447800" y="2286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8852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Horizon, as I see it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29BE7-2742-45BD-95D9-01BA1BCA5E06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10200" y="1912257"/>
            <a:ext cx="3505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5123"/>
                </a:solidFill>
                <a:latin typeface="Gotham"/>
              </a:rPr>
              <a:t>Users want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5123"/>
                </a:solidFill>
                <a:latin typeface="Gotham"/>
              </a:rPr>
              <a:t>Open Data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5123"/>
                </a:solidFill>
                <a:latin typeface="Gotham"/>
              </a:rPr>
              <a:t>Linked Data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5123"/>
                </a:solidFill>
                <a:latin typeface="Gotham"/>
              </a:rPr>
              <a:t>Mineable Data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5123"/>
                </a:solidFill>
                <a:latin typeface="Gotham"/>
              </a:rPr>
              <a:t>Object Heterogeneity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5123"/>
                </a:solidFill>
                <a:latin typeface="Gotham"/>
              </a:rPr>
              <a:t>Larger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5123"/>
                </a:solidFill>
                <a:latin typeface="Gotham"/>
              </a:rPr>
              <a:t>More Complex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5123"/>
                </a:solidFill>
                <a:latin typeface="Gotham"/>
              </a:rPr>
              <a:t>Data Commodification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5123"/>
                </a:solidFill>
                <a:latin typeface="Gotham"/>
              </a:rPr>
              <a:t>Data Center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5123"/>
                </a:solidFill>
                <a:latin typeface="Gotham"/>
              </a:rPr>
              <a:t>Costs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5123"/>
                </a:solidFill>
                <a:latin typeface="Gotham"/>
              </a:rPr>
              <a:t>Greening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5123"/>
                </a:solidFill>
                <a:latin typeface="Gotham"/>
              </a:rPr>
              <a:t>Trust Manifests</a:t>
            </a:r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57" y="1912257"/>
            <a:ext cx="4953000" cy="464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07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Think strategically; act practically!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29BE7-2742-45BD-95D9-01BA1BCA5E06}" type="slidenum">
              <a:rPr lang="en-US" smtClean="0"/>
              <a:t>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850571"/>
            <a:ext cx="62484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31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12414</TotalTime>
  <Words>122</Words>
  <Application>Microsoft Office PowerPoint</Application>
  <PresentationFormat>On-screen Show (4:3)</PresentationFormat>
  <Paragraphs>45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Storage &amp; Access: The truth changes over time</vt:lpstr>
      <vt:lpstr>Promoted and Prohibited</vt:lpstr>
      <vt:lpstr>Digital Storage: A Brief MSUL History</vt:lpstr>
      <vt:lpstr>Preparing for Preservation: Action Plan Considerations</vt:lpstr>
      <vt:lpstr>The Horizon, as I see it</vt:lpstr>
      <vt:lpstr>Think strategically; act practically!</vt:lpstr>
    </vt:vector>
  </TitlesOfParts>
  <Company>Libraries, MSU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Drupal 7 Basics for Editors</dc:title>
  <dc:creator>Finkenbinder, Kevin</dc:creator>
  <cp:lastModifiedBy>conference</cp:lastModifiedBy>
  <cp:revision>165</cp:revision>
  <cp:lastPrinted>2013-08-02T14:21:08Z</cp:lastPrinted>
  <dcterms:created xsi:type="dcterms:W3CDTF">2013-03-20T19:55:34Z</dcterms:created>
  <dcterms:modified xsi:type="dcterms:W3CDTF">2013-08-02T16:49:36Z</dcterms:modified>
</cp:coreProperties>
</file>