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649" autoAdjust="0"/>
  </p:normalViewPr>
  <p:slideViewPr>
    <p:cSldViewPr>
      <p:cViewPr varScale="1">
        <p:scale>
          <a:sx n="78" d="100"/>
          <a:sy n="78" d="100"/>
        </p:scale>
        <p:origin x="-9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5649B-5C49-42AB-B0E0-F8A79B813B3B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24B05-67D6-4DCD-A8CA-CC3C44AF2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69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Gmail options: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Vault—keep everything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Shared departmental account—can forward/CC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Active management: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Delete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Filter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Label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24B05-67D6-4DCD-A8CA-CC3C44AF21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7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466A29F-485A-4251-978C-F610B2610E39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B3D1DC0-5447-49E6-8528-8D0C5C23CB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entley.umich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Email Preservation </a:t>
            </a:r>
            <a:r>
              <a:rPr lang="en-US" sz="3200" dirty="0" smtClean="0"/>
              <a:t>at the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Bentley Historical Library</a:t>
            </a:r>
            <a:endParaRPr lang="en-US" sz="4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work in progress…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532507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Mid-Michigan </a:t>
            </a:r>
            <a:r>
              <a:rPr lang="en-US" dirty="0"/>
              <a:t>Digital Practitioners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Michigan State University</a:t>
            </a:r>
          </a:p>
          <a:p>
            <a:r>
              <a:rPr lang="en-US" dirty="0" smtClean="0"/>
              <a:t>August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9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Bentley Historical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Established </a:t>
            </a:r>
            <a:r>
              <a:rPr lang="en-US" dirty="0"/>
              <a:t>in 1935 by the University of Michigan Regents 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Serves </a:t>
            </a:r>
            <a:r>
              <a:rPr lang="en-US" dirty="0"/>
              <a:t>as the official archives of the University of </a:t>
            </a:r>
            <a:r>
              <a:rPr lang="en-US" dirty="0" smtClean="0"/>
              <a:t>Michigan.</a:t>
            </a:r>
          </a:p>
          <a:p>
            <a:pPr lvl="1"/>
            <a:r>
              <a:rPr lang="en-US" dirty="0" smtClean="0"/>
              <a:t>Document </a:t>
            </a:r>
            <a:r>
              <a:rPr lang="en-US" dirty="0"/>
              <a:t>the history of the state and the activities of its people, organizations and voluntary associations.</a:t>
            </a:r>
          </a:p>
          <a:p>
            <a:r>
              <a:rPr lang="en-US" dirty="0" smtClean="0"/>
              <a:t>Four </a:t>
            </a:r>
            <a:r>
              <a:rPr lang="en-US" dirty="0"/>
              <a:t>divisions:</a:t>
            </a:r>
          </a:p>
          <a:p>
            <a:pPr lvl="1"/>
            <a:r>
              <a:rPr lang="en-US" dirty="0"/>
              <a:t>University Archives and Records Program (UARP)</a:t>
            </a:r>
          </a:p>
          <a:p>
            <a:pPr lvl="1"/>
            <a:r>
              <a:rPr lang="en-US" dirty="0"/>
              <a:t>Michigan Historical Collections (MHC)</a:t>
            </a:r>
          </a:p>
          <a:p>
            <a:pPr lvl="1"/>
            <a:r>
              <a:rPr lang="en-US" dirty="0"/>
              <a:t>Digital </a:t>
            </a:r>
            <a:r>
              <a:rPr lang="en-US" dirty="0" smtClean="0"/>
              <a:t>Curation Division</a:t>
            </a:r>
            <a:endParaRPr lang="en-US" dirty="0"/>
          </a:p>
          <a:p>
            <a:pPr lvl="1"/>
            <a:r>
              <a:rPr lang="en-US" dirty="0"/>
              <a:t>Reference and Access Services</a:t>
            </a:r>
          </a:p>
          <a:p>
            <a:r>
              <a:rPr lang="en-US" dirty="0">
                <a:hlinkClick r:id="rId2"/>
              </a:rPr>
              <a:t>http://bentley.umich.edu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784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MeMail </a:t>
            </a:r>
            <a:r>
              <a:rPr lang="en-US" dirty="0" smtClean="0"/>
              <a:t>Project (2009-2010)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Supported by grant from Andrew </a:t>
            </a:r>
            <a:r>
              <a:rPr lang="en-US" dirty="0" smtClean="0"/>
              <a:t>W. Mellon Foundation </a:t>
            </a:r>
            <a:endParaRPr lang="en-US" dirty="0" smtClean="0"/>
          </a:p>
          <a:p>
            <a:pPr>
              <a:spcAft>
                <a:spcPts val="0"/>
              </a:spcAft>
            </a:pPr>
            <a:r>
              <a:rPr lang="en-US" dirty="0" smtClean="0"/>
              <a:t>Context:</a:t>
            </a:r>
          </a:p>
          <a:p>
            <a:pPr lvl="1"/>
            <a:r>
              <a:rPr lang="en-US" dirty="0" smtClean="0"/>
              <a:t>Large amounts of email generated daily at the university in numerous email systems</a:t>
            </a:r>
          </a:p>
          <a:p>
            <a:pPr lvl="1"/>
            <a:r>
              <a:rPr lang="en-US" dirty="0" smtClean="0"/>
              <a:t>No efficient method to select, appraise, and transfer </a:t>
            </a:r>
            <a:r>
              <a:rPr lang="en-US" dirty="0"/>
              <a:t>administrative email of long-term value to </a:t>
            </a:r>
            <a:r>
              <a:rPr lang="en-US" dirty="0" smtClean="0"/>
              <a:t>the archives</a:t>
            </a:r>
            <a:endParaRPr lang="en-US" dirty="0"/>
          </a:p>
          <a:p>
            <a:r>
              <a:rPr lang="en-US" dirty="0" smtClean="0"/>
              <a:t>Initial plan (ERMS) proved too costly to implement</a:t>
            </a:r>
          </a:p>
          <a:p>
            <a:r>
              <a:rPr lang="en-US" dirty="0" smtClean="0"/>
              <a:t>Revised plan:</a:t>
            </a:r>
          </a:p>
          <a:p>
            <a:pPr lvl="1"/>
            <a:r>
              <a:rPr lang="en-US" dirty="0" smtClean="0"/>
              <a:t>Involve record creators in the appraisal and selection of email</a:t>
            </a:r>
          </a:p>
          <a:p>
            <a:pPr lvl="1"/>
            <a:r>
              <a:rPr lang="en-US" dirty="0" smtClean="0"/>
              <a:t>Create archival mail accounts for 10 pilot participants; creators drag/drop, CC, BCC, or forward mail to account</a:t>
            </a:r>
          </a:p>
          <a:p>
            <a:pPr lvl="1"/>
            <a:r>
              <a:rPr lang="en-US" dirty="0" smtClean="0"/>
              <a:t>Shared access with archives permits direct transfer via email export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0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Lessons Learned from MeMail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Storage: security, redundancy, and accessibility are not cheap!</a:t>
            </a:r>
          </a:p>
          <a:p>
            <a:r>
              <a:rPr lang="en-US" dirty="0" smtClean="0"/>
              <a:t>Collaboration with IT is essential</a:t>
            </a:r>
          </a:p>
          <a:p>
            <a:pPr lvl="1"/>
            <a:r>
              <a:rPr lang="en-US" dirty="0" smtClean="0"/>
              <a:t>Information &amp; Technology Services (email accounts)</a:t>
            </a:r>
          </a:p>
          <a:p>
            <a:pPr lvl="1"/>
            <a:r>
              <a:rPr lang="en-US" dirty="0" smtClean="0"/>
              <a:t>Library Information Technology (scripting and repository management)</a:t>
            </a:r>
            <a:endParaRPr lang="en-US" dirty="0" smtClean="0"/>
          </a:p>
          <a:p>
            <a:r>
              <a:rPr lang="en-US" dirty="0" smtClean="0"/>
              <a:t>Low rates of transfer to archival mailboxes; reasons cited by participants included:</a:t>
            </a:r>
          </a:p>
          <a:p>
            <a:pPr lvl="1"/>
            <a:r>
              <a:rPr lang="en-US" dirty="0" smtClean="0"/>
              <a:t>Difficulty identifying </a:t>
            </a:r>
            <a:r>
              <a:rPr lang="en-US" dirty="0"/>
              <a:t>messages of archival </a:t>
            </a:r>
            <a:r>
              <a:rPr lang="en-US" dirty="0" smtClean="0"/>
              <a:t>value</a:t>
            </a:r>
          </a:p>
          <a:p>
            <a:pPr lvl="1"/>
            <a:r>
              <a:rPr lang="en-US" dirty="0" smtClean="0"/>
              <a:t>Other means used to communicate important business/decisions</a:t>
            </a:r>
          </a:p>
          <a:p>
            <a:pPr lvl="1"/>
            <a:r>
              <a:rPr lang="en-US" dirty="0" smtClean="0"/>
              <a:t>Nature of email (</a:t>
            </a:r>
            <a:r>
              <a:rPr lang="en-US" smtClean="0"/>
              <a:t>value may lie </a:t>
            </a:r>
            <a:r>
              <a:rPr lang="en-US" dirty="0" smtClean="0"/>
              <a:t>in threads/larger context)</a:t>
            </a:r>
          </a:p>
          <a:p>
            <a:pPr lvl="1"/>
            <a:r>
              <a:rPr lang="en-US" dirty="0" smtClean="0"/>
              <a:t>Third-party confidentiality/privacy concerns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690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The Legacy of MeMail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Support/funding for new Digital </a:t>
            </a:r>
            <a:r>
              <a:rPr lang="en-US" dirty="0"/>
              <a:t>Curation Division</a:t>
            </a:r>
          </a:p>
          <a:p>
            <a:r>
              <a:rPr lang="en-US" dirty="0" smtClean="0"/>
              <a:t>Preservation Plan:</a:t>
            </a:r>
          </a:p>
          <a:p>
            <a:pPr lvl="1"/>
            <a:r>
              <a:rPr lang="en-US" dirty="0"/>
              <a:t>If necessary, convert to RFC 2822 compliant MBOX format (and retain original </a:t>
            </a:r>
            <a:r>
              <a:rPr lang="en-US" dirty="0" smtClean="0"/>
              <a:t>.</a:t>
            </a:r>
            <a:r>
              <a:rPr lang="en-US" dirty="0"/>
              <a:t>PST, .MSG, etc</a:t>
            </a:r>
            <a:r>
              <a:rPr lang="en-US" dirty="0" smtClean="0"/>
              <a:t>.) and create separate copy of attachments</a:t>
            </a:r>
            <a:endParaRPr lang="en-US" dirty="0"/>
          </a:p>
          <a:p>
            <a:pPr lvl="1"/>
            <a:r>
              <a:rPr lang="en-US" dirty="0" smtClean="0"/>
              <a:t>Virus and PII scans; technical metadata extraction (DROID); checksum calculation</a:t>
            </a:r>
          </a:p>
          <a:p>
            <a:r>
              <a:rPr lang="en-US" dirty="0" smtClean="0"/>
              <a:t>Automated deposit of email to Deep Blue repository</a:t>
            </a:r>
          </a:p>
          <a:p>
            <a:pPr lvl="1"/>
            <a:r>
              <a:rPr lang="en-US" dirty="0" smtClean="0"/>
              <a:t>BHL supplies descriptive and administrative metadata</a:t>
            </a:r>
          </a:p>
          <a:p>
            <a:pPr lvl="1"/>
            <a:r>
              <a:rPr lang="en-US" dirty="0" smtClean="0"/>
              <a:t>Separates attachments and creates unique identifiers</a:t>
            </a:r>
          </a:p>
          <a:p>
            <a:pPr lvl="1"/>
            <a:r>
              <a:rPr lang="en-US" dirty="0" smtClean="0"/>
              <a:t>Packages email and attachments in .ZIP file</a:t>
            </a:r>
          </a:p>
          <a:p>
            <a:pPr lvl="1"/>
            <a:r>
              <a:rPr lang="en-US" dirty="0" smtClean="0"/>
              <a:t>Generates METS file with PREMIS</a:t>
            </a:r>
          </a:p>
          <a:p>
            <a:r>
              <a:rPr lang="en-US" dirty="0" smtClean="0"/>
              <a:t>Next:</a:t>
            </a:r>
            <a:r>
              <a:rPr lang="en-US" i="1" dirty="0" smtClean="0"/>
              <a:t> what do we do with Google?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6489273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152</TotalTime>
  <Words>381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Email Preservation at the  Bentley Historical Library</vt:lpstr>
      <vt:lpstr>Bentley Historical Library</vt:lpstr>
      <vt:lpstr>MeMail Project (2009-2010)</vt:lpstr>
      <vt:lpstr>Lessons Learned from MeMail</vt:lpstr>
      <vt:lpstr>The Legacy of MeMail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Email Preservation at the  Bentley Historical Library</dc:title>
  <dc:creator>Mike</dc:creator>
  <cp:lastModifiedBy>Mike</cp:lastModifiedBy>
  <cp:revision>14</cp:revision>
  <dcterms:created xsi:type="dcterms:W3CDTF">2013-07-31T20:56:29Z</dcterms:created>
  <dcterms:modified xsi:type="dcterms:W3CDTF">2013-08-01T15:31:50Z</dcterms:modified>
</cp:coreProperties>
</file>