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Override1.xml" ContentType="application/vnd.openxmlformats-officedocument.themeOverride+xml"/>
  <Override PartName="/ppt/charts/chart5.xml" ContentType="application/vnd.openxmlformats-officedocument.drawingml.chart+xml"/>
  <Override PartName="/ppt/theme/themeOverride2.xml" ContentType="application/vnd.openxmlformats-officedocument.themeOverride+xml"/>
  <Override PartName="/ppt/charts/chart6.xml" ContentType="application/vnd.openxmlformats-officedocument.drawingml.chart+xml"/>
  <Override PartName="/ppt/theme/themeOverride3.xml" ContentType="application/vnd.openxmlformats-officedocument.themeOverride+xml"/>
  <Override PartName="/ppt/charts/chart7.xml" ContentType="application/vnd.openxmlformats-officedocument.drawingml.chart+xml"/>
  <Override PartName="/ppt/theme/themeOverride4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2"/>
  </p:notesMasterIdLst>
  <p:sldIdLst>
    <p:sldId id="256" r:id="rId2"/>
    <p:sldId id="305" r:id="rId3"/>
    <p:sldId id="282" r:id="rId4"/>
    <p:sldId id="284" r:id="rId5"/>
    <p:sldId id="308" r:id="rId6"/>
    <p:sldId id="283" r:id="rId7"/>
    <p:sldId id="307" r:id="rId8"/>
    <p:sldId id="285" r:id="rId9"/>
    <p:sldId id="286" r:id="rId10"/>
    <p:sldId id="287" r:id="rId11"/>
    <p:sldId id="296" r:id="rId12"/>
    <p:sldId id="298" r:id="rId13"/>
    <p:sldId id="309" r:id="rId14"/>
    <p:sldId id="297" r:id="rId15"/>
    <p:sldId id="306" r:id="rId16"/>
    <p:sldId id="320" r:id="rId17"/>
    <p:sldId id="319" r:id="rId18"/>
    <p:sldId id="318" r:id="rId19"/>
    <p:sldId id="279" r:id="rId20"/>
    <p:sldId id="310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9" d="100"/>
          <a:sy n="139" d="100"/>
        </p:scale>
        <p:origin x="-21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Microsoft_Excel_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package" Target="../embeddings/Microsoft_Excel_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package" Target="../embeddings/Microsoft_Excel_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package" Target="../embeddings/Microsoft_Excel_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TB/Year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2013.0</c:v>
                </c:pt>
                <c:pt idx="1">
                  <c:v>2018.0</c:v>
                </c:pt>
                <c:pt idx="2">
                  <c:v>2023.0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13.0</c:v>
                </c:pt>
                <c:pt idx="1">
                  <c:v>98.0</c:v>
                </c:pt>
                <c:pt idx="2">
                  <c:v>183.0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56794040"/>
        <c:axId val="556796984"/>
      </c:barChart>
      <c:catAx>
        <c:axId val="5567940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56796984"/>
        <c:crosses val="autoZero"/>
        <c:auto val="1"/>
        <c:lblAlgn val="ctr"/>
        <c:lblOffset val="100"/>
        <c:noMultiLvlLbl val="0"/>
      </c:catAx>
      <c:valAx>
        <c:axId val="5567969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567940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Primary</c:v>
                </c:pt>
              </c:strCache>
            </c:strRef>
          </c:tx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2013.0</c:v>
                </c:pt>
                <c:pt idx="1">
                  <c:v>2018.0</c:v>
                </c:pt>
                <c:pt idx="2">
                  <c:v>2023.0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13.0</c:v>
                </c:pt>
                <c:pt idx="1">
                  <c:v>98.0</c:v>
                </c:pt>
                <c:pt idx="2">
                  <c:v>183.0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Backup</c:v>
                </c:pt>
              </c:strCache>
            </c:strRef>
          </c:tx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2013.0</c:v>
                </c:pt>
                <c:pt idx="1">
                  <c:v>2018.0</c:v>
                </c:pt>
                <c:pt idx="2">
                  <c:v>2023.0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16.0</c:v>
                </c:pt>
                <c:pt idx="1">
                  <c:v>121.0</c:v>
                </c:pt>
                <c:pt idx="2">
                  <c:v>226.0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60295960"/>
        <c:axId val="560298904"/>
      </c:barChart>
      <c:catAx>
        <c:axId val="5602959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60298904"/>
        <c:crosses val="autoZero"/>
        <c:auto val="1"/>
        <c:lblAlgn val="ctr"/>
        <c:lblOffset val="100"/>
        <c:noMultiLvlLbl val="0"/>
      </c:catAx>
      <c:valAx>
        <c:axId val="5602989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6029596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Primary</c:v>
                </c:pt>
              </c:strCache>
            </c:strRef>
          </c:tx>
          <c:invertIfNegative val="0"/>
          <c:cat>
            <c:numRef>
              <c:f>Sheet1!$A$2:$A$12</c:f>
              <c:numCache>
                <c:formatCode>General</c:formatCode>
                <c:ptCount val="11"/>
                <c:pt idx="0">
                  <c:v>2013.0</c:v>
                </c:pt>
                <c:pt idx="1">
                  <c:v>2014.0</c:v>
                </c:pt>
                <c:pt idx="2">
                  <c:v>2015.0</c:v>
                </c:pt>
                <c:pt idx="3">
                  <c:v>2016.0</c:v>
                </c:pt>
                <c:pt idx="4">
                  <c:v>2017.0</c:v>
                </c:pt>
                <c:pt idx="5">
                  <c:v>2018.0</c:v>
                </c:pt>
                <c:pt idx="6">
                  <c:v>2019.0</c:v>
                </c:pt>
                <c:pt idx="7">
                  <c:v>2020.0</c:v>
                </c:pt>
                <c:pt idx="8">
                  <c:v>2021.0</c:v>
                </c:pt>
                <c:pt idx="9">
                  <c:v>2022.0</c:v>
                </c:pt>
                <c:pt idx="10">
                  <c:v>2023.0</c:v>
                </c:pt>
              </c:numCache>
            </c:numRef>
          </c:cat>
          <c:val>
            <c:numRef>
              <c:f>Sheet1!$B$2:$B$12</c:f>
              <c:numCache>
                <c:formatCode>"$"#,##0_);[Red]\("$"#,##0\)</c:formatCode>
                <c:ptCount val="11"/>
                <c:pt idx="0">
                  <c:v>3250.0</c:v>
                </c:pt>
                <c:pt idx="1">
                  <c:v>7500.0</c:v>
                </c:pt>
                <c:pt idx="2">
                  <c:v>11750.0</c:v>
                </c:pt>
                <c:pt idx="3">
                  <c:v>16000.0</c:v>
                </c:pt>
                <c:pt idx="4">
                  <c:v>20250.0</c:v>
                </c:pt>
                <c:pt idx="5">
                  <c:v>24500.0</c:v>
                </c:pt>
                <c:pt idx="6">
                  <c:v>28750.0</c:v>
                </c:pt>
                <c:pt idx="7">
                  <c:v>33000.0</c:v>
                </c:pt>
                <c:pt idx="8">
                  <c:v>37250.0</c:v>
                </c:pt>
                <c:pt idx="9">
                  <c:v>41500.0</c:v>
                </c:pt>
                <c:pt idx="10">
                  <c:v>45750.0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Backup</c:v>
                </c:pt>
              </c:strCache>
            </c:strRef>
          </c:tx>
          <c:invertIfNegative val="0"/>
          <c:cat>
            <c:numRef>
              <c:f>Sheet1!$A$2:$A$12</c:f>
              <c:numCache>
                <c:formatCode>General</c:formatCode>
                <c:ptCount val="11"/>
                <c:pt idx="0">
                  <c:v>2013.0</c:v>
                </c:pt>
                <c:pt idx="1">
                  <c:v>2014.0</c:v>
                </c:pt>
                <c:pt idx="2">
                  <c:v>2015.0</c:v>
                </c:pt>
                <c:pt idx="3">
                  <c:v>2016.0</c:v>
                </c:pt>
                <c:pt idx="4">
                  <c:v>2017.0</c:v>
                </c:pt>
                <c:pt idx="5">
                  <c:v>2018.0</c:v>
                </c:pt>
                <c:pt idx="6">
                  <c:v>2019.0</c:v>
                </c:pt>
                <c:pt idx="7">
                  <c:v>2020.0</c:v>
                </c:pt>
                <c:pt idx="8">
                  <c:v>2021.0</c:v>
                </c:pt>
                <c:pt idx="9">
                  <c:v>2022.0</c:v>
                </c:pt>
                <c:pt idx="10">
                  <c:v>2023.0</c:v>
                </c:pt>
              </c:numCache>
            </c:numRef>
          </c:cat>
          <c:val>
            <c:numRef>
              <c:f>Sheet1!$C$2:$C$12</c:f>
              <c:numCache>
                <c:formatCode>"$"#,##0_);[Red]\("$"#,##0\)</c:formatCode>
                <c:ptCount val="11"/>
                <c:pt idx="0">
                  <c:v>2176.0</c:v>
                </c:pt>
                <c:pt idx="1">
                  <c:v>5032.0</c:v>
                </c:pt>
                <c:pt idx="2">
                  <c:v>126730.0</c:v>
                </c:pt>
                <c:pt idx="3">
                  <c:v>10744.0</c:v>
                </c:pt>
                <c:pt idx="4">
                  <c:v>13600.0</c:v>
                </c:pt>
                <c:pt idx="5">
                  <c:v>16456.0</c:v>
                </c:pt>
                <c:pt idx="6">
                  <c:v>19312.0</c:v>
                </c:pt>
                <c:pt idx="7">
                  <c:v>22168.0</c:v>
                </c:pt>
                <c:pt idx="8">
                  <c:v>25024.0</c:v>
                </c:pt>
                <c:pt idx="9">
                  <c:v>27880.0</c:v>
                </c:pt>
                <c:pt idx="10">
                  <c:v>30736.0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57041240"/>
        <c:axId val="557044360"/>
      </c:barChart>
      <c:catAx>
        <c:axId val="55704124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FFFF"/>
                </a:solidFill>
              </a:defRPr>
            </a:pPr>
            <a:endParaRPr lang="en-US"/>
          </a:p>
        </c:txPr>
        <c:crossAx val="557044360"/>
        <c:crosses val="autoZero"/>
        <c:auto val="1"/>
        <c:lblAlgn val="ctr"/>
        <c:lblOffset val="100"/>
        <c:noMultiLvlLbl val="0"/>
      </c:catAx>
      <c:valAx>
        <c:axId val="557044360"/>
        <c:scaling>
          <c:orientation val="minMax"/>
        </c:scaling>
        <c:delete val="0"/>
        <c:axPos val="b"/>
        <c:majorGridlines/>
        <c:numFmt formatCode="&quot;$&quot;#,##0_);[Red]\(&quot;$&quot;#,##0\)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rgbClr val="FFFFFF"/>
                </a:solidFill>
              </a:defRPr>
            </a:pPr>
            <a:endParaRPr lang="en-US"/>
          </a:p>
        </c:txPr>
        <c:crossAx val="5570412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Primary</c:v>
                </c:pt>
              </c:strCache>
            </c:strRef>
          </c:tx>
          <c:invertIfNegative val="0"/>
          <c:cat>
            <c:numRef>
              <c:f>Sheet1!$A$2:$A$12</c:f>
              <c:numCache>
                <c:formatCode>General</c:formatCode>
                <c:ptCount val="11"/>
                <c:pt idx="0">
                  <c:v>2013.0</c:v>
                </c:pt>
                <c:pt idx="1">
                  <c:v>2014.0</c:v>
                </c:pt>
                <c:pt idx="2">
                  <c:v>2015.0</c:v>
                </c:pt>
                <c:pt idx="3">
                  <c:v>2016.0</c:v>
                </c:pt>
                <c:pt idx="4">
                  <c:v>2017.0</c:v>
                </c:pt>
                <c:pt idx="5">
                  <c:v>2018.0</c:v>
                </c:pt>
                <c:pt idx="6">
                  <c:v>2019.0</c:v>
                </c:pt>
                <c:pt idx="7">
                  <c:v>2020.0</c:v>
                </c:pt>
                <c:pt idx="8">
                  <c:v>2021.0</c:v>
                </c:pt>
                <c:pt idx="9">
                  <c:v>2022.0</c:v>
                </c:pt>
                <c:pt idx="10">
                  <c:v>2023.0</c:v>
                </c:pt>
              </c:numCache>
            </c:numRef>
          </c:cat>
          <c:val>
            <c:numRef>
              <c:f>Sheet1!$B$2:$B$12</c:f>
              <c:numCache>
                <c:formatCode>"$"#,##0_);[Red]\("$"#,##0\)</c:formatCode>
                <c:ptCount val="11"/>
                <c:pt idx="0">
                  <c:v>3250.0</c:v>
                </c:pt>
                <c:pt idx="1">
                  <c:v>7500.0</c:v>
                </c:pt>
                <c:pt idx="2">
                  <c:v>11750.0</c:v>
                </c:pt>
                <c:pt idx="3">
                  <c:v>16000.0</c:v>
                </c:pt>
                <c:pt idx="4">
                  <c:v>20250.0</c:v>
                </c:pt>
                <c:pt idx="5">
                  <c:v>24500.0</c:v>
                </c:pt>
                <c:pt idx="6">
                  <c:v>28750.0</c:v>
                </c:pt>
                <c:pt idx="7">
                  <c:v>33000.0</c:v>
                </c:pt>
                <c:pt idx="8">
                  <c:v>37250.0</c:v>
                </c:pt>
                <c:pt idx="9">
                  <c:v>41500.0</c:v>
                </c:pt>
                <c:pt idx="10">
                  <c:v>45750.0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Backup</c:v>
                </c:pt>
              </c:strCache>
            </c:strRef>
          </c:tx>
          <c:invertIfNegative val="0"/>
          <c:cat>
            <c:numRef>
              <c:f>Sheet1!$A$2:$A$12</c:f>
              <c:numCache>
                <c:formatCode>General</c:formatCode>
                <c:ptCount val="11"/>
                <c:pt idx="0">
                  <c:v>2013.0</c:v>
                </c:pt>
                <c:pt idx="1">
                  <c:v>2014.0</c:v>
                </c:pt>
                <c:pt idx="2">
                  <c:v>2015.0</c:v>
                </c:pt>
                <c:pt idx="3">
                  <c:v>2016.0</c:v>
                </c:pt>
                <c:pt idx="4">
                  <c:v>2017.0</c:v>
                </c:pt>
                <c:pt idx="5">
                  <c:v>2018.0</c:v>
                </c:pt>
                <c:pt idx="6">
                  <c:v>2019.0</c:v>
                </c:pt>
                <c:pt idx="7">
                  <c:v>2020.0</c:v>
                </c:pt>
                <c:pt idx="8">
                  <c:v>2021.0</c:v>
                </c:pt>
                <c:pt idx="9">
                  <c:v>2022.0</c:v>
                </c:pt>
                <c:pt idx="10">
                  <c:v>2023.0</c:v>
                </c:pt>
              </c:numCache>
            </c:numRef>
          </c:cat>
          <c:val>
            <c:numRef>
              <c:f>Sheet1!$C$2:$C$12</c:f>
              <c:numCache>
                <c:formatCode>"$"#,##0_);[Red]\("$"#,##0\)</c:formatCode>
                <c:ptCount val="11"/>
                <c:pt idx="0">
                  <c:v>2176.0</c:v>
                </c:pt>
                <c:pt idx="1">
                  <c:v>5032.0</c:v>
                </c:pt>
                <c:pt idx="2">
                  <c:v>126730.0</c:v>
                </c:pt>
                <c:pt idx="3">
                  <c:v>10744.0</c:v>
                </c:pt>
                <c:pt idx="4">
                  <c:v>13600.0</c:v>
                </c:pt>
                <c:pt idx="5">
                  <c:v>16456.0</c:v>
                </c:pt>
                <c:pt idx="6">
                  <c:v>19312.0</c:v>
                </c:pt>
                <c:pt idx="7">
                  <c:v>22168.0</c:v>
                </c:pt>
                <c:pt idx="8">
                  <c:v>25024.0</c:v>
                </c:pt>
                <c:pt idx="9">
                  <c:v>27880.0</c:v>
                </c:pt>
                <c:pt idx="10">
                  <c:v>30736.0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56847560"/>
        <c:axId val="556850680"/>
      </c:barChart>
      <c:catAx>
        <c:axId val="5568475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FFFF"/>
                </a:solidFill>
              </a:defRPr>
            </a:pPr>
            <a:endParaRPr lang="en-US"/>
          </a:p>
        </c:txPr>
        <c:crossAx val="556850680"/>
        <c:crosses val="autoZero"/>
        <c:auto val="1"/>
        <c:lblAlgn val="ctr"/>
        <c:lblOffset val="100"/>
        <c:noMultiLvlLbl val="0"/>
      </c:catAx>
      <c:valAx>
        <c:axId val="556850680"/>
        <c:scaling>
          <c:orientation val="minMax"/>
        </c:scaling>
        <c:delete val="0"/>
        <c:axPos val="b"/>
        <c:majorGridlines/>
        <c:numFmt formatCode="&quot;$&quot;#,##0_);[Red]\(&quot;$&quot;#,##0\)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rgbClr val="FFFFFF"/>
                </a:solidFill>
              </a:defRPr>
            </a:pPr>
            <a:endParaRPr lang="en-US"/>
          </a:p>
        </c:txPr>
        <c:crossAx val="5568475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Primary</c:v>
                </c:pt>
              </c:strCache>
            </c:strRef>
          </c:tx>
          <c:invertIfNegative val="0"/>
          <c:cat>
            <c:numRef>
              <c:f>Sheet1!$A$2:$A$12</c:f>
              <c:numCache>
                <c:formatCode>General</c:formatCode>
                <c:ptCount val="11"/>
                <c:pt idx="0">
                  <c:v>2013.0</c:v>
                </c:pt>
                <c:pt idx="1">
                  <c:v>2014.0</c:v>
                </c:pt>
                <c:pt idx="2">
                  <c:v>2015.0</c:v>
                </c:pt>
                <c:pt idx="3">
                  <c:v>2016.0</c:v>
                </c:pt>
                <c:pt idx="4">
                  <c:v>2017.0</c:v>
                </c:pt>
                <c:pt idx="5">
                  <c:v>2018.0</c:v>
                </c:pt>
                <c:pt idx="6">
                  <c:v>2019.0</c:v>
                </c:pt>
                <c:pt idx="7">
                  <c:v>2020.0</c:v>
                </c:pt>
                <c:pt idx="8">
                  <c:v>2021.0</c:v>
                </c:pt>
                <c:pt idx="9">
                  <c:v>2022.0</c:v>
                </c:pt>
                <c:pt idx="10">
                  <c:v>2023.0</c:v>
                </c:pt>
              </c:numCache>
            </c:numRef>
          </c:cat>
          <c:val>
            <c:numRef>
              <c:f>Sheet1!$B$2:$B$12</c:f>
              <c:numCache>
                <c:formatCode>"$"#,##0_);[Red]\("$"#,##0\)</c:formatCode>
                <c:ptCount val="11"/>
                <c:pt idx="0">
                  <c:v>3250.0</c:v>
                </c:pt>
                <c:pt idx="1">
                  <c:v>7500.0</c:v>
                </c:pt>
                <c:pt idx="2">
                  <c:v>11750.0</c:v>
                </c:pt>
                <c:pt idx="3">
                  <c:v>16000.0</c:v>
                </c:pt>
                <c:pt idx="4">
                  <c:v>20250.0</c:v>
                </c:pt>
                <c:pt idx="5">
                  <c:v>24500.0</c:v>
                </c:pt>
                <c:pt idx="6">
                  <c:v>28750.0</c:v>
                </c:pt>
                <c:pt idx="7">
                  <c:v>33000.0</c:v>
                </c:pt>
                <c:pt idx="8">
                  <c:v>37250.0</c:v>
                </c:pt>
                <c:pt idx="9">
                  <c:v>41500.0</c:v>
                </c:pt>
                <c:pt idx="10">
                  <c:v>45750.0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Backup</c:v>
                </c:pt>
              </c:strCache>
            </c:strRef>
          </c:tx>
          <c:invertIfNegative val="0"/>
          <c:cat>
            <c:numRef>
              <c:f>Sheet1!$A$2:$A$12</c:f>
              <c:numCache>
                <c:formatCode>General</c:formatCode>
                <c:ptCount val="11"/>
                <c:pt idx="0">
                  <c:v>2013.0</c:v>
                </c:pt>
                <c:pt idx="1">
                  <c:v>2014.0</c:v>
                </c:pt>
                <c:pt idx="2">
                  <c:v>2015.0</c:v>
                </c:pt>
                <c:pt idx="3">
                  <c:v>2016.0</c:v>
                </c:pt>
                <c:pt idx="4">
                  <c:v>2017.0</c:v>
                </c:pt>
                <c:pt idx="5">
                  <c:v>2018.0</c:v>
                </c:pt>
                <c:pt idx="6">
                  <c:v>2019.0</c:v>
                </c:pt>
                <c:pt idx="7">
                  <c:v>2020.0</c:v>
                </c:pt>
                <c:pt idx="8">
                  <c:v>2021.0</c:v>
                </c:pt>
                <c:pt idx="9">
                  <c:v>2022.0</c:v>
                </c:pt>
                <c:pt idx="10">
                  <c:v>2023.0</c:v>
                </c:pt>
              </c:numCache>
            </c:numRef>
          </c:cat>
          <c:val>
            <c:numRef>
              <c:f>Sheet1!$C$2:$C$12</c:f>
              <c:numCache>
                <c:formatCode>"$"#,##0_);[Red]\("$"#,##0\)</c:formatCode>
                <c:ptCount val="11"/>
                <c:pt idx="0">
                  <c:v>2176.0</c:v>
                </c:pt>
                <c:pt idx="1">
                  <c:v>5032.0</c:v>
                </c:pt>
                <c:pt idx="2">
                  <c:v>126730.0</c:v>
                </c:pt>
                <c:pt idx="3">
                  <c:v>10744.0</c:v>
                </c:pt>
                <c:pt idx="4">
                  <c:v>13600.0</c:v>
                </c:pt>
                <c:pt idx="5">
                  <c:v>16456.0</c:v>
                </c:pt>
                <c:pt idx="6">
                  <c:v>19312.0</c:v>
                </c:pt>
                <c:pt idx="7">
                  <c:v>22168.0</c:v>
                </c:pt>
                <c:pt idx="8">
                  <c:v>25024.0</c:v>
                </c:pt>
                <c:pt idx="9">
                  <c:v>27880.0</c:v>
                </c:pt>
                <c:pt idx="10">
                  <c:v>30736.0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60362008"/>
        <c:axId val="560365160"/>
      </c:barChart>
      <c:catAx>
        <c:axId val="56036200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FFFF"/>
                </a:solidFill>
              </a:defRPr>
            </a:pPr>
            <a:endParaRPr lang="en-US"/>
          </a:p>
        </c:txPr>
        <c:crossAx val="560365160"/>
        <c:crosses val="autoZero"/>
        <c:auto val="1"/>
        <c:lblAlgn val="ctr"/>
        <c:lblOffset val="100"/>
        <c:noMultiLvlLbl val="0"/>
      </c:catAx>
      <c:valAx>
        <c:axId val="560365160"/>
        <c:scaling>
          <c:orientation val="minMax"/>
        </c:scaling>
        <c:delete val="0"/>
        <c:axPos val="b"/>
        <c:majorGridlines/>
        <c:numFmt formatCode="&quot;$&quot;#,##0_);[Red]\(&quot;$&quot;#,##0\)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rgbClr val="FFFFFF"/>
                </a:solidFill>
              </a:defRPr>
            </a:pPr>
            <a:endParaRPr lang="en-US"/>
          </a:p>
        </c:txPr>
        <c:crossAx val="5603620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Primary</c:v>
                </c:pt>
              </c:strCache>
            </c:strRef>
          </c:tx>
          <c:invertIfNegative val="0"/>
          <c:cat>
            <c:numRef>
              <c:f>Sheet1!$A$2:$A$12</c:f>
              <c:numCache>
                <c:formatCode>General</c:formatCode>
                <c:ptCount val="11"/>
                <c:pt idx="0">
                  <c:v>2013.0</c:v>
                </c:pt>
                <c:pt idx="1">
                  <c:v>2014.0</c:v>
                </c:pt>
                <c:pt idx="2">
                  <c:v>2015.0</c:v>
                </c:pt>
                <c:pt idx="3">
                  <c:v>2016.0</c:v>
                </c:pt>
                <c:pt idx="4">
                  <c:v>2017.0</c:v>
                </c:pt>
                <c:pt idx="5">
                  <c:v>2018.0</c:v>
                </c:pt>
                <c:pt idx="6">
                  <c:v>2019.0</c:v>
                </c:pt>
                <c:pt idx="7">
                  <c:v>2020.0</c:v>
                </c:pt>
                <c:pt idx="8">
                  <c:v>2021.0</c:v>
                </c:pt>
                <c:pt idx="9">
                  <c:v>2022.0</c:v>
                </c:pt>
                <c:pt idx="10">
                  <c:v>2023.0</c:v>
                </c:pt>
              </c:numCache>
            </c:numRef>
          </c:cat>
          <c:val>
            <c:numRef>
              <c:f>Sheet1!$B$2:$B$12</c:f>
              <c:numCache>
                <c:formatCode>"$"#,##0_);[Red]\("$"#,##0\)</c:formatCode>
                <c:ptCount val="11"/>
                <c:pt idx="0">
                  <c:v>3250.0</c:v>
                </c:pt>
                <c:pt idx="1">
                  <c:v>7500.0</c:v>
                </c:pt>
                <c:pt idx="2">
                  <c:v>11750.0</c:v>
                </c:pt>
                <c:pt idx="3">
                  <c:v>16000.0</c:v>
                </c:pt>
                <c:pt idx="4">
                  <c:v>20250.0</c:v>
                </c:pt>
                <c:pt idx="5">
                  <c:v>24500.0</c:v>
                </c:pt>
                <c:pt idx="6">
                  <c:v>28750.0</c:v>
                </c:pt>
                <c:pt idx="7">
                  <c:v>33000.0</c:v>
                </c:pt>
                <c:pt idx="8">
                  <c:v>37250.0</c:v>
                </c:pt>
                <c:pt idx="9">
                  <c:v>41500.0</c:v>
                </c:pt>
                <c:pt idx="10">
                  <c:v>45750.0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Backup</c:v>
                </c:pt>
              </c:strCache>
            </c:strRef>
          </c:tx>
          <c:invertIfNegative val="0"/>
          <c:cat>
            <c:numRef>
              <c:f>Sheet1!$A$2:$A$12</c:f>
              <c:numCache>
                <c:formatCode>General</c:formatCode>
                <c:ptCount val="11"/>
                <c:pt idx="0">
                  <c:v>2013.0</c:v>
                </c:pt>
                <c:pt idx="1">
                  <c:v>2014.0</c:v>
                </c:pt>
                <c:pt idx="2">
                  <c:v>2015.0</c:v>
                </c:pt>
                <c:pt idx="3">
                  <c:v>2016.0</c:v>
                </c:pt>
                <c:pt idx="4">
                  <c:v>2017.0</c:v>
                </c:pt>
                <c:pt idx="5">
                  <c:v>2018.0</c:v>
                </c:pt>
                <c:pt idx="6">
                  <c:v>2019.0</c:v>
                </c:pt>
                <c:pt idx="7">
                  <c:v>2020.0</c:v>
                </c:pt>
                <c:pt idx="8">
                  <c:v>2021.0</c:v>
                </c:pt>
                <c:pt idx="9">
                  <c:v>2022.0</c:v>
                </c:pt>
                <c:pt idx="10">
                  <c:v>2023.0</c:v>
                </c:pt>
              </c:numCache>
            </c:numRef>
          </c:cat>
          <c:val>
            <c:numRef>
              <c:f>Sheet1!$C$2:$C$12</c:f>
              <c:numCache>
                <c:formatCode>"$"#,##0_);[Red]\("$"#,##0\)</c:formatCode>
                <c:ptCount val="11"/>
                <c:pt idx="0">
                  <c:v>2176.0</c:v>
                </c:pt>
                <c:pt idx="1">
                  <c:v>5032.0</c:v>
                </c:pt>
                <c:pt idx="2">
                  <c:v>126730.0</c:v>
                </c:pt>
                <c:pt idx="3">
                  <c:v>10744.0</c:v>
                </c:pt>
                <c:pt idx="4">
                  <c:v>13600.0</c:v>
                </c:pt>
                <c:pt idx="5">
                  <c:v>16456.0</c:v>
                </c:pt>
                <c:pt idx="6">
                  <c:v>19312.0</c:v>
                </c:pt>
                <c:pt idx="7">
                  <c:v>22168.0</c:v>
                </c:pt>
                <c:pt idx="8">
                  <c:v>25024.0</c:v>
                </c:pt>
                <c:pt idx="9">
                  <c:v>27880.0</c:v>
                </c:pt>
                <c:pt idx="10">
                  <c:v>30736.0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50274328"/>
        <c:axId val="556811032"/>
      </c:barChart>
      <c:catAx>
        <c:axId val="55027432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FFFF"/>
                </a:solidFill>
              </a:defRPr>
            </a:pPr>
            <a:endParaRPr lang="en-US"/>
          </a:p>
        </c:txPr>
        <c:crossAx val="556811032"/>
        <c:crosses val="autoZero"/>
        <c:auto val="1"/>
        <c:lblAlgn val="ctr"/>
        <c:lblOffset val="100"/>
        <c:noMultiLvlLbl val="0"/>
      </c:catAx>
      <c:valAx>
        <c:axId val="556811032"/>
        <c:scaling>
          <c:orientation val="minMax"/>
        </c:scaling>
        <c:delete val="0"/>
        <c:axPos val="b"/>
        <c:majorGridlines/>
        <c:numFmt formatCode="&quot;$&quot;#,##0_);[Red]\(&quot;$&quot;#,##0\)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rgbClr val="FFFFFF"/>
                </a:solidFill>
              </a:defRPr>
            </a:pPr>
            <a:endParaRPr lang="en-US"/>
          </a:p>
        </c:txPr>
        <c:crossAx val="5502743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Primary</c:v>
                </c:pt>
              </c:strCache>
            </c:strRef>
          </c:tx>
          <c:invertIfNegative val="0"/>
          <c:cat>
            <c:numRef>
              <c:f>Sheet1!$A$2:$A$12</c:f>
              <c:numCache>
                <c:formatCode>General</c:formatCode>
                <c:ptCount val="11"/>
                <c:pt idx="0">
                  <c:v>2013.0</c:v>
                </c:pt>
                <c:pt idx="1">
                  <c:v>2014.0</c:v>
                </c:pt>
                <c:pt idx="2">
                  <c:v>2015.0</c:v>
                </c:pt>
                <c:pt idx="3">
                  <c:v>2016.0</c:v>
                </c:pt>
                <c:pt idx="4">
                  <c:v>2017.0</c:v>
                </c:pt>
                <c:pt idx="5">
                  <c:v>2018.0</c:v>
                </c:pt>
                <c:pt idx="6">
                  <c:v>2019.0</c:v>
                </c:pt>
                <c:pt idx="7">
                  <c:v>2020.0</c:v>
                </c:pt>
                <c:pt idx="8">
                  <c:v>2021.0</c:v>
                </c:pt>
                <c:pt idx="9">
                  <c:v>2022.0</c:v>
                </c:pt>
                <c:pt idx="10">
                  <c:v>2023.0</c:v>
                </c:pt>
              </c:numCache>
            </c:numRef>
          </c:cat>
          <c:val>
            <c:numRef>
              <c:f>Sheet1!$B$2:$B$12</c:f>
              <c:numCache>
                <c:formatCode>"$"#,##0_);[Red]\("$"#,##0\)</c:formatCode>
                <c:ptCount val="11"/>
                <c:pt idx="0">
                  <c:v>3250.0</c:v>
                </c:pt>
                <c:pt idx="1">
                  <c:v>7500.0</c:v>
                </c:pt>
                <c:pt idx="2">
                  <c:v>11750.0</c:v>
                </c:pt>
                <c:pt idx="3">
                  <c:v>16000.0</c:v>
                </c:pt>
                <c:pt idx="4">
                  <c:v>20250.0</c:v>
                </c:pt>
                <c:pt idx="5">
                  <c:v>24500.0</c:v>
                </c:pt>
                <c:pt idx="6">
                  <c:v>28750.0</c:v>
                </c:pt>
                <c:pt idx="7">
                  <c:v>33000.0</c:v>
                </c:pt>
                <c:pt idx="8">
                  <c:v>37250.0</c:v>
                </c:pt>
                <c:pt idx="9">
                  <c:v>41500.0</c:v>
                </c:pt>
                <c:pt idx="10">
                  <c:v>45750.0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Backup</c:v>
                </c:pt>
              </c:strCache>
            </c:strRef>
          </c:tx>
          <c:invertIfNegative val="0"/>
          <c:cat>
            <c:numRef>
              <c:f>Sheet1!$A$2:$A$12</c:f>
              <c:numCache>
                <c:formatCode>General</c:formatCode>
                <c:ptCount val="11"/>
                <c:pt idx="0">
                  <c:v>2013.0</c:v>
                </c:pt>
                <c:pt idx="1">
                  <c:v>2014.0</c:v>
                </c:pt>
                <c:pt idx="2">
                  <c:v>2015.0</c:v>
                </c:pt>
                <c:pt idx="3">
                  <c:v>2016.0</c:v>
                </c:pt>
                <c:pt idx="4">
                  <c:v>2017.0</c:v>
                </c:pt>
                <c:pt idx="5">
                  <c:v>2018.0</c:v>
                </c:pt>
                <c:pt idx="6">
                  <c:v>2019.0</c:v>
                </c:pt>
                <c:pt idx="7">
                  <c:v>2020.0</c:v>
                </c:pt>
                <c:pt idx="8">
                  <c:v>2021.0</c:v>
                </c:pt>
                <c:pt idx="9">
                  <c:v>2022.0</c:v>
                </c:pt>
                <c:pt idx="10">
                  <c:v>2023.0</c:v>
                </c:pt>
              </c:numCache>
            </c:numRef>
          </c:cat>
          <c:val>
            <c:numRef>
              <c:f>Sheet1!$C$2:$C$12</c:f>
              <c:numCache>
                <c:formatCode>"$"#,##0_);[Red]\("$"#,##0\)</c:formatCode>
                <c:ptCount val="11"/>
                <c:pt idx="0">
                  <c:v>2176.0</c:v>
                </c:pt>
                <c:pt idx="1">
                  <c:v>5032.0</c:v>
                </c:pt>
                <c:pt idx="2">
                  <c:v>126730.0</c:v>
                </c:pt>
                <c:pt idx="3">
                  <c:v>10744.0</c:v>
                </c:pt>
                <c:pt idx="4">
                  <c:v>13600.0</c:v>
                </c:pt>
                <c:pt idx="5">
                  <c:v>16456.0</c:v>
                </c:pt>
                <c:pt idx="6">
                  <c:v>19312.0</c:v>
                </c:pt>
                <c:pt idx="7">
                  <c:v>22168.0</c:v>
                </c:pt>
                <c:pt idx="8">
                  <c:v>25024.0</c:v>
                </c:pt>
                <c:pt idx="9">
                  <c:v>27880.0</c:v>
                </c:pt>
                <c:pt idx="10">
                  <c:v>30736.0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60439400"/>
        <c:axId val="560442552"/>
      </c:barChart>
      <c:catAx>
        <c:axId val="56043940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FFFF"/>
                </a:solidFill>
              </a:defRPr>
            </a:pPr>
            <a:endParaRPr lang="en-US"/>
          </a:p>
        </c:txPr>
        <c:crossAx val="560442552"/>
        <c:crosses val="autoZero"/>
        <c:auto val="1"/>
        <c:lblAlgn val="ctr"/>
        <c:lblOffset val="100"/>
        <c:noMultiLvlLbl val="0"/>
      </c:catAx>
      <c:valAx>
        <c:axId val="560442552"/>
        <c:scaling>
          <c:orientation val="minMax"/>
        </c:scaling>
        <c:delete val="0"/>
        <c:axPos val="b"/>
        <c:majorGridlines/>
        <c:numFmt formatCode="&quot;$&quot;#,##0_);[Red]\(&quot;$&quot;#,##0\)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rgbClr val="FFFFFF"/>
                </a:solidFill>
              </a:defRPr>
            </a:pPr>
            <a:endParaRPr lang="en-US"/>
          </a:p>
        </c:txPr>
        <c:crossAx val="5604394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1003B-13BD-0549-BB56-CCCCD13D1496}" type="datetimeFigureOut">
              <a:rPr lang="en-US" smtClean="0"/>
              <a:t>8/1/13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189938-C701-6B47-80FE-69D33B4317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66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189938-C701-6B47-80FE-69D33B43178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4423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www.researchinformation.info</a:t>
            </a:r>
            <a:r>
              <a:rPr lang="en-US" dirty="0" smtClean="0"/>
              <a:t>/news/</a:t>
            </a:r>
            <a:r>
              <a:rPr lang="en-US" dirty="0" err="1" smtClean="0"/>
              <a:t>news_story.php?news_id</a:t>
            </a:r>
            <a:r>
              <a:rPr lang="en-US" dirty="0" smtClean="0"/>
              <a:t>=1120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189938-C701-6B47-80FE-69D33B43178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1799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690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758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065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79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09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752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98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575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48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1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4919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Arial" charset="0"/>
                <a:ea typeface="ＭＳ Ｐゴシック" pitchFamily="96" charset="-128"/>
                <a:cs typeface="+mn-cs"/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96" charset="-128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96" charset="-128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96" charset="-128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96" charset="-128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96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96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96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96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3200">
          <a:solidFill>
            <a:schemeClr val="bg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imes" charset="0"/>
        <a:buChar char="•"/>
        <a:defRPr sz="2800">
          <a:solidFill>
            <a:srgbClr val="D9D9D9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A6A6A6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143A7D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8152271971_6e25d43052_b.jpe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86" b="12216"/>
          <a:stretch/>
        </p:blipFill>
        <p:spPr>
          <a:xfrm>
            <a:off x="146195" y="125720"/>
            <a:ext cx="8872169" cy="4341973"/>
          </a:xfrm>
          <a:prstGeom prst="rect">
            <a:avLst/>
          </a:prstGeom>
          <a:ln w="38100"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35" y="3934581"/>
            <a:ext cx="8945266" cy="1907838"/>
          </a:xfrm>
          <a:noFill/>
          <a:ln>
            <a:noFill/>
          </a:ln>
          <a:effectLst/>
        </p:spPr>
        <p:txBody>
          <a:bodyPr>
            <a:normAutofit/>
          </a:bodyPr>
          <a:lstStyle/>
          <a:p>
            <a:r>
              <a:rPr lang="en-US" sz="4000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“Storage is Cheap” and Other </a:t>
            </a:r>
            <a:r>
              <a:rPr lang="en-US" sz="4000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Lies:</a:t>
            </a:r>
            <a:endParaRPr lang="en-US" sz="4000" b="1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235" y="5867566"/>
            <a:ext cx="8945266" cy="471857"/>
          </a:xfrm>
          <a:effectLst/>
        </p:spPr>
        <p:txBody>
          <a:bodyPr>
            <a:noAutofit/>
          </a:bodyPr>
          <a:lstStyle/>
          <a:p>
            <a:pPr algn="l">
              <a:spcBef>
                <a:spcPts val="0"/>
              </a:spcBef>
            </a:pPr>
            <a:r>
              <a:rPr lang="en-US" sz="28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50800" dist="38100" dir="2700000" algn="tl" rotWithShape="0">
                    <a:schemeClr val="tx1">
                      <a:alpha val="43000"/>
                    </a:schemeClr>
                  </a:outerShdw>
                </a:effectLst>
              </a:rPr>
              <a:t>Lance Stuchell, </a:t>
            </a:r>
            <a:r>
              <a:rPr lang="en-US" sz="28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50800" dist="38100" dir="2700000" algn="tl" rotWithShape="0">
                    <a:schemeClr val="tx1">
                      <a:alpha val="43000"/>
                    </a:schemeClr>
                  </a:outerShdw>
                </a:effectLst>
              </a:rPr>
              <a:t>University of Michigan Library</a:t>
            </a:r>
            <a:endParaRPr lang="en-US" sz="2800" b="1" dirty="0">
              <a:solidFill>
                <a:schemeClr val="bg1">
                  <a:lumMod val="75000"/>
                </a:schemeClr>
              </a:solidFill>
              <a:effectLst>
                <a:outerShdw blurRad="50800" dist="38100" dir="2700000" algn="tl" rotWithShape="0">
                  <a:schemeClr val="tx1">
                    <a:alpha val="43000"/>
                  </a:schemeClr>
                </a:outerShdw>
              </a:effectLst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82235" y="6319194"/>
            <a:ext cx="8188019" cy="471857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Mid-Michigan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Digital Practitioners 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Meeting.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  <a:effectLst>
                  <a:outerShdw blurRad="50800" dist="38100" dir="2700000" algn="tl" rotWithShape="0">
                    <a:schemeClr val="tx1">
                      <a:alpha val="43000"/>
                    </a:schemeClr>
                  </a:outerShdw>
                </a:effectLst>
              </a:rPr>
              <a:t>August 2, 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  <a:effectLst>
                  <a:outerShdw blurRad="50800" dist="38100" dir="2700000" algn="tl" rotWithShape="0">
                    <a:schemeClr val="tx1">
                      <a:alpha val="43000"/>
                    </a:schemeClr>
                  </a:outerShdw>
                </a:effectLst>
              </a:rPr>
              <a:t>2013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endParaRPr lang="en-US" sz="2000" dirty="0">
              <a:solidFill>
                <a:schemeClr val="bg1">
                  <a:lumMod val="75000"/>
                </a:schemeClr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82235" y="6338450"/>
            <a:ext cx="4254227" cy="471857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endParaRPr lang="en-US" sz="2400" dirty="0">
              <a:solidFill>
                <a:schemeClr val="bg1">
                  <a:lumMod val="75000"/>
                </a:schemeClr>
              </a:solidFill>
              <a:effectLst>
                <a:outerShdw blurRad="50800" dist="38100" dir="2700000" algn="tl" rotWithShape="0">
                  <a:schemeClr val="tx1">
                    <a:alpha val="43000"/>
                  </a:scheme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4226" y="4232372"/>
            <a:ext cx="2922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solidFill>
                  <a:srgbClr val="FFFFFF"/>
                </a:solidFill>
              </a:rPr>
              <a:t>“Hard Drives” </a:t>
            </a:r>
            <a:r>
              <a:rPr lang="en-US" sz="1000" dirty="0">
                <a:solidFill>
                  <a:srgbClr val="FFFFFF"/>
                </a:solidFill>
              </a:rPr>
              <a:t>by Michael Muni </a:t>
            </a:r>
            <a:r>
              <a:rPr lang="en-US" sz="1000" dirty="0" smtClean="0">
                <a:solidFill>
                  <a:srgbClr val="FFFFFF"/>
                </a:solidFill>
              </a:rPr>
              <a:t>CC-BY-NC-ND  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82235" y="5138999"/>
            <a:ext cx="8899581" cy="471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bg1"/>
                </a:solidFill>
                <a:latin typeface="+mn-lt"/>
                <a:ea typeface="+mn-ea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Times" charset="0"/>
              <a:buNone/>
              <a:defRPr sz="2800">
                <a:solidFill>
                  <a:srgbClr val="D9D9D9"/>
                </a:solidFill>
                <a:latin typeface="+mn-lt"/>
                <a:ea typeface="+mn-ea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rgbClr val="A6A6A6"/>
                </a:solidFill>
                <a:latin typeface="+mn-lt"/>
                <a:ea typeface="+mn-ea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rgbClr val="143A7D"/>
                </a:solidFill>
                <a:latin typeface="+mn-lt"/>
                <a:ea typeface="+mn-ea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ts val="0"/>
              </a:spcBef>
            </a:pPr>
            <a:r>
              <a:rPr lang="en-US" b="1" dirty="0" smtClean="0">
                <a:effectLst>
                  <a:outerShdw blurRad="50800" dist="38100" dir="2700000" algn="tl" rotWithShape="0">
                    <a:schemeClr val="tx1">
                      <a:alpha val="43000"/>
                    </a:schemeClr>
                  </a:outerShdw>
                </a:effectLst>
              </a:rPr>
              <a:t>Moving Image Digitization at MLibrary</a:t>
            </a:r>
            <a:endParaRPr lang="en-US" b="1" dirty="0">
              <a:effectLst>
                <a:outerShdw blurRad="50800" dist="38100" dir="2700000" algn="tl" rotWithShape="0">
                  <a:schemeClr val="tx1">
                    <a:alpha val="43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40713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Cost Estimates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4249573"/>
              </p:ext>
            </p:extLst>
          </p:nvPr>
        </p:nvGraphicFramePr>
        <p:xfrm>
          <a:off x="685800" y="1534913"/>
          <a:ext cx="7772400" cy="456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41315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Cost Estimates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9457221"/>
              </p:ext>
            </p:extLst>
          </p:nvPr>
        </p:nvGraphicFramePr>
        <p:xfrm>
          <a:off x="685800" y="1534913"/>
          <a:ext cx="7772400" cy="456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>
            <a:off x="694762" y="4613874"/>
            <a:ext cx="6532721" cy="383728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107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Cost Estimates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2891587"/>
              </p:ext>
            </p:extLst>
          </p:nvPr>
        </p:nvGraphicFramePr>
        <p:xfrm>
          <a:off x="685800" y="1534913"/>
          <a:ext cx="7772400" cy="456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>
            <a:off x="682697" y="1687316"/>
            <a:ext cx="4068620" cy="383728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171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11 Year Storage Cost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4092" y="2420450"/>
            <a:ext cx="4129477" cy="1207399"/>
          </a:xfrm>
        </p:spPr>
        <p:txBody>
          <a:bodyPr/>
          <a:lstStyle/>
          <a:p>
            <a:pPr algn="ctr"/>
            <a:r>
              <a:rPr lang="en-US" sz="6600" dirty="0" smtClean="0"/>
              <a:t>$569,368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2655179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Cost Estimates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4441554"/>
              </p:ext>
            </p:extLst>
          </p:nvPr>
        </p:nvGraphicFramePr>
        <p:xfrm>
          <a:off x="685800" y="1534913"/>
          <a:ext cx="7772400" cy="456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73422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Cost Estimates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7993499"/>
              </p:ext>
            </p:extLst>
          </p:nvPr>
        </p:nvGraphicFramePr>
        <p:xfrm>
          <a:off x="685800" y="1534913"/>
          <a:ext cx="7772400" cy="456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>
            <a:off x="658389" y="4997604"/>
            <a:ext cx="1427984" cy="657819"/>
          </a:xfrm>
          <a:prstGeom prst="rect">
            <a:avLst/>
          </a:prstGeom>
          <a:noFill/>
          <a:ln w="34925">
            <a:solidFill>
              <a:srgbClr val="008000"/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658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52501" y="1841962"/>
            <a:ext cx="71755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“Optimistically</a:t>
            </a:r>
            <a:r>
              <a:rPr lang="en-US" sz="3600" b="1" dirty="0">
                <a:solidFill>
                  <a:schemeClr val="bg1"/>
                </a:solidFill>
              </a:rPr>
              <a:t>, for the rest of this decade the rapid decrease in cost per bit of storage that has been a constant of the last three decades will be much slower; it might even stop</a:t>
            </a:r>
            <a:r>
              <a:rPr lang="en-US" sz="3600" b="1" dirty="0" smtClean="0">
                <a:solidFill>
                  <a:schemeClr val="bg1"/>
                </a:solidFill>
              </a:rPr>
              <a:t>.”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457890"/>
            <a:ext cx="48604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FFFFFF"/>
                </a:solidFill>
              </a:rPr>
              <a:t>David S. H. </a:t>
            </a:r>
            <a:r>
              <a:rPr lang="en-US" sz="1000" dirty="0" smtClean="0">
                <a:solidFill>
                  <a:srgbClr val="FFFFFF"/>
                </a:solidFill>
              </a:rPr>
              <a:t>Rosenthal, </a:t>
            </a:r>
            <a:r>
              <a:rPr lang="en-US" sz="1000" dirty="0">
                <a:solidFill>
                  <a:srgbClr val="FFFFFF"/>
                </a:solidFill>
              </a:rPr>
              <a:t>et al., </a:t>
            </a:r>
            <a:r>
              <a:rPr lang="en-US" sz="1000" dirty="0" smtClean="0">
                <a:solidFill>
                  <a:srgbClr val="FFFFFF"/>
                </a:solidFill>
              </a:rPr>
              <a:t>“The </a:t>
            </a:r>
            <a:r>
              <a:rPr lang="en-US" sz="1000" dirty="0">
                <a:solidFill>
                  <a:srgbClr val="FFFFFF"/>
                </a:solidFill>
              </a:rPr>
              <a:t>Economics of Long-Term Digital </a:t>
            </a:r>
            <a:r>
              <a:rPr lang="en-US" sz="1000" dirty="0" smtClean="0">
                <a:solidFill>
                  <a:srgbClr val="FFFFFF"/>
                </a:solidFill>
              </a:rPr>
              <a:t>Storage” 2012.</a:t>
            </a:r>
          </a:p>
          <a:p>
            <a:r>
              <a:rPr lang="en-US" sz="1000" dirty="0">
                <a:solidFill>
                  <a:srgbClr val="FFFFFF"/>
                </a:solidFill>
              </a:rPr>
              <a:t>http://</a:t>
            </a:r>
            <a:r>
              <a:rPr lang="en-US" sz="1000" dirty="0" err="1">
                <a:solidFill>
                  <a:srgbClr val="FFFFFF"/>
                </a:solidFill>
              </a:rPr>
              <a:t>www.lockss.org</a:t>
            </a:r>
            <a:r>
              <a:rPr lang="en-US" sz="1000" dirty="0">
                <a:solidFill>
                  <a:srgbClr val="FFFFFF"/>
                </a:solidFill>
              </a:rPr>
              <a:t>/</a:t>
            </a:r>
            <a:r>
              <a:rPr lang="en-US" sz="1000" dirty="0" err="1">
                <a:solidFill>
                  <a:srgbClr val="FFFFFF"/>
                </a:solidFill>
              </a:rPr>
              <a:t>locksswp</a:t>
            </a:r>
            <a:r>
              <a:rPr lang="en-US" sz="1000" dirty="0">
                <a:solidFill>
                  <a:srgbClr val="FFFFFF"/>
                </a:solidFill>
              </a:rPr>
              <a:t>/</a:t>
            </a:r>
            <a:r>
              <a:rPr lang="en-US" sz="1000" dirty="0" err="1">
                <a:solidFill>
                  <a:srgbClr val="FFFFFF"/>
                </a:solidFill>
              </a:rPr>
              <a:t>wp</a:t>
            </a:r>
            <a:r>
              <a:rPr lang="en-US" sz="1000" dirty="0">
                <a:solidFill>
                  <a:srgbClr val="FFFFFF"/>
                </a:solidFill>
              </a:rPr>
              <a:t>-content/uploads/2012/09/unesco2012.pdf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New Normal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880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Ahead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61156"/>
            <a:ext cx="7772400" cy="4647068"/>
          </a:xfrm>
        </p:spPr>
        <p:txBody>
          <a:bodyPr/>
          <a:lstStyle/>
          <a:p>
            <a:pPr marL="800100" indent="-457200">
              <a:lnSpc>
                <a:spcPct val="110000"/>
              </a:lnSpc>
              <a:buFont typeface="Arial"/>
              <a:buChar char="•"/>
            </a:pPr>
            <a:r>
              <a:rPr lang="en-US" sz="2800" dirty="0" smtClean="0"/>
              <a:t>Assuming steady pricing</a:t>
            </a:r>
          </a:p>
          <a:p>
            <a:pPr marL="1200150" lvl="1" indent="-457200">
              <a:lnSpc>
                <a:spcPct val="110000"/>
              </a:lnSpc>
              <a:spcBef>
                <a:spcPts val="0"/>
              </a:spcBef>
              <a:buFont typeface="Arial"/>
              <a:buChar char="•"/>
            </a:pPr>
            <a:r>
              <a:rPr lang="en-US" sz="2400" dirty="0" smtClean="0"/>
              <a:t>Instability in per-bit storage </a:t>
            </a:r>
          </a:p>
          <a:p>
            <a:pPr marL="1200150" lvl="1" indent="-457200">
              <a:lnSpc>
                <a:spcPct val="110000"/>
              </a:lnSpc>
              <a:spcBef>
                <a:spcPts val="0"/>
              </a:spcBef>
              <a:buFont typeface="Arial"/>
              <a:buChar char="•"/>
            </a:pPr>
            <a:r>
              <a:rPr lang="en-US" sz="2400" dirty="0" smtClean="0"/>
              <a:t>ITS </a:t>
            </a:r>
            <a:r>
              <a:rPr lang="en-US" sz="2400" dirty="0"/>
              <a:t>storage costs may not fall at same rate</a:t>
            </a:r>
          </a:p>
          <a:p>
            <a:pPr marL="800100" indent="-457200">
              <a:lnSpc>
                <a:spcPct val="110000"/>
              </a:lnSpc>
              <a:buFont typeface="Arial"/>
              <a:buChar char="•"/>
            </a:pPr>
            <a:r>
              <a:rPr lang="en-US" sz="2800" dirty="0"/>
              <a:t>Long-term costs of cloud are not </a:t>
            </a:r>
            <a:r>
              <a:rPr lang="en-US" sz="2800" dirty="0" smtClean="0"/>
              <a:t>known</a:t>
            </a:r>
          </a:p>
          <a:p>
            <a:pPr marL="1200150" lvl="1" indent="-457200">
              <a:lnSpc>
                <a:spcPct val="110000"/>
              </a:lnSpc>
              <a:spcBef>
                <a:spcPts val="0"/>
              </a:spcBef>
              <a:buFont typeface="Arial"/>
              <a:buChar char="•"/>
            </a:pPr>
            <a:r>
              <a:rPr lang="en-US" sz="2400" dirty="0" smtClean="0"/>
              <a:t>Amazon </a:t>
            </a:r>
            <a:r>
              <a:rPr lang="en-US" sz="2400" dirty="0"/>
              <a:t>costs </a:t>
            </a:r>
            <a:r>
              <a:rPr lang="en-US" sz="2400" dirty="0" smtClean="0"/>
              <a:t>have not </a:t>
            </a:r>
            <a:r>
              <a:rPr lang="en-US" sz="2400" dirty="0" smtClean="0"/>
              <a:t>decreased at </a:t>
            </a:r>
            <a:r>
              <a:rPr lang="en-US" sz="2400" dirty="0"/>
              <a:t>HD </a:t>
            </a:r>
            <a:r>
              <a:rPr lang="en-US" sz="2400" dirty="0" smtClean="0"/>
              <a:t>rate</a:t>
            </a:r>
            <a:r>
              <a:rPr lang="en-US" sz="2400" baseline="30000" dirty="0" smtClean="0">
                <a:solidFill>
                  <a:schemeClr val="bg1">
                    <a:lumMod val="75000"/>
                  </a:schemeClr>
                </a:solidFill>
              </a:rPr>
              <a:t>1</a:t>
            </a:r>
            <a:endParaRPr lang="en-US" sz="2400" dirty="0">
              <a:solidFill>
                <a:schemeClr val="bg1">
                  <a:lumMod val="75000"/>
                </a:schemeClr>
              </a:solidFill>
            </a:endParaRPr>
          </a:p>
          <a:p>
            <a:pPr marL="1200150" lvl="1" indent="-457200">
              <a:lnSpc>
                <a:spcPct val="110000"/>
              </a:lnSpc>
              <a:spcBef>
                <a:spcPts val="0"/>
              </a:spcBef>
              <a:buFont typeface="Arial"/>
              <a:buChar char="•"/>
            </a:pPr>
            <a:r>
              <a:rPr lang="en-US" sz="2400" dirty="0" smtClean="0"/>
              <a:t>Glacier </a:t>
            </a:r>
            <a:r>
              <a:rPr lang="en-US" sz="2400" dirty="0"/>
              <a:t>charges for storage AND transfer</a:t>
            </a:r>
          </a:p>
          <a:p>
            <a:pPr marL="800100" indent="-457200">
              <a:lnSpc>
                <a:spcPct val="110000"/>
              </a:lnSpc>
              <a:spcBef>
                <a:spcPts val="600"/>
              </a:spcBef>
              <a:buFont typeface="Arial"/>
              <a:buChar char="•"/>
            </a:pPr>
            <a:r>
              <a:rPr lang="en-US" sz="2800" dirty="0" smtClean="0"/>
              <a:t>Tape </a:t>
            </a:r>
            <a:r>
              <a:rPr lang="en-US" sz="2800" dirty="0" smtClean="0"/>
              <a:t>storage for preservation copies? </a:t>
            </a:r>
          </a:p>
          <a:p>
            <a:pPr marL="800100" indent="-457200">
              <a:lnSpc>
                <a:spcPct val="110000"/>
              </a:lnSpc>
              <a:spcBef>
                <a:spcPts val="600"/>
              </a:spcBef>
              <a:buFont typeface="Arial"/>
              <a:buChar char="•"/>
            </a:pPr>
            <a:r>
              <a:rPr lang="en-US" sz="2800" dirty="0" smtClean="0"/>
              <a:t>Economies of </a:t>
            </a:r>
            <a:r>
              <a:rPr lang="en-US" sz="2800" dirty="0" smtClean="0"/>
              <a:t>scale</a:t>
            </a:r>
          </a:p>
          <a:p>
            <a:pPr marL="1200150" lvl="1" indent="-457200">
              <a:lnSpc>
                <a:spcPct val="110000"/>
              </a:lnSpc>
              <a:spcBef>
                <a:spcPts val="0"/>
              </a:spcBef>
              <a:buFont typeface="Arial"/>
              <a:buChar char="•"/>
            </a:pPr>
            <a:r>
              <a:rPr lang="en-US" sz="2400" dirty="0" smtClean="0"/>
              <a:t>Consortial solutions?  </a:t>
            </a:r>
            <a:endParaRPr lang="en-US" sz="2400" dirty="0"/>
          </a:p>
          <a:p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8618" y="6568550"/>
            <a:ext cx="75652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aseline="30000" dirty="0" smtClean="0">
                <a:solidFill>
                  <a:schemeClr val="bg1">
                    <a:lumMod val="85000"/>
                  </a:schemeClr>
                </a:solidFill>
              </a:rPr>
              <a:t>1 </a:t>
            </a:r>
            <a:r>
              <a:rPr lang="en-US" sz="1000" dirty="0" smtClean="0">
                <a:solidFill>
                  <a:schemeClr val="bg1">
                    <a:lumMod val="85000"/>
                  </a:schemeClr>
                </a:solidFill>
              </a:rPr>
              <a:t>Rebecca </a:t>
            </a:r>
            <a:r>
              <a:rPr lang="en-US" sz="1000" dirty="0" smtClean="0">
                <a:solidFill>
                  <a:schemeClr val="bg1">
                    <a:lumMod val="85000"/>
                  </a:schemeClr>
                </a:solidFill>
              </a:rPr>
              <a:t>Pool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</a:rPr>
              <a:t>, “Is cloud storage the answer to preservation?” </a:t>
            </a:r>
            <a:r>
              <a:rPr lang="en-US" sz="1000" dirty="0" smtClean="0">
                <a:solidFill>
                  <a:schemeClr val="bg1">
                    <a:lumMod val="85000"/>
                  </a:schemeClr>
                </a:solidFill>
              </a:rPr>
              <a:t>Research Information, 2/14/2013</a:t>
            </a:r>
            <a:endParaRPr lang="en-US" sz="10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472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Ramifications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657406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Preservation</a:t>
            </a:r>
          </a:p>
          <a:p>
            <a:pPr marL="857250" lvl="1" indent="-457200">
              <a:spcBef>
                <a:spcPts val="0"/>
              </a:spcBef>
              <a:buFont typeface="Arial"/>
              <a:buChar char="•"/>
            </a:pPr>
            <a:r>
              <a:rPr lang="en-US" dirty="0" smtClean="0"/>
              <a:t>Some moving image material is not retained in uncompressed formats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Appraisal </a:t>
            </a:r>
            <a:r>
              <a:rPr lang="en-US" dirty="0" smtClean="0"/>
              <a:t>and re-appraisal </a:t>
            </a:r>
          </a:p>
          <a:p>
            <a:pPr marL="857250" lvl="1" indent="-457200">
              <a:spcBef>
                <a:spcPts val="0"/>
              </a:spcBef>
              <a:buFont typeface="Arial"/>
              <a:buChar char="•"/>
            </a:pPr>
            <a:r>
              <a:rPr lang="en-US" dirty="0" smtClean="0"/>
              <a:t>What are we keeping and for how long</a:t>
            </a:r>
            <a:r>
              <a:rPr lang="en-US" dirty="0" smtClean="0"/>
              <a:t>?</a:t>
            </a:r>
          </a:p>
          <a:p>
            <a:pPr marL="857250" lvl="1" indent="-457200">
              <a:spcBef>
                <a:spcPts val="0"/>
              </a:spcBef>
              <a:buFont typeface="Arial"/>
              <a:buChar char="•"/>
            </a:pPr>
            <a:r>
              <a:rPr lang="en-US" dirty="0" smtClean="0"/>
              <a:t>How fast are we digitizing it? </a:t>
            </a:r>
            <a:endParaRPr lang="en-US" dirty="0" smtClean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Costs of starting up</a:t>
            </a:r>
          </a:p>
        </p:txBody>
      </p:sp>
    </p:spTree>
    <p:extLst>
      <p:ext uri="{BB962C8B-B14F-4D97-AF65-F5344CB8AC3E}">
        <p14:creationId xmlns:p14="http://schemas.microsoft.com/office/powerpoint/2010/main" val="2237583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Takeaways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897" y="1818141"/>
            <a:ext cx="8415313" cy="4577329"/>
          </a:xfrm>
        </p:spPr>
        <p:txBody>
          <a:bodyPr lIns="91440" rIns="91440">
            <a:normAutofit fontScale="92500" lnSpcReduction="10000"/>
          </a:bodyPr>
          <a:lstStyle/>
          <a:p>
            <a:pPr marL="800100" indent="-457200">
              <a:lnSpc>
                <a:spcPct val="110000"/>
              </a:lnSpc>
              <a:buFont typeface="Arial"/>
              <a:buChar char="•"/>
            </a:pPr>
            <a:r>
              <a:rPr lang="en-US" dirty="0" smtClean="0"/>
              <a:t>HD costs are no longer predictable </a:t>
            </a:r>
          </a:p>
          <a:p>
            <a:pPr marL="800100" indent="-457200">
              <a:lnSpc>
                <a:spcPct val="110000"/>
              </a:lnSpc>
              <a:buFont typeface="Arial"/>
              <a:buChar char="•"/>
            </a:pPr>
            <a:r>
              <a:rPr lang="en-US" dirty="0"/>
              <a:t>Budgets often focused on digitization costs</a:t>
            </a:r>
          </a:p>
          <a:p>
            <a:pPr marL="1200150" lvl="1" indent="-457200">
              <a:lnSpc>
                <a:spcPct val="110000"/>
              </a:lnSpc>
              <a:spcBef>
                <a:spcPts val="0"/>
              </a:spcBef>
              <a:buFont typeface="Arial"/>
              <a:buChar char="•"/>
            </a:pPr>
            <a:r>
              <a:rPr lang="en-US" dirty="0" smtClean="0"/>
              <a:t>Ignoring </a:t>
            </a:r>
            <a:r>
              <a:rPr lang="en-US" u="sng" dirty="0" smtClean="0"/>
              <a:t>significant</a:t>
            </a:r>
            <a:r>
              <a:rPr lang="en-US" dirty="0" smtClean="0"/>
              <a:t> and </a:t>
            </a:r>
            <a:r>
              <a:rPr lang="en-US" u="sng" dirty="0" smtClean="0"/>
              <a:t>ongoing</a:t>
            </a:r>
            <a:r>
              <a:rPr lang="en-US" dirty="0" smtClean="0"/>
              <a:t> </a:t>
            </a:r>
            <a:r>
              <a:rPr lang="en-US" dirty="0" smtClean="0"/>
              <a:t>storage costs</a:t>
            </a:r>
            <a:endParaRPr lang="en-US" dirty="0" smtClean="0"/>
          </a:p>
          <a:p>
            <a:pPr marL="800100" indent="-457200">
              <a:lnSpc>
                <a:spcPct val="110000"/>
              </a:lnSpc>
              <a:buFont typeface="Arial"/>
              <a:buChar char="•"/>
            </a:pPr>
            <a:r>
              <a:rPr lang="en-US" dirty="0"/>
              <a:t>Storage costs </a:t>
            </a:r>
            <a:r>
              <a:rPr lang="en-US" dirty="0" smtClean="0"/>
              <a:t>are community wide problem</a:t>
            </a:r>
          </a:p>
          <a:p>
            <a:pPr marL="1200150" lvl="1" indent="-457200">
              <a:lnSpc>
                <a:spcPct val="110000"/>
              </a:lnSpc>
              <a:spcBef>
                <a:spcPts val="0"/>
              </a:spcBef>
              <a:buFont typeface="Arial"/>
              <a:buChar char="•"/>
            </a:pPr>
            <a:r>
              <a:rPr lang="en-US" dirty="0" smtClean="0"/>
              <a:t>Question of scale</a:t>
            </a:r>
          </a:p>
          <a:p>
            <a:pPr marL="1200150" lvl="1" indent="-457200">
              <a:lnSpc>
                <a:spcPct val="110000"/>
              </a:lnSpc>
              <a:spcBef>
                <a:spcPts val="0"/>
              </a:spcBef>
              <a:buFont typeface="Arial"/>
              <a:buChar char="•"/>
            </a:pPr>
            <a:r>
              <a:rPr lang="en-US" dirty="0" smtClean="0"/>
              <a:t>Best practice may not be possible</a:t>
            </a:r>
          </a:p>
          <a:p>
            <a:pPr marL="800100" indent="-457200">
              <a:lnSpc>
                <a:spcPct val="110000"/>
              </a:lnSpc>
              <a:buFont typeface="Arial"/>
              <a:buChar char="•"/>
            </a:pPr>
            <a:r>
              <a:rPr lang="en-US" dirty="0" smtClean="0"/>
              <a:t>Backups can cost more than primary storage</a:t>
            </a:r>
          </a:p>
          <a:p>
            <a:pPr marL="800100" indent="-457200">
              <a:lnSpc>
                <a:spcPct val="110000"/>
              </a:lnSpc>
              <a:buFont typeface="Arial"/>
              <a:buChar char="•"/>
            </a:pPr>
            <a:r>
              <a:rPr lang="en-US" b="1" dirty="0" smtClean="0"/>
              <a:t>Long-term a</a:t>
            </a:r>
            <a:r>
              <a:rPr lang="en-US" b="1" dirty="0" smtClean="0"/>
              <a:t>rchival </a:t>
            </a:r>
            <a:r>
              <a:rPr lang="en-US" b="1" dirty="0"/>
              <a:t>storage </a:t>
            </a:r>
            <a:r>
              <a:rPr lang="en-US" b="1" dirty="0" err="1" smtClean="0"/>
              <a:t>ain’t</a:t>
            </a:r>
            <a:r>
              <a:rPr lang="en-US" b="1" dirty="0" smtClean="0"/>
              <a:t> cheap!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4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A/V Digitization at </a:t>
            </a:r>
            <a:r>
              <a:rPr lang="en-US" dirty="0" err="1" smtClean="0"/>
              <a:t>MLibrary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981199"/>
            <a:ext cx="7772400" cy="4386861"/>
          </a:xfrm>
        </p:spPr>
        <p:txBody>
          <a:bodyPr/>
          <a:lstStyle/>
          <a:p>
            <a:r>
              <a:rPr lang="en-US" dirty="0" smtClean="0"/>
              <a:t>Digitization of Special Collections material</a:t>
            </a:r>
          </a:p>
          <a:p>
            <a:r>
              <a:rPr lang="en-US" dirty="0" smtClean="0"/>
              <a:t>Audio:</a:t>
            </a:r>
          </a:p>
          <a:p>
            <a:pPr marL="857250" lvl="1" indent="-457200">
              <a:spcBef>
                <a:spcPts val="0"/>
              </a:spcBef>
              <a:buFont typeface="Arial"/>
              <a:buChar char="•"/>
            </a:pPr>
            <a:r>
              <a:rPr lang="en-US" dirty="0" smtClean="0"/>
              <a:t>Uncompressed BWF master files</a:t>
            </a:r>
          </a:p>
          <a:p>
            <a:pPr marL="857250" lvl="1" indent="-457200">
              <a:spcBef>
                <a:spcPts val="0"/>
              </a:spcBef>
              <a:buFont typeface="Arial"/>
              <a:buChar char="•"/>
            </a:pPr>
            <a:r>
              <a:rPr lang="en-US" dirty="0" smtClean="0"/>
              <a:t>1 original audio </a:t>
            </a:r>
            <a:r>
              <a:rPr lang="en-US" dirty="0"/>
              <a:t>object ≈ 5 GB </a:t>
            </a:r>
            <a:r>
              <a:rPr lang="en-US" dirty="0" smtClean="0"/>
              <a:t>storage</a:t>
            </a:r>
          </a:p>
          <a:p>
            <a:pPr marL="0" indent="0"/>
            <a:r>
              <a:rPr lang="en-US" dirty="0" smtClean="0"/>
              <a:t>Moving Image:</a:t>
            </a:r>
          </a:p>
          <a:p>
            <a:pPr marL="857250" lvl="1" indent="-457200">
              <a:spcBef>
                <a:spcPts val="0"/>
              </a:spcBef>
              <a:buFont typeface="Arial"/>
              <a:buChar char="•"/>
            </a:pPr>
            <a:r>
              <a:rPr lang="en-US" dirty="0" smtClean="0"/>
              <a:t>Uncompressed preservation master</a:t>
            </a:r>
          </a:p>
          <a:p>
            <a:pPr marL="857250" lvl="1" indent="-457200">
              <a:spcBef>
                <a:spcPts val="0"/>
              </a:spcBef>
              <a:buFont typeface="Arial"/>
              <a:buChar char="•"/>
            </a:pPr>
            <a:r>
              <a:rPr lang="en-US" dirty="0" smtClean="0"/>
              <a:t>Compressed production master</a:t>
            </a:r>
          </a:p>
          <a:p>
            <a:pPr marL="857250" lvl="1" indent="-457200">
              <a:spcBef>
                <a:spcPts val="0"/>
              </a:spcBef>
              <a:buFont typeface="Arial"/>
              <a:buChar char="•"/>
            </a:pPr>
            <a:r>
              <a:rPr lang="en-US" dirty="0" smtClean="0"/>
              <a:t>1 original </a:t>
            </a:r>
            <a:r>
              <a:rPr lang="en-US" dirty="0"/>
              <a:t>video </a:t>
            </a:r>
            <a:r>
              <a:rPr lang="en-US" dirty="0" smtClean="0"/>
              <a:t>object </a:t>
            </a:r>
            <a:r>
              <a:rPr lang="en-US" dirty="0"/>
              <a:t>≈</a:t>
            </a:r>
            <a:r>
              <a:rPr lang="en-US" dirty="0" smtClean="0"/>
              <a:t> 40.4 GB Storage</a:t>
            </a:r>
          </a:p>
          <a:p>
            <a:pPr marL="857250" lvl="1" indent="-457200">
              <a:buFont typeface="Arial"/>
              <a:buChar char="•"/>
            </a:pPr>
            <a:endParaRPr lang="en-US" dirty="0"/>
          </a:p>
          <a:p>
            <a:pPr marL="857250" lvl="1" indent="-4572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822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Thanks!! 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" name="Picture 3" descr="funniest-cat-gifs-cat-woah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929" y="1824126"/>
            <a:ext cx="3604799" cy="3008730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85243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A/V Storage Estimates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9160273"/>
              </p:ext>
            </p:extLst>
          </p:nvPr>
        </p:nvGraphicFramePr>
        <p:xfrm>
          <a:off x="685800" y="1981200"/>
          <a:ext cx="7772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8723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A/V Storage Estimates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1012749"/>
              </p:ext>
            </p:extLst>
          </p:nvPr>
        </p:nvGraphicFramePr>
        <p:xfrm>
          <a:off x="457200" y="1726777"/>
          <a:ext cx="8229600" cy="43445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012203" y="1433973"/>
            <a:ext cx="1114667" cy="4247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60" b="1" dirty="0"/>
              <a:t>TB/</a:t>
            </a:r>
            <a:r>
              <a:rPr lang="en-US" sz="2160" b="1" dirty="0" smtClean="0"/>
              <a:t>Year</a:t>
            </a:r>
            <a:endParaRPr lang="en-US" sz="2160" b="1" dirty="0"/>
          </a:p>
        </p:txBody>
      </p:sp>
    </p:spTree>
    <p:extLst>
      <p:ext uri="{BB962C8B-B14F-4D97-AF65-F5344CB8AC3E}">
        <p14:creationId xmlns:p14="http://schemas.microsoft.com/office/powerpoint/2010/main" val="269838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Costs </a:t>
            </a:r>
            <a:r>
              <a:rPr lang="en-US" dirty="0"/>
              <a:t>Estimates</a:t>
            </a:r>
          </a:p>
        </p:txBody>
      </p:sp>
      <p:pic>
        <p:nvPicPr>
          <p:cNvPr id="6" name="Picture 5" descr="storage-bann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3074" y="1858325"/>
            <a:ext cx="4191000" cy="1016000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140500" y="3389600"/>
            <a:ext cx="300289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>
                <a:solidFill>
                  <a:srgbClr val="FFFFFF"/>
                </a:solidFill>
              </a:rPr>
              <a:t>Value Storage: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32502" y="3392900"/>
            <a:ext cx="336502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FF"/>
                </a:solidFill>
              </a:rPr>
              <a:t>$250/TB per year</a:t>
            </a:r>
            <a:endParaRPr lang="en-US" sz="3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836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Costs </a:t>
            </a:r>
            <a:r>
              <a:rPr lang="en-US" dirty="0"/>
              <a:t>Estimates</a:t>
            </a:r>
          </a:p>
        </p:txBody>
      </p:sp>
      <p:pic>
        <p:nvPicPr>
          <p:cNvPr id="6" name="Picture 5" descr="storage-bann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3074" y="1858325"/>
            <a:ext cx="4191000" cy="1016000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140500" y="3389600"/>
            <a:ext cx="300289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>
                <a:solidFill>
                  <a:srgbClr val="FFFFFF"/>
                </a:solidFill>
              </a:rPr>
              <a:t>Value Storage: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6902" y="3938734"/>
            <a:ext cx="291649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>
                <a:solidFill>
                  <a:srgbClr val="FFFFFF"/>
                </a:solidFill>
              </a:rPr>
              <a:t>Tape Backups: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32502" y="3392900"/>
            <a:ext cx="336502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FF"/>
                </a:solidFill>
              </a:rPr>
              <a:t>$250/TB per year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43396" y="3938734"/>
            <a:ext cx="454340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FFFF"/>
                </a:solidFill>
              </a:rPr>
              <a:t>$</a:t>
            </a:r>
            <a:r>
              <a:rPr lang="en-US" sz="3200" dirty="0" smtClean="0">
                <a:solidFill>
                  <a:srgbClr val="FFFFFF"/>
                </a:solidFill>
              </a:rPr>
              <a:t>1,825/TB per year</a:t>
            </a:r>
            <a:endParaRPr lang="en-US" sz="3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555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Costs </a:t>
            </a:r>
            <a:r>
              <a:rPr lang="en-US" dirty="0"/>
              <a:t>Estimates</a:t>
            </a:r>
          </a:p>
        </p:txBody>
      </p:sp>
      <p:pic>
        <p:nvPicPr>
          <p:cNvPr id="6" name="Picture 5" descr="storage-bann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3074" y="1858325"/>
            <a:ext cx="4191000" cy="1016000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140500" y="3389600"/>
            <a:ext cx="300289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>
                <a:solidFill>
                  <a:srgbClr val="FFFFFF"/>
                </a:solidFill>
              </a:rPr>
              <a:t>Value Storage: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6902" y="3938734"/>
            <a:ext cx="291649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>
                <a:solidFill>
                  <a:srgbClr val="FFFFFF"/>
                </a:solidFill>
              </a:rPr>
              <a:t>Tape Backups: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32502" y="3392900"/>
            <a:ext cx="336502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FF"/>
                </a:solidFill>
              </a:rPr>
              <a:t>$250/TB per year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43396" y="3938734"/>
            <a:ext cx="454340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FFFF"/>
                </a:solidFill>
              </a:rPr>
              <a:t>$</a:t>
            </a:r>
            <a:r>
              <a:rPr lang="en-US" sz="3200" dirty="0" smtClean="0">
                <a:solidFill>
                  <a:srgbClr val="FFFFFF"/>
                </a:solidFill>
              </a:rPr>
              <a:t>1,825/TB per year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26902" y="4831186"/>
            <a:ext cx="291649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>
                <a:solidFill>
                  <a:srgbClr val="FF0000"/>
                </a:solidFill>
              </a:rPr>
              <a:t>2018: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43396" y="4831186"/>
            <a:ext cx="454340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$245,325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33110" y="5285074"/>
            <a:ext cx="291649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>
                <a:solidFill>
                  <a:srgbClr val="FF0000"/>
                </a:solidFill>
              </a:rPr>
              <a:t>2023: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49604" y="5285074"/>
            <a:ext cx="454340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$485,200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26902" y="4401794"/>
            <a:ext cx="291649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>
                <a:solidFill>
                  <a:srgbClr val="FF0000"/>
                </a:solidFill>
              </a:rPr>
              <a:t>2013: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43396" y="4401794"/>
            <a:ext cx="454340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$32,450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388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Reaction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" name="Picture 3" descr="funniest-cat-gifs-cat-woah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929" y="1824126"/>
            <a:ext cx="3604799" cy="3008730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79405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Costs </a:t>
            </a:r>
            <a:r>
              <a:rPr lang="en-US" dirty="0"/>
              <a:t>Estimates</a:t>
            </a:r>
          </a:p>
        </p:txBody>
      </p:sp>
      <p:pic>
        <p:nvPicPr>
          <p:cNvPr id="6" name="Picture 5" descr="storage-bann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3074" y="1858325"/>
            <a:ext cx="4191000" cy="1016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36745" y="3389600"/>
            <a:ext cx="300289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>
                <a:solidFill>
                  <a:srgbClr val="FFFFFF"/>
                </a:solidFill>
              </a:rPr>
              <a:t>Value Storage: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554" y="3938734"/>
            <a:ext cx="420308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>
                <a:solidFill>
                  <a:srgbClr val="FFFFFF"/>
                </a:solidFill>
              </a:rPr>
              <a:t>Tape Backups </a:t>
            </a:r>
            <a:r>
              <a:rPr lang="en-US" sz="3200" b="1" dirty="0" smtClean="0">
                <a:solidFill>
                  <a:srgbClr val="FFFFFF"/>
                </a:solidFill>
              </a:rPr>
              <a:t>(</a:t>
            </a:r>
            <a:r>
              <a:rPr lang="en-US" sz="3200" b="1" dirty="0" err="1" smtClean="0">
                <a:solidFill>
                  <a:srgbClr val="FFFFFF"/>
                </a:solidFill>
              </a:rPr>
              <a:t>MLib</a:t>
            </a:r>
            <a:r>
              <a:rPr lang="en-US" sz="3200" b="1" dirty="0" smtClean="0">
                <a:solidFill>
                  <a:srgbClr val="FFFFFF"/>
                </a:solidFill>
              </a:rPr>
              <a:t>)</a:t>
            </a:r>
            <a:r>
              <a:rPr lang="en-US" sz="3200" dirty="0" smtClean="0">
                <a:solidFill>
                  <a:srgbClr val="FFFFFF"/>
                </a:solidFill>
              </a:rPr>
              <a:t>: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33009" y="3392900"/>
            <a:ext cx="336502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FF"/>
                </a:solidFill>
              </a:rPr>
              <a:t>$250/TB per year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39641" y="3938734"/>
            <a:ext cx="490435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FFFF"/>
                </a:solidFill>
              </a:rPr>
              <a:t>E</a:t>
            </a:r>
            <a:r>
              <a:rPr lang="en-US" sz="3200" dirty="0" smtClean="0">
                <a:solidFill>
                  <a:srgbClr val="FFFFFF"/>
                </a:solidFill>
              </a:rPr>
              <a:t>quipment costs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239641" y="4401794"/>
            <a:ext cx="490435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FFFF"/>
                </a:solidFill>
              </a:rPr>
              <a:t>- Cheaper </a:t>
            </a:r>
            <a:r>
              <a:rPr lang="en-US" sz="3200" b="1" dirty="0" smtClean="0">
                <a:solidFill>
                  <a:srgbClr val="FFFFFF"/>
                </a:solidFill>
              </a:rPr>
              <a:t>most</a:t>
            </a:r>
            <a:r>
              <a:rPr lang="en-US" sz="3200" dirty="0" smtClean="0">
                <a:solidFill>
                  <a:srgbClr val="FFFFFF"/>
                </a:solidFill>
              </a:rPr>
              <a:t> years</a:t>
            </a:r>
            <a:endParaRPr lang="en-US" sz="3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928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master slide deck-4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9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9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"/>
    </a:majorFont>
    <a:minorFont>
      <a:latin typeface="Arial"/>
      <a:ea typeface="ＭＳ Ｐゴシック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"/>
    </a:majorFont>
    <a:minorFont>
      <a:latin typeface="Arial"/>
      <a:ea typeface="ＭＳ Ｐゴシック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"/>
    </a:majorFont>
    <a:minorFont>
      <a:latin typeface="Arial"/>
      <a:ea typeface="ＭＳ Ｐゴシック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"/>
    </a:majorFont>
    <a:minorFont>
      <a:latin typeface="Arial"/>
      <a:ea typeface="ＭＳ Ｐゴシック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master slide deck-4.pot</Template>
  <TotalTime>1034</TotalTime>
  <Words>485</Words>
  <Application>Microsoft Macintosh PowerPoint</Application>
  <PresentationFormat>On-screen Show (4:3)</PresentationFormat>
  <Paragraphs>86</Paragraphs>
  <Slides>20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master slide deck-4</vt:lpstr>
      <vt:lpstr>“Storage is Cheap” and Other Lies:</vt:lpstr>
      <vt:lpstr>A/V Digitization at MLibrary</vt:lpstr>
      <vt:lpstr>A/V Storage Estimates</vt:lpstr>
      <vt:lpstr>A/V Storage Estimates</vt:lpstr>
      <vt:lpstr>Initial Costs Estimates</vt:lpstr>
      <vt:lpstr>Initial Costs Estimates</vt:lpstr>
      <vt:lpstr>Initial Costs Estimates</vt:lpstr>
      <vt:lpstr>PowerPoint Presentation</vt:lpstr>
      <vt:lpstr>Current Costs Estimates</vt:lpstr>
      <vt:lpstr>Current Cost Estimates</vt:lpstr>
      <vt:lpstr>Current Cost Estimates</vt:lpstr>
      <vt:lpstr>Current Cost Estimates</vt:lpstr>
      <vt:lpstr>Total 11 Year Storage Cost</vt:lpstr>
      <vt:lpstr>Current Cost Estimates</vt:lpstr>
      <vt:lpstr>Current Cost Estimates</vt:lpstr>
      <vt:lpstr>The New Normal</vt:lpstr>
      <vt:lpstr>Looking Ahead</vt:lpstr>
      <vt:lpstr>Ramifications</vt:lpstr>
      <vt:lpstr>Storage Takeaways </vt:lpstr>
      <vt:lpstr>PowerPoint Presentation</vt:lpstr>
    </vt:vector>
  </TitlesOfParts>
  <Company>University of Michigan Library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Exciting Topics of Digital Format Policy and Storage at MLibrary</dc:title>
  <dc:creator>Lance Stuchell</dc:creator>
  <cp:lastModifiedBy>Lance Stuchell</cp:lastModifiedBy>
  <cp:revision>94</cp:revision>
  <dcterms:created xsi:type="dcterms:W3CDTF">2013-02-20T16:18:18Z</dcterms:created>
  <dcterms:modified xsi:type="dcterms:W3CDTF">2013-08-01T13:53:40Z</dcterms:modified>
</cp:coreProperties>
</file>