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74"/>
  </p:notesMasterIdLst>
  <p:sldIdLst>
    <p:sldId id="256" r:id="rId2"/>
    <p:sldId id="257" r:id="rId3"/>
    <p:sldId id="285" r:id="rId4"/>
    <p:sldId id="272" r:id="rId5"/>
    <p:sldId id="286" r:id="rId6"/>
    <p:sldId id="287" r:id="rId7"/>
    <p:sldId id="288" r:id="rId8"/>
    <p:sldId id="289" r:id="rId9"/>
    <p:sldId id="279" r:id="rId10"/>
    <p:sldId id="280" r:id="rId11"/>
    <p:sldId id="282" r:id="rId12"/>
    <p:sldId id="281" r:id="rId13"/>
    <p:sldId id="271" r:id="rId14"/>
    <p:sldId id="292" r:id="rId15"/>
    <p:sldId id="258" r:id="rId16"/>
    <p:sldId id="270" r:id="rId17"/>
    <p:sldId id="259" r:id="rId18"/>
    <p:sldId id="290" r:id="rId19"/>
    <p:sldId id="274" r:id="rId20"/>
    <p:sldId id="283" r:id="rId21"/>
    <p:sldId id="284" r:id="rId22"/>
    <p:sldId id="291" r:id="rId23"/>
    <p:sldId id="275" r:id="rId24"/>
    <p:sldId id="263" r:id="rId25"/>
    <p:sldId id="293" r:id="rId26"/>
    <p:sldId id="276" r:id="rId27"/>
    <p:sldId id="294" r:id="rId28"/>
    <p:sldId id="264" r:id="rId29"/>
    <p:sldId id="295" r:id="rId30"/>
    <p:sldId id="296" r:id="rId31"/>
    <p:sldId id="297" r:id="rId32"/>
    <p:sldId id="298" r:id="rId33"/>
    <p:sldId id="299" r:id="rId34"/>
    <p:sldId id="334" r:id="rId35"/>
    <p:sldId id="300" r:id="rId36"/>
    <p:sldId id="335" r:id="rId37"/>
    <p:sldId id="301" r:id="rId38"/>
    <p:sldId id="338" r:id="rId39"/>
    <p:sldId id="337" r:id="rId40"/>
    <p:sldId id="302" r:id="rId41"/>
    <p:sldId id="336"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Lst>
  <p:sldSz cx="9144000" cy="6858000" type="screen4x3"/>
  <p:notesSz cx="6858000" cy="9144000"/>
  <p:embeddedFontLst>
    <p:embeddedFont>
      <p:font typeface="Calibri" panose="020F050202020403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EA3"/>
    <a:srgbClr val="E41A1C"/>
    <a:srgbClr val="377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413" autoAdjust="0"/>
    <p:restoredTop sz="82007" autoAdjust="0"/>
  </p:normalViewPr>
  <p:slideViewPr>
    <p:cSldViewPr snapToGrid="0" showGuides="1">
      <p:cViewPr varScale="1">
        <p:scale>
          <a:sx n="63" d="100"/>
          <a:sy n="63" d="100"/>
        </p:scale>
        <p:origin x="1170" y="72"/>
      </p:cViewPr>
      <p:guideLst>
        <p:guide orient="horz" pos="2160"/>
        <p:guide pos="2880"/>
      </p:guideLst>
    </p:cSldViewPr>
  </p:slideViewPr>
  <p:notesTextViewPr>
    <p:cViewPr>
      <p:scale>
        <a:sx n="1" d="1"/>
        <a:sy n="1" d="1"/>
      </p:scale>
      <p:origin x="0" y="0"/>
    </p:cViewPr>
  </p:notesTextViewPr>
  <p:sorterViewPr>
    <p:cViewPr>
      <p:scale>
        <a:sx n="100" d="100"/>
        <a:sy n="100" d="100"/>
      </p:scale>
      <p:origin x="0" y="-48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E5A9DF-3B23-42F0-829B-68C8FE6E6C1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F18D3B5-E150-4659-AB3C-72FAE0E45808}">
      <dgm:prSet phldrT="[Text]"/>
      <dgm:spPr/>
      <dgm:t>
        <a:bodyPr/>
        <a:lstStyle/>
        <a:p>
          <a:r>
            <a:rPr lang="en-US" dirty="0" smtClean="0"/>
            <a:t>1. Dumps</a:t>
          </a:r>
          <a:endParaRPr lang="en-US" dirty="0"/>
        </a:p>
      </dgm:t>
    </dgm:pt>
    <dgm:pt modelId="{7B3990E8-4545-41C3-9F5E-1544244963F0}" type="parTrans" cxnId="{94656B67-643B-4FE3-BD53-22CD1D4ACC74}">
      <dgm:prSet/>
      <dgm:spPr/>
      <dgm:t>
        <a:bodyPr/>
        <a:lstStyle/>
        <a:p>
          <a:endParaRPr lang="en-US"/>
        </a:p>
      </dgm:t>
    </dgm:pt>
    <dgm:pt modelId="{BC7FBD29-E9AD-431D-A711-57308DFD69FC}" type="sibTrans" cxnId="{94656B67-643B-4FE3-BD53-22CD1D4ACC74}">
      <dgm:prSet/>
      <dgm:spPr/>
      <dgm:t>
        <a:bodyPr/>
        <a:lstStyle/>
        <a:p>
          <a:endParaRPr lang="en-US"/>
        </a:p>
      </dgm:t>
    </dgm:pt>
    <dgm:pt modelId="{D657A9AD-04FF-444D-8502-2E771A480935}">
      <dgm:prSet phldrT="[Text]"/>
      <dgm:spPr/>
      <dgm:t>
        <a:bodyPr/>
        <a:lstStyle/>
        <a:p>
          <a:r>
            <a:rPr lang="en-US" dirty="0" smtClean="0"/>
            <a:t>2. Go everywhere</a:t>
          </a:r>
          <a:endParaRPr lang="en-US" dirty="0"/>
        </a:p>
      </dgm:t>
    </dgm:pt>
    <dgm:pt modelId="{5B28A9D9-8E82-425F-BC6A-0D2402F8C9CC}" type="parTrans" cxnId="{7E715D88-35CE-4D74-9CC5-D03FA798A28A}">
      <dgm:prSet/>
      <dgm:spPr/>
      <dgm:t>
        <a:bodyPr/>
        <a:lstStyle/>
        <a:p>
          <a:endParaRPr lang="en-US"/>
        </a:p>
      </dgm:t>
    </dgm:pt>
    <dgm:pt modelId="{5F7B18E6-693F-479B-BFE0-0DA8987BC1FA}" type="sibTrans" cxnId="{7E715D88-35CE-4D74-9CC5-D03FA798A28A}">
      <dgm:prSet/>
      <dgm:spPr/>
      <dgm:t>
        <a:bodyPr/>
        <a:lstStyle/>
        <a:p>
          <a:endParaRPr lang="en-US"/>
        </a:p>
      </dgm:t>
    </dgm:pt>
    <dgm:pt modelId="{B9FAD5B8-D29B-4D3D-B622-F12E8624CBF6}">
      <dgm:prSet phldrT="[Text]"/>
      <dgm:spPr/>
      <dgm:t>
        <a:bodyPr/>
        <a:lstStyle/>
        <a:p>
          <a:r>
            <a:rPr lang="en-US" dirty="0" smtClean="0"/>
            <a:t>3. Networking</a:t>
          </a:r>
          <a:endParaRPr lang="en-US" dirty="0"/>
        </a:p>
      </dgm:t>
    </dgm:pt>
    <dgm:pt modelId="{96D3A723-54BA-4431-B7EE-C761594E159B}" type="parTrans" cxnId="{AEA49710-914A-4CEE-8FDF-9D7677272708}">
      <dgm:prSet/>
      <dgm:spPr/>
      <dgm:t>
        <a:bodyPr/>
        <a:lstStyle/>
        <a:p>
          <a:endParaRPr lang="en-US"/>
        </a:p>
      </dgm:t>
    </dgm:pt>
    <dgm:pt modelId="{7A40ADA3-E683-4865-99A4-E1AA8602D600}" type="sibTrans" cxnId="{AEA49710-914A-4CEE-8FDF-9D7677272708}">
      <dgm:prSet/>
      <dgm:spPr/>
      <dgm:t>
        <a:bodyPr/>
        <a:lstStyle/>
        <a:p>
          <a:endParaRPr lang="en-US"/>
        </a:p>
      </dgm:t>
    </dgm:pt>
    <dgm:pt modelId="{F39859CC-EFDD-4204-AC5E-8C986675B4F2}" type="pres">
      <dgm:prSet presAssocID="{8CE5A9DF-3B23-42F0-829B-68C8FE6E6C15}" presName="linear" presStyleCnt="0">
        <dgm:presLayoutVars>
          <dgm:dir/>
          <dgm:animLvl val="lvl"/>
          <dgm:resizeHandles val="exact"/>
        </dgm:presLayoutVars>
      </dgm:prSet>
      <dgm:spPr/>
      <dgm:t>
        <a:bodyPr/>
        <a:lstStyle/>
        <a:p>
          <a:endParaRPr lang="en-US"/>
        </a:p>
      </dgm:t>
    </dgm:pt>
    <dgm:pt modelId="{D77C1CD7-0F51-4C47-8A33-1DE8B32C2A66}" type="pres">
      <dgm:prSet presAssocID="{9F18D3B5-E150-4659-AB3C-72FAE0E45808}" presName="parentLin" presStyleCnt="0"/>
      <dgm:spPr/>
    </dgm:pt>
    <dgm:pt modelId="{F1335860-34AA-4E47-942A-EE69649F1927}" type="pres">
      <dgm:prSet presAssocID="{9F18D3B5-E150-4659-AB3C-72FAE0E45808}" presName="parentLeftMargin" presStyleLbl="node1" presStyleIdx="0" presStyleCnt="3"/>
      <dgm:spPr/>
      <dgm:t>
        <a:bodyPr/>
        <a:lstStyle/>
        <a:p>
          <a:endParaRPr lang="en-US"/>
        </a:p>
      </dgm:t>
    </dgm:pt>
    <dgm:pt modelId="{4AF3DF0C-B11E-443F-AB32-CA50C1FF0710}" type="pres">
      <dgm:prSet presAssocID="{9F18D3B5-E150-4659-AB3C-72FAE0E45808}" presName="parentText" presStyleLbl="node1" presStyleIdx="0" presStyleCnt="3">
        <dgm:presLayoutVars>
          <dgm:chMax val="0"/>
          <dgm:bulletEnabled val="1"/>
        </dgm:presLayoutVars>
      </dgm:prSet>
      <dgm:spPr/>
      <dgm:t>
        <a:bodyPr/>
        <a:lstStyle/>
        <a:p>
          <a:endParaRPr lang="en-US"/>
        </a:p>
      </dgm:t>
    </dgm:pt>
    <dgm:pt modelId="{E480A553-AF37-4BB2-829A-E7F30B6BCD12}" type="pres">
      <dgm:prSet presAssocID="{9F18D3B5-E150-4659-AB3C-72FAE0E45808}" presName="negativeSpace" presStyleCnt="0"/>
      <dgm:spPr/>
    </dgm:pt>
    <dgm:pt modelId="{35B99CE6-3758-4A17-8F92-37462818D0F3}" type="pres">
      <dgm:prSet presAssocID="{9F18D3B5-E150-4659-AB3C-72FAE0E45808}" presName="childText" presStyleLbl="conFgAcc1" presStyleIdx="0" presStyleCnt="3">
        <dgm:presLayoutVars>
          <dgm:bulletEnabled val="1"/>
        </dgm:presLayoutVars>
      </dgm:prSet>
      <dgm:spPr/>
    </dgm:pt>
    <dgm:pt modelId="{935CF081-5885-4519-8633-510858865B2F}" type="pres">
      <dgm:prSet presAssocID="{BC7FBD29-E9AD-431D-A711-57308DFD69FC}" presName="spaceBetweenRectangles" presStyleCnt="0"/>
      <dgm:spPr/>
    </dgm:pt>
    <dgm:pt modelId="{E6808B62-6EE8-476E-9B79-B473298A0E4F}" type="pres">
      <dgm:prSet presAssocID="{D657A9AD-04FF-444D-8502-2E771A480935}" presName="parentLin" presStyleCnt="0"/>
      <dgm:spPr/>
    </dgm:pt>
    <dgm:pt modelId="{FAE497A5-A39A-47C9-8D6F-59E115E4A567}" type="pres">
      <dgm:prSet presAssocID="{D657A9AD-04FF-444D-8502-2E771A480935}" presName="parentLeftMargin" presStyleLbl="node1" presStyleIdx="0" presStyleCnt="3"/>
      <dgm:spPr/>
      <dgm:t>
        <a:bodyPr/>
        <a:lstStyle/>
        <a:p>
          <a:endParaRPr lang="en-US"/>
        </a:p>
      </dgm:t>
    </dgm:pt>
    <dgm:pt modelId="{C3C2DC82-799C-480D-A153-33592DE64CB8}" type="pres">
      <dgm:prSet presAssocID="{D657A9AD-04FF-444D-8502-2E771A480935}" presName="parentText" presStyleLbl="node1" presStyleIdx="1" presStyleCnt="3">
        <dgm:presLayoutVars>
          <dgm:chMax val="0"/>
          <dgm:bulletEnabled val="1"/>
        </dgm:presLayoutVars>
      </dgm:prSet>
      <dgm:spPr/>
      <dgm:t>
        <a:bodyPr/>
        <a:lstStyle/>
        <a:p>
          <a:endParaRPr lang="en-US"/>
        </a:p>
      </dgm:t>
    </dgm:pt>
    <dgm:pt modelId="{AD7FB188-5266-4A22-9353-D835C9D011F2}" type="pres">
      <dgm:prSet presAssocID="{D657A9AD-04FF-444D-8502-2E771A480935}" presName="negativeSpace" presStyleCnt="0"/>
      <dgm:spPr/>
    </dgm:pt>
    <dgm:pt modelId="{B7A0E163-816C-4D55-BC4C-D0A81F793E16}" type="pres">
      <dgm:prSet presAssocID="{D657A9AD-04FF-444D-8502-2E771A480935}" presName="childText" presStyleLbl="conFgAcc1" presStyleIdx="1" presStyleCnt="3">
        <dgm:presLayoutVars>
          <dgm:bulletEnabled val="1"/>
        </dgm:presLayoutVars>
      </dgm:prSet>
      <dgm:spPr/>
    </dgm:pt>
    <dgm:pt modelId="{CE99C4E1-21C4-48DF-ADF6-26332ECE69A8}" type="pres">
      <dgm:prSet presAssocID="{5F7B18E6-693F-479B-BFE0-0DA8987BC1FA}" presName="spaceBetweenRectangles" presStyleCnt="0"/>
      <dgm:spPr/>
    </dgm:pt>
    <dgm:pt modelId="{4920E1C8-CC17-411F-A1F0-8C71F394941F}" type="pres">
      <dgm:prSet presAssocID="{B9FAD5B8-D29B-4D3D-B622-F12E8624CBF6}" presName="parentLin" presStyleCnt="0"/>
      <dgm:spPr/>
    </dgm:pt>
    <dgm:pt modelId="{333A2D04-14CF-45ED-9614-E5EE1A042A45}" type="pres">
      <dgm:prSet presAssocID="{B9FAD5B8-D29B-4D3D-B622-F12E8624CBF6}" presName="parentLeftMargin" presStyleLbl="node1" presStyleIdx="1" presStyleCnt="3"/>
      <dgm:spPr/>
      <dgm:t>
        <a:bodyPr/>
        <a:lstStyle/>
        <a:p>
          <a:endParaRPr lang="en-US"/>
        </a:p>
      </dgm:t>
    </dgm:pt>
    <dgm:pt modelId="{5DC5DD97-834D-4399-AC4F-8880BD2A91CA}" type="pres">
      <dgm:prSet presAssocID="{B9FAD5B8-D29B-4D3D-B622-F12E8624CBF6}" presName="parentText" presStyleLbl="node1" presStyleIdx="2" presStyleCnt="3">
        <dgm:presLayoutVars>
          <dgm:chMax val="0"/>
          <dgm:bulletEnabled val="1"/>
        </dgm:presLayoutVars>
      </dgm:prSet>
      <dgm:spPr/>
      <dgm:t>
        <a:bodyPr/>
        <a:lstStyle/>
        <a:p>
          <a:endParaRPr lang="en-US"/>
        </a:p>
      </dgm:t>
    </dgm:pt>
    <dgm:pt modelId="{57AED88C-22EA-4EE1-959F-BBE2F91A7522}" type="pres">
      <dgm:prSet presAssocID="{B9FAD5B8-D29B-4D3D-B622-F12E8624CBF6}" presName="negativeSpace" presStyleCnt="0"/>
      <dgm:spPr/>
    </dgm:pt>
    <dgm:pt modelId="{4389D61A-915A-4356-9633-3C64857B83E3}" type="pres">
      <dgm:prSet presAssocID="{B9FAD5B8-D29B-4D3D-B622-F12E8624CBF6}" presName="childText" presStyleLbl="conFgAcc1" presStyleIdx="2" presStyleCnt="3">
        <dgm:presLayoutVars>
          <dgm:bulletEnabled val="1"/>
        </dgm:presLayoutVars>
      </dgm:prSet>
      <dgm:spPr/>
    </dgm:pt>
  </dgm:ptLst>
  <dgm:cxnLst>
    <dgm:cxn modelId="{E3F8E7D4-79E1-4257-872B-30A4AB146F6D}" type="presOf" srcId="{B9FAD5B8-D29B-4D3D-B622-F12E8624CBF6}" destId="{5DC5DD97-834D-4399-AC4F-8880BD2A91CA}" srcOrd="1" destOrd="0" presId="urn:microsoft.com/office/officeart/2005/8/layout/list1"/>
    <dgm:cxn modelId="{AEA49710-914A-4CEE-8FDF-9D7677272708}" srcId="{8CE5A9DF-3B23-42F0-829B-68C8FE6E6C15}" destId="{B9FAD5B8-D29B-4D3D-B622-F12E8624CBF6}" srcOrd="2" destOrd="0" parTransId="{96D3A723-54BA-4431-B7EE-C761594E159B}" sibTransId="{7A40ADA3-E683-4865-99A4-E1AA8602D600}"/>
    <dgm:cxn modelId="{94656B67-643B-4FE3-BD53-22CD1D4ACC74}" srcId="{8CE5A9DF-3B23-42F0-829B-68C8FE6E6C15}" destId="{9F18D3B5-E150-4659-AB3C-72FAE0E45808}" srcOrd="0" destOrd="0" parTransId="{7B3990E8-4545-41C3-9F5E-1544244963F0}" sibTransId="{BC7FBD29-E9AD-431D-A711-57308DFD69FC}"/>
    <dgm:cxn modelId="{B4A99227-95D0-4064-BFFB-D4C00A9FDF67}" type="presOf" srcId="{D657A9AD-04FF-444D-8502-2E771A480935}" destId="{C3C2DC82-799C-480D-A153-33592DE64CB8}" srcOrd="1" destOrd="0" presId="urn:microsoft.com/office/officeart/2005/8/layout/list1"/>
    <dgm:cxn modelId="{E1738EB4-5E98-4C24-A675-DC4ABAD0AAB8}" type="presOf" srcId="{D657A9AD-04FF-444D-8502-2E771A480935}" destId="{FAE497A5-A39A-47C9-8D6F-59E115E4A567}" srcOrd="0" destOrd="0" presId="urn:microsoft.com/office/officeart/2005/8/layout/list1"/>
    <dgm:cxn modelId="{836487D4-550E-4D0E-9A7C-DED9AA596335}" type="presOf" srcId="{9F18D3B5-E150-4659-AB3C-72FAE0E45808}" destId="{F1335860-34AA-4E47-942A-EE69649F1927}" srcOrd="0" destOrd="0" presId="urn:microsoft.com/office/officeart/2005/8/layout/list1"/>
    <dgm:cxn modelId="{EE8C8356-C2DD-4BBD-AF95-542D4BDE1AE0}" type="presOf" srcId="{8CE5A9DF-3B23-42F0-829B-68C8FE6E6C15}" destId="{F39859CC-EFDD-4204-AC5E-8C986675B4F2}" srcOrd="0" destOrd="0" presId="urn:microsoft.com/office/officeart/2005/8/layout/list1"/>
    <dgm:cxn modelId="{22FAFC16-7D7A-4452-BD47-250A36621940}" type="presOf" srcId="{9F18D3B5-E150-4659-AB3C-72FAE0E45808}" destId="{4AF3DF0C-B11E-443F-AB32-CA50C1FF0710}" srcOrd="1" destOrd="0" presId="urn:microsoft.com/office/officeart/2005/8/layout/list1"/>
    <dgm:cxn modelId="{19055F95-DB94-49F4-8689-5D1559BCE2C3}" type="presOf" srcId="{B9FAD5B8-D29B-4D3D-B622-F12E8624CBF6}" destId="{333A2D04-14CF-45ED-9614-E5EE1A042A45}" srcOrd="0" destOrd="0" presId="urn:microsoft.com/office/officeart/2005/8/layout/list1"/>
    <dgm:cxn modelId="{7E715D88-35CE-4D74-9CC5-D03FA798A28A}" srcId="{8CE5A9DF-3B23-42F0-829B-68C8FE6E6C15}" destId="{D657A9AD-04FF-444D-8502-2E771A480935}" srcOrd="1" destOrd="0" parTransId="{5B28A9D9-8E82-425F-BC6A-0D2402F8C9CC}" sibTransId="{5F7B18E6-693F-479B-BFE0-0DA8987BC1FA}"/>
    <dgm:cxn modelId="{585E29DE-CEF2-41DE-8408-CC2552B28897}" type="presParOf" srcId="{F39859CC-EFDD-4204-AC5E-8C986675B4F2}" destId="{D77C1CD7-0F51-4C47-8A33-1DE8B32C2A66}" srcOrd="0" destOrd="0" presId="urn:microsoft.com/office/officeart/2005/8/layout/list1"/>
    <dgm:cxn modelId="{21A11707-BEA2-4D35-B7EF-11227AF14718}" type="presParOf" srcId="{D77C1CD7-0F51-4C47-8A33-1DE8B32C2A66}" destId="{F1335860-34AA-4E47-942A-EE69649F1927}" srcOrd="0" destOrd="0" presId="urn:microsoft.com/office/officeart/2005/8/layout/list1"/>
    <dgm:cxn modelId="{82765F12-EC23-4A55-AB5E-BCFBF327673C}" type="presParOf" srcId="{D77C1CD7-0F51-4C47-8A33-1DE8B32C2A66}" destId="{4AF3DF0C-B11E-443F-AB32-CA50C1FF0710}" srcOrd="1" destOrd="0" presId="urn:microsoft.com/office/officeart/2005/8/layout/list1"/>
    <dgm:cxn modelId="{2452B7AC-35A2-4A43-9F33-9BF4013FF091}" type="presParOf" srcId="{F39859CC-EFDD-4204-AC5E-8C986675B4F2}" destId="{E480A553-AF37-4BB2-829A-E7F30B6BCD12}" srcOrd="1" destOrd="0" presId="urn:microsoft.com/office/officeart/2005/8/layout/list1"/>
    <dgm:cxn modelId="{CDE7F6A9-DAB0-465E-9B82-2006BBD95927}" type="presParOf" srcId="{F39859CC-EFDD-4204-AC5E-8C986675B4F2}" destId="{35B99CE6-3758-4A17-8F92-37462818D0F3}" srcOrd="2" destOrd="0" presId="urn:microsoft.com/office/officeart/2005/8/layout/list1"/>
    <dgm:cxn modelId="{9253789F-8C9F-4DDF-A756-D3976DC5A346}" type="presParOf" srcId="{F39859CC-EFDD-4204-AC5E-8C986675B4F2}" destId="{935CF081-5885-4519-8633-510858865B2F}" srcOrd="3" destOrd="0" presId="urn:microsoft.com/office/officeart/2005/8/layout/list1"/>
    <dgm:cxn modelId="{0C4731D4-F337-47B8-8D41-3C4FCE77D3A2}" type="presParOf" srcId="{F39859CC-EFDD-4204-AC5E-8C986675B4F2}" destId="{E6808B62-6EE8-476E-9B79-B473298A0E4F}" srcOrd="4" destOrd="0" presId="urn:microsoft.com/office/officeart/2005/8/layout/list1"/>
    <dgm:cxn modelId="{5DEA7F31-774C-4B2E-A496-4B11A5EC999E}" type="presParOf" srcId="{E6808B62-6EE8-476E-9B79-B473298A0E4F}" destId="{FAE497A5-A39A-47C9-8D6F-59E115E4A567}" srcOrd="0" destOrd="0" presId="urn:microsoft.com/office/officeart/2005/8/layout/list1"/>
    <dgm:cxn modelId="{B8B60B92-4FBE-476D-8F39-D61742FF4771}" type="presParOf" srcId="{E6808B62-6EE8-476E-9B79-B473298A0E4F}" destId="{C3C2DC82-799C-480D-A153-33592DE64CB8}" srcOrd="1" destOrd="0" presId="urn:microsoft.com/office/officeart/2005/8/layout/list1"/>
    <dgm:cxn modelId="{DD76CDE5-36FD-4D90-927C-F6E5174AA0F1}" type="presParOf" srcId="{F39859CC-EFDD-4204-AC5E-8C986675B4F2}" destId="{AD7FB188-5266-4A22-9353-D835C9D011F2}" srcOrd="5" destOrd="0" presId="urn:microsoft.com/office/officeart/2005/8/layout/list1"/>
    <dgm:cxn modelId="{175C1404-FCCC-49BE-8D6A-87BDE9EB84FC}" type="presParOf" srcId="{F39859CC-EFDD-4204-AC5E-8C986675B4F2}" destId="{B7A0E163-816C-4D55-BC4C-D0A81F793E16}" srcOrd="6" destOrd="0" presId="urn:microsoft.com/office/officeart/2005/8/layout/list1"/>
    <dgm:cxn modelId="{AB382C48-18BB-46E8-AF30-2127388E1E3D}" type="presParOf" srcId="{F39859CC-EFDD-4204-AC5E-8C986675B4F2}" destId="{CE99C4E1-21C4-48DF-ADF6-26332ECE69A8}" srcOrd="7" destOrd="0" presId="urn:microsoft.com/office/officeart/2005/8/layout/list1"/>
    <dgm:cxn modelId="{22C919EA-BB02-42B5-A8A6-E66E7946E088}" type="presParOf" srcId="{F39859CC-EFDD-4204-AC5E-8C986675B4F2}" destId="{4920E1C8-CC17-411F-A1F0-8C71F394941F}" srcOrd="8" destOrd="0" presId="urn:microsoft.com/office/officeart/2005/8/layout/list1"/>
    <dgm:cxn modelId="{E63CE306-0A04-4395-87DE-8D06AB2EB6A4}" type="presParOf" srcId="{4920E1C8-CC17-411F-A1F0-8C71F394941F}" destId="{333A2D04-14CF-45ED-9614-E5EE1A042A45}" srcOrd="0" destOrd="0" presId="urn:microsoft.com/office/officeart/2005/8/layout/list1"/>
    <dgm:cxn modelId="{14225B52-DA33-4B1F-8E9F-9F589774EE1B}" type="presParOf" srcId="{4920E1C8-CC17-411F-A1F0-8C71F394941F}" destId="{5DC5DD97-834D-4399-AC4F-8880BD2A91CA}" srcOrd="1" destOrd="0" presId="urn:microsoft.com/office/officeart/2005/8/layout/list1"/>
    <dgm:cxn modelId="{79FB3B80-4FBF-4DEF-B18E-ED4D3DB710D5}" type="presParOf" srcId="{F39859CC-EFDD-4204-AC5E-8C986675B4F2}" destId="{57AED88C-22EA-4EE1-959F-BBE2F91A7522}" srcOrd="9" destOrd="0" presId="urn:microsoft.com/office/officeart/2005/8/layout/list1"/>
    <dgm:cxn modelId="{9A80A144-063D-4DD4-A2CC-B0E59A816C36}" type="presParOf" srcId="{F39859CC-EFDD-4204-AC5E-8C986675B4F2}" destId="{4389D61A-915A-4356-9633-3C64857B83E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E5A9DF-3B23-42F0-829B-68C8FE6E6C1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F18D3B5-E150-4659-AB3C-72FAE0E45808}">
      <dgm:prSet phldrT="[Text]"/>
      <dgm:spPr/>
      <dgm:t>
        <a:bodyPr/>
        <a:lstStyle/>
        <a:p>
          <a:r>
            <a:rPr lang="en-US" dirty="0" smtClean="0"/>
            <a:t>1. Dumps</a:t>
          </a:r>
          <a:endParaRPr lang="en-US" dirty="0"/>
        </a:p>
      </dgm:t>
    </dgm:pt>
    <dgm:pt modelId="{7B3990E8-4545-41C3-9F5E-1544244963F0}" type="parTrans" cxnId="{94656B67-643B-4FE3-BD53-22CD1D4ACC74}">
      <dgm:prSet/>
      <dgm:spPr/>
      <dgm:t>
        <a:bodyPr/>
        <a:lstStyle/>
        <a:p>
          <a:endParaRPr lang="en-US"/>
        </a:p>
      </dgm:t>
    </dgm:pt>
    <dgm:pt modelId="{BC7FBD29-E9AD-431D-A711-57308DFD69FC}" type="sibTrans" cxnId="{94656B67-643B-4FE3-BD53-22CD1D4ACC74}">
      <dgm:prSet/>
      <dgm:spPr/>
      <dgm:t>
        <a:bodyPr/>
        <a:lstStyle/>
        <a:p>
          <a:endParaRPr lang="en-US"/>
        </a:p>
      </dgm:t>
    </dgm:pt>
    <dgm:pt modelId="{D657A9AD-04FF-444D-8502-2E771A480935}">
      <dgm:prSet phldrT="[Text]"/>
      <dgm:spPr/>
      <dgm:t>
        <a:bodyPr/>
        <a:lstStyle/>
        <a:p>
          <a:r>
            <a:rPr lang="en-US" dirty="0" smtClean="0"/>
            <a:t>2. Go everywhere</a:t>
          </a:r>
          <a:endParaRPr lang="en-US" dirty="0"/>
        </a:p>
      </dgm:t>
    </dgm:pt>
    <dgm:pt modelId="{5B28A9D9-8E82-425F-BC6A-0D2402F8C9CC}" type="parTrans" cxnId="{7E715D88-35CE-4D74-9CC5-D03FA798A28A}">
      <dgm:prSet/>
      <dgm:spPr/>
      <dgm:t>
        <a:bodyPr/>
        <a:lstStyle/>
        <a:p>
          <a:endParaRPr lang="en-US"/>
        </a:p>
      </dgm:t>
    </dgm:pt>
    <dgm:pt modelId="{5F7B18E6-693F-479B-BFE0-0DA8987BC1FA}" type="sibTrans" cxnId="{7E715D88-35CE-4D74-9CC5-D03FA798A28A}">
      <dgm:prSet/>
      <dgm:spPr/>
      <dgm:t>
        <a:bodyPr/>
        <a:lstStyle/>
        <a:p>
          <a:endParaRPr lang="en-US"/>
        </a:p>
      </dgm:t>
    </dgm:pt>
    <dgm:pt modelId="{B9FAD5B8-D29B-4D3D-B622-F12E8624CBF6}">
      <dgm:prSet phldrT="[Text]"/>
      <dgm:spPr/>
      <dgm:t>
        <a:bodyPr/>
        <a:lstStyle/>
        <a:p>
          <a:r>
            <a:rPr lang="en-US" dirty="0" smtClean="0"/>
            <a:t>3. Networking</a:t>
          </a:r>
          <a:endParaRPr lang="en-US" dirty="0"/>
        </a:p>
      </dgm:t>
    </dgm:pt>
    <dgm:pt modelId="{96D3A723-54BA-4431-B7EE-C761594E159B}" type="parTrans" cxnId="{AEA49710-914A-4CEE-8FDF-9D7677272708}">
      <dgm:prSet/>
      <dgm:spPr/>
      <dgm:t>
        <a:bodyPr/>
        <a:lstStyle/>
        <a:p>
          <a:endParaRPr lang="en-US"/>
        </a:p>
      </dgm:t>
    </dgm:pt>
    <dgm:pt modelId="{7A40ADA3-E683-4865-99A4-E1AA8602D600}" type="sibTrans" cxnId="{AEA49710-914A-4CEE-8FDF-9D7677272708}">
      <dgm:prSet/>
      <dgm:spPr/>
      <dgm:t>
        <a:bodyPr/>
        <a:lstStyle/>
        <a:p>
          <a:endParaRPr lang="en-US"/>
        </a:p>
      </dgm:t>
    </dgm:pt>
    <dgm:pt modelId="{1148C441-CD13-4467-A567-81675059C9AC}">
      <dgm:prSet phldrT="[Text]"/>
      <dgm:spPr/>
      <dgm:t>
        <a:bodyPr/>
        <a:lstStyle/>
        <a:p>
          <a:r>
            <a:rPr lang="en-US" dirty="0" smtClean="0"/>
            <a:t>404 Not Found</a:t>
          </a:r>
          <a:endParaRPr lang="en-US" dirty="0"/>
        </a:p>
      </dgm:t>
    </dgm:pt>
    <dgm:pt modelId="{0063AED6-DA93-478A-8699-093E2256A642}" type="parTrans" cxnId="{CD872778-42FF-46D3-AD01-37C4AD3940A2}">
      <dgm:prSet/>
      <dgm:spPr/>
    </dgm:pt>
    <dgm:pt modelId="{9504A669-DAC3-4C8A-A2D4-0E1264D2938C}" type="sibTrans" cxnId="{CD872778-42FF-46D3-AD01-37C4AD3940A2}">
      <dgm:prSet/>
      <dgm:spPr/>
    </dgm:pt>
    <dgm:pt modelId="{F39859CC-EFDD-4204-AC5E-8C986675B4F2}" type="pres">
      <dgm:prSet presAssocID="{8CE5A9DF-3B23-42F0-829B-68C8FE6E6C15}" presName="linear" presStyleCnt="0">
        <dgm:presLayoutVars>
          <dgm:dir/>
          <dgm:animLvl val="lvl"/>
          <dgm:resizeHandles val="exact"/>
        </dgm:presLayoutVars>
      </dgm:prSet>
      <dgm:spPr/>
      <dgm:t>
        <a:bodyPr/>
        <a:lstStyle/>
        <a:p>
          <a:endParaRPr lang="en-US"/>
        </a:p>
      </dgm:t>
    </dgm:pt>
    <dgm:pt modelId="{D77C1CD7-0F51-4C47-8A33-1DE8B32C2A66}" type="pres">
      <dgm:prSet presAssocID="{9F18D3B5-E150-4659-AB3C-72FAE0E45808}" presName="parentLin" presStyleCnt="0"/>
      <dgm:spPr/>
    </dgm:pt>
    <dgm:pt modelId="{F1335860-34AA-4E47-942A-EE69649F1927}" type="pres">
      <dgm:prSet presAssocID="{9F18D3B5-E150-4659-AB3C-72FAE0E45808}" presName="parentLeftMargin" presStyleLbl="node1" presStyleIdx="0" presStyleCnt="3"/>
      <dgm:spPr/>
      <dgm:t>
        <a:bodyPr/>
        <a:lstStyle/>
        <a:p>
          <a:endParaRPr lang="en-US"/>
        </a:p>
      </dgm:t>
    </dgm:pt>
    <dgm:pt modelId="{4AF3DF0C-B11E-443F-AB32-CA50C1FF0710}" type="pres">
      <dgm:prSet presAssocID="{9F18D3B5-E150-4659-AB3C-72FAE0E45808}" presName="parentText" presStyleLbl="node1" presStyleIdx="0" presStyleCnt="3">
        <dgm:presLayoutVars>
          <dgm:chMax val="0"/>
          <dgm:bulletEnabled val="1"/>
        </dgm:presLayoutVars>
      </dgm:prSet>
      <dgm:spPr/>
      <dgm:t>
        <a:bodyPr/>
        <a:lstStyle/>
        <a:p>
          <a:endParaRPr lang="en-US"/>
        </a:p>
      </dgm:t>
    </dgm:pt>
    <dgm:pt modelId="{E480A553-AF37-4BB2-829A-E7F30B6BCD12}" type="pres">
      <dgm:prSet presAssocID="{9F18D3B5-E150-4659-AB3C-72FAE0E45808}" presName="negativeSpace" presStyleCnt="0"/>
      <dgm:spPr/>
    </dgm:pt>
    <dgm:pt modelId="{35B99CE6-3758-4A17-8F92-37462818D0F3}" type="pres">
      <dgm:prSet presAssocID="{9F18D3B5-E150-4659-AB3C-72FAE0E45808}" presName="childText" presStyleLbl="conFgAcc1" presStyleIdx="0" presStyleCnt="3">
        <dgm:presLayoutVars>
          <dgm:bulletEnabled val="1"/>
        </dgm:presLayoutVars>
      </dgm:prSet>
      <dgm:spPr/>
      <dgm:t>
        <a:bodyPr/>
        <a:lstStyle/>
        <a:p>
          <a:endParaRPr lang="en-US"/>
        </a:p>
      </dgm:t>
    </dgm:pt>
    <dgm:pt modelId="{935CF081-5885-4519-8633-510858865B2F}" type="pres">
      <dgm:prSet presAssocID="{BC7FBD29-E9AD-431D-A711-57308DFD69FC}" presName="spaceBetweenRectangles" presStyleCnt="0"/>
      <dgm:spPr/>
    </dgm:pt>
    <dgm:pt modelId="{E6808B62-6EE8-476E-9B79-B473298A0E4F}" type="pres">
      <dgm:prSet presAssocID="{D657A9AD-04FF-444D-8502-2E771A480935}" presName="parentLin" presStyleCnt="0"/>
      <dgm:spPr/>
    </dgm:pt>
    <dgm:pt modelId="{FAE497A5-A39A-47C9-8D6F-59E115E4A567}" type="pres">
      <dgm:prSet presAssocID="{D657A9AD-04FF-444D-8502-2E771A480935}" presName="parentLeftMargin" presStyleLbl="node1" presStyleIdx="0" presStyleCnt="3"/>
      <dgm:spPr/>
      <dgm:t>
        <a:bodyPr/>
        <a:lstStyle/>
        <a:p>
          <a:endParaRPr lang="en-US"/>
        </a:p>
      </dgm:t>
    </dgm:pt>
    <dgm:pt modelId="{C3C2DC82-799C-480D-A153-33592DE64CB8}" type="pres">
      <dgm:prSet presAssocID="{D657A9AD-04FF-444D-8502-2E771A480935}" presName="parentText" presStyleLbl="node1" presStyleIdx="1" presStyleCnt="3">
        <dgm:presLayoutVars>
          <dgm:chMax val="0"/>
          <dgm:bulletEnabled val="1"/>
        </dgm:presLayoutVars>
      </dgm:prSet>
      <dgm:spPr/>
      <dgm:t>
        <a:bodyPr/>
        <a:lstStyle/>
        <a:p>
          <a:endParaRPr lang="en-US"/>
        </a:p>
      </dgm:t>
    </dgm:pt>
    <dgm:pt modelId="{AD7FB188-5266-4A22-9353-D835C9D011F2}" type="pres">
      <dgm:prSet presAssocID="{D657A9AD-04FF-444D-8502-2E771A480935}" presName="negativeSpace" presStyleCnt="0"/>
      <dgm:spPr/>
    </dgm:pt>
    <dgm:pt modelId="{B7A0E163-816C-4D55-BC4C-D0A81F793E16}" type="pres">
      <dgm:prSet presAssocID="{D657A9AD-04FF-444D-8502-2E771A480935}" presName="childText" presStyleLbl="conFgAcc1" presStyleIdx="1" presStyleCnt="3">
        <dgm:presLayoutVars>
          <dgm:bulletEnabled val="1"/>
        </dgm:presLayoutVars>
      </dgm:prSet>
      <dgm:spPr/>
    </dgm:pt>
    <dgm:pt modelId="{CE99C4E1-21C4-48DF-ADF6-26332ECE69A8}" type="pres">
      <dgm:prSet presAssocID="{5F7B18E6-693F-479B-BFE0-0DA8987BC1FA}" presName="spaceBetweenRectangles" presStyleCnt="0"/>
      <dgm:spPr/>
    </dgm:pt>
    <dgm:pt modelId="{4920E1C8-CC17-411F-A1F0-8C71F394941F}" type="pres">
      <dgm:prSet presAssocID="{B9FAD5B8-D29B-4D3D-B622-F12E8624CBF6}" presName="parentLin" presStyleCnt="0"/>
      <dgm:spPr/>
    </dgm:pt>
    <dgm:pt modelId="{333A2D04-14CF-45ED-9614-E5EE1A042A45}" type="pres">
      <dgm:prSet presAssocID="{B9FAD5B8-D29B-4D3D-B622-F12E8624CBF6}" presName="parentLeftMargin" presStyleLbl="node1" presStyleIdx="1" presStyleCnt="3"/>
      <dgm:spPr/>
      <dgm:t>
        <a:bodyPr/>
        <a:lstStyle/>
        <a:p>
          <a:endParaRPr lang="en-US"/>
        </a:p>
      </dgm:t>
    </dgm:pt>
    <dgm:pt modelId="{5DC5DD97-834D-4399-AC4F-8880BD2A91CA}" type="pres">
      <dgm:prSet presAssocID="{B9FAD5B8-D29B-4D3D-B622-F12E8624CBF6}" presName="parentText" presStyleLbl="node1" presStyleIdx="2" presStyleCnt="3">
        <dgm:presLayoutVars>
          <dgm:chMax val="0"/>
          <dgm:bulletEnabled val="1"/>
        </dgm:presLayoutVars>
      </dgm:prSet>
      <dgm:spPr/>
      <dgm:t>
        <a:bodyPr/>
        <a:lstStyle/>
        <a:p>
          <a:endParaRPr lang="en-US"/>
        </a:p>
      </dgm:t>
    </dgm:pt>
    <dgm:pt modelId="{57AED88C-22EA-4EE1-959F-BBE2F91A7522}" type="pres">
      <dgm:prSet presAssocID="{B9FAD5B8-D29B-4D3D-B622-F12E8624CBF6}" presName="negativeSpace" presStyleCnt="0"/>
      <dgm:spPr/>
    </dgm:pt>
    <dgm:pt modelId="{4389D61A-915A-4356-9633-3C64857B83E3}" type="pres">
      <dgm:prSet presAssocID="{B9FAD5B8-D29B-4D3D-B622-F12E8624CBF6}" presName="childText" presStyleLbl="conFgAcc1" presStyleIdx="2" presStyleCnt="3">
        <dgm:presLayoutVars>
          <dgm:bulletEnabled val="1"/>
        </dgm:presLayoutVars>
      </dgm:prSet>
      <dgm:spPr/>
    </dgm:pt>
  </dgm:ptLst>
  <dgm:cxnLst>
    <dgm:cxn modelId="{E3F8E7D4-79E1-4257-872B-30A4AB146F6D}" type="presOf" srcId="{B9FAD5B8-D29B-4D3D-B622-F12E8624CBF6}" destId="{5DC5DD97-834D-4399-AC4F-8880BD2A91CA}" srcOrd="1" destOrd="0" presId="urn:microsoft.com/office/officeart/2005/8/layout/list1"/>
    <dgm:cxn modelId="{4E7AA98B-644B-487C-940D-38ED20C46DF2}" type="presOf" srcId="{1148C441-CD13-4467-A567-81675059C9AC}" destId="{35B99CE6-3758-4A17-8F92-37462818D0F3}" srcOrd="0" destOrd="0" presId="urn:microsoft.com/office/officeart/2005/8/layout/list1"/>
    <dgm:cxn modelId="{AEA49710-914A-4CEE-8FDF-9D7677272708}" srcId="{8CE5A9DF-3B23-42F0-829B-68C8FE6E6C15}" destId="{B9FAD5B8-D29B-4D3D-B622-F12E8624CBF6}" srcOrd="2" destOrd="0" parTransId="{96D3A723-54BA-4431-B7EE-C761594E159B}" sibTransId="{7A40ADA3-E683-4865-99A4-E1AA8602D600}"/>
    <dgm:cxn modelId="{94656B67-643B-4FE3-BD53-22CD1D4ACC74}" srcId="{8CE5A9DF-3B23-42F0-829B-68C8FE6E6C15}" destId="{9F18D3B5-E150-4659-AB3C-72FAE0E45808}" srcOrd="0" destOrd="0" parTransId="{7B3990E8-4545-41C3-9F5E-1544244963F0}" sibTransId="{BC7FBD29-E9AD-431D-A711-57308DFD69FC}"/>
    <dgm:cxn modelId="{B4A99227-95D0-4064-BFFB-D4C00A9FDF67}" type="presOf" srcId="{D657A9AD-04FF-444D-8502-2E771A480935}" destId="{C3C2DC82-799C-480D-A153-33592DE64CB8}" srcOrd="1" destOrd="0" presId="urn:microsoft.com/office/officeart/2005/8/layout/list1"/>
    <dgm:cxn modelId="{CD872778-42FF-46D3-AD01-37C4AD3940A2}" srcId="{9F18D3B5-E150-4659-AB3C-72FAE0E45808}" destId="{1148C441-CD13-4467-A567-81675059C9AC}" srcOrd="0" destOrd="0" parTransId="{0063AED6-DA93-478A-8699-093E2256A642}" sibTransId="{9504A669-DAC3-4C8A-A2D4-0E1264D2938C}"/>
    <dgm:cxn modelId="{E1738EB4-5E98-4C24-A675-DC4ABAD0AAB8}" type="presOf" srcId="{D657A9AD-04FF-444D-8502-2E771A480935}" destId="{FAE497A5-A39A-47C9-8D6F-59E115E4A567}" srcOrd="0" destOrd="0" presId="urn:microsoft.com/office/officeart/2005/8/layout/list1"/>
    <dgm:cxn modelId="{836487D4-550E-4D0E-9A7C-DED9AA596335}" type="presOf" srcId="{9F18D3B5-E150-4659-AB3C-72FAE0E45808}" destId="{F1335860-34AA-4E47-942A-EE69649F1927}" srcOrd="0" destOrd="0" presId="urn:microsoft.com/office/officeart/2005/8/layout/list1"/>
    <dgm:cxn modelId="{EE8C8356-C2DD-4BBD-AF95-542D4BDE1AE0}" type="presOf" srcId="{8CE5A9DF-3B23-42F0-829B-68C8FE6E6C15}" destId="{F39859CC-EFDD-4204-AC5E-8C986675B4F2}" srcOrd="0" destOrd="0" presId="urn:microsoft.com/office/officeart/2005/8/layout/list1"/>
    <dgm:cxn modelId="{22FAFC16-7D7A-4452-BD47-250A36621940}" type="presOf" srcId="{9F18D3B5-E150-4659-AB3C-72FAE0E45808}" destId="{4AF3DF0C-B11E-443F-AB32-CA50C1FF0710}" srcOrd="1" destOrd="0" presId="urn:microsoft.com/office/officeart/2005/8/layout/list1"/>
    <dgm:cxn modelId="{19055F95-DB94-49F4-8689-5D1559BCE2C3}" type="presOf" srcId="{B9FAD5B8-D29B-4D3D-B622-F12E8624CBF6}" destId="{333A2D04-14CF-45ED-9614-E5EE1A042A45}" srcOrd="0" destOrd="0" presId="urn:microsoft.com/office/officeart/2005/8/layout/list1"/>
    <dgm:cxn modelId="{7E715D88-35CE-4D74-9CC5-D03FA798A28A}" srcId="{8CE5A9DF-3B23-42F0-829B-68C8FE6E6C15}" destId="{D657A9AD-04FF-444D-8502-2E771A480935}" srcOrd="1" destOrd="0" parTransId="{5B28A9D9-8E82-425F-BC6A-0D2402F8C9CC}" sibTransId="{5F7B18E6-693F-479B-BFE0-0DA8987BC1FA}"/>
    <dgm:cxn modelId="{585E29DE-CEF2-41DE-8408-CC2552B28897}" type="presParOf" srcId="{F39859CC-EFDD-4204-AC5E-8C986675B4F2}" destId="{D77C1CD7-0F51-4C47-8A33-1DE8B32C2A66}" srcOrd="0" destOrd="0" presId="urn:microsoft.com/office/officeart/2005/8/layout/list1"/>
    <dgm:cxn modelId="{21A11707-BEA2-4D35-B7EF-11227AF14718}" type="presParOf" srcId="{D77C1CD7-0F51-4C47-8A33-1DE8B32C2A66}" destId="{F1335860-34AA-4E47-942A-EE69649F1927}" srcOrd="0" destOrd="0" presId="urn:microsoft.com/office/officeart/2005/8/layout/list1"/>
    <dgm:cxn modelId="{82765F12-EC23-4A55-AB5E-BCFBF327673C}" type="presParOf" srcId="{D77C1CD7-0F51-4C47-8A33-1DE8B32C2A66}" destId="{4AF3DF0C-B11E-443F-AB32-CA50C1FF0710}" srcOrd="1" destOrd="0" presId="urn:microsoft.com/office/officeart/2005/8/layout/list1"/>
    <dgm:cxn modelId="{2452B7AC-35A2-4A43-9F33-9BF4013FF091}" type="presParOf" srcId="{F39859CC-EFDD-4204-AC5E-8C986675B4F2}" destId="{E480A553-AF37-4BB2-829A-E7F30B6BCD12}" srcOrd="1" destOrd="0" presId="urn:microsoft.com/office/officeart/2005/8/layout/list1"/>
    <dgm:cxn modelId="{CDE7F6A9-DAB0-465E-9B82-2006BBD95927}" type="presParOf" srcId="{F39859CC-EFDD-4204-AC5E-8C986675B4F2}" destId="{35B99CE6-3758-4A17-8F92-37462818D0F3}" srcOrd="2" destOrd="0" presId="urn:microsoft.com/office/officeart/2005/8/layout/list1"/>
    <dgm:cxn modelId="{9253789F-8C9F-4DDF-A756-D3976DC5A346}" type="presParOf" srcId="{F39859CC-EFDD-4204-AC5E-8C986675B4F2}" destId="{935CF081-5885-4519-8633-510858865B2F}" srcOrd="3" destOrd="0" presId="urn:microsoft.com/office/officeart/2005/8/layout/list1"/>
    <dgm:cxn modelId="{0C4731D4-F337-47B8-8D41-3C4FCE77D3A2}" type="presParOf" srcId="{F39859CC-EFDD-4204-AC5E-8C986675B4F2}" destId="{E6808B62-6EE8-476E-9B79-B473298A0E4F}" srcOrd="4" destOrd="0" presId="urn:microsoft.com/office/officeart/2005/8/layout/list1"/>
    <dgm:cxn modelId="{5DEA7F31-774C-4B2E-A496-4B11A5EC999E}" type="presParOf" srcId="{E6808B62-6EE8-476E-9B79-B473298A0E4F}" destId="{FAE497A5-A39A-47C9-8D6F-59E115E4A567}" srcOrd="0" destOrd="0" presId="urn:microsoft.com/office/officeart/2005/8/layout/list1"/>
    <dgm:cxn modelId="{B8B60B92-4FBE-476D-8F39-D61742FF4771}" type="presParOf" srcId="{E6808B62-6EE8-476E-9B79-B473298A0E4F}" destId="{C3C2DC82-799C-480D-A153-33592DE64CB8}" srcOrd="1" destOrd="0" presId="urn:microsoft.com/office/officeart/2005/8/layout/list1"/>
    <dgm:cxn modelId="{DD76CDE5-36FD-4D90-927C-F6E5174AA0F1}" type="presParOf" srcId="{F39859CC-EFDD-4204-AC5E-8C986675B4F2}" destId="{AD7FB188-5266-4A22-9353-D835C9D011F2}" srcOrd="5" destOrd="0" presId="urn:microsoft.com/office/officeart/2005/8/layout/list1"/>
    <dgm:cxn modelId="{175C1404-FCCC-49BE-8D6A-87BDE9EB84FC}" type="presParOf" srcId="{F39859CC-EFDD-4204-AC5E-8C986675B4F2}" destId="{B7A0E163-816C-4D55-BC4C-D0A81F793E16}" srcOrd="6" destOrd="0" presId="urn:microsoft.com/office/officeart/2005/8/layout/list1"/>
    <dgm:cxn modelId="{AB382C48-18BB-46E8-AF30-2127388E1E3D}" type="presParOf" srcId="{F39859CC-EFDD-4204-AC5E-8C986675B4F2}" destId="{CE99C4E1-21C4-48DF-ADF6-26332ECE69A8}" srcOrd="7" destOrd="0" presId="urn:microsoft.com/office/officeart/2005/8/layout/list1"/>
    <dgm:cxn modelId="{22C919EA-BB02-42B5-A8A6-E66E7946E088}" type="presParOf" srcId="{F39859CC-EFDD-4204-AC5E-8C986675B4F2}" destId="{4920E1C8-CC17-411F-A1F0-8C71F394941F}" srcOrd="8" destOrd="0" presId="urn:microsoft.com/office/officeart/2005/8/layout/list1"/>
    <dgm:cxn modelId="{E63CE306-0A04-4395-87DE-8D06AB2EB6A4}" type="presParOf" srcId="{4920E1C8-CC17-411F-A1F0-8C71F394941F}" destId="{333A2D04-14CF-45ED-9614-E5EE1A042A45}" srcOrd="0" destOrd="0" presId="urn:microsoft.com/office/officeart/2005/8/layout/list1"/>
    <dgm:cxn modelId="{14225B52-DA33-4B1F-8E9F-9F589774EE1B}" type="presParOf" srcId="{4920E1C8-CC17-411F-A1F0-8C71F394941F}" destId="{5DC5DD97-834D-4399-AC4F-8880BD2A91CA}" srcOrd="1" destOrd="0" presId="urn:microsoft.com/office/officeart/2005/8/layout/list1"/>
    <dgm:cxn modelId="{79FB3B80-4FBF-4DEF-B18E-ED4D3DB710D5}" type="presParOf" srcId="{F39859CC-EFDD-4204-AC5E-8C986675B4F2}" destId="{57AED88C-22EA-4EE1-959F-BBE2F91A7522}" srcOrd="9" destOrd="0" presId="urn:microsoft.com/office/officeart/2005/8/layout/list1"/>
    <dgm:cxn modelId="{9A80A144-063D-4DD4-A2CC-B0E59A816C36}" type="presParOf" srcId="{F39859CC-EFDD-4204-AC5E-8C986675B4F2}" destId="{4389D61A-915A-4356-9633-3C64857B83E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E5A9DF-3B23-42F0-829B-68C8FE6E6C1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F18D3B5-E150-4659-AB3C-72FAE0E45808}">
      <dgm:prSet phldrT="[Text]"/>
      <dgm:spPr/>
      <dgm:t>
        <a:bodyPr/>
        <a:lstStyle/>
        <a:p>
          <a:r>
            <a:rPr lang="en-US" dirty="0" smtClean="0"/>
            <a:t>1. Dumps</a:t>
          </a:r>
          <a:endParaRPr lang="en-US" dirty="0"/>
        </a:p>
      </dgm:t>
    </dgm:pt>
    <dgm:pt modelId="{7B3990E8-4545-41C3-9F5E-1544244963F0}" type="parTrans" cxnId="{94656B67-643B-4FE3-BD53-22CD1D4ACC74}">
      <dgm:prSet/>
      <dgm:spPr/>
      <dgm:t>
        <a:bodyPr/>
        <a:lstStyle/>
        <a:p>
          <a:endParaRPr lang="en-US"/>
        </a:p>
      </dgm:t>
    </dgm:pt>
    <dgm:pt modelId="{BC7FBD29-E9AD-431D-A711-57308DFD69FC}" type="sibTrans" cxnId="{94656B67-643B-4FE3-BD53-22CD1D4ACC74}">
      <dgm:prSet/>
      <dgm:spPr/>
      <dgm:t>
        <a:bodyPr/>
        <a:lstStyle/>
        <a:p>
          <a:endParaRPr lang="en-US"/>
        </a:p>
      </dgm:t>
    </dgm:pt>
    <dgm:pt modelId="{D657A9AD-04FF-444D-8502-2E771A480935}">
      <dgm:prSet phldrT="[Text]"/>
      <dgm:spPr/>
      <dgm:t>
        <a:bodyPr/>
        <a:lstStyle/>
        <a:p>
          <a:r>
            <a:rPr lang="en-US" dirty="0" smtClean="0"/>
            <a:t>2. Go everywhere</a:t>
          </a:r>
          <a:endParaRPr lang="en-US" dirty="0"/>
        </a:p>
      </dgm:t>
    </dgm:pt>
    <dgm:pt modelId="{5B28A9D9-8E82-425F-BC6A-0D2402F8C9CC}" type="parTrans" cxnId="{7E715D88-35CE-4D74-9CC5-D03FA798A28A}">
      <dgm:prSet/>
      <dgm:spPr/>
      <dgm:t>
        <a:bodyPr/>
        <a:lstStyle/>
        <a:p>
          <a:endParaRPr lang="en-US"/>
        </a:p>
      </dgm:t>
    </dgm:pt>
    <dgm:pt modelId="{5F7B18E6-693F-479B-BFE0-0DA8987BC1FA}" type="sibTrans" cxnId="{7E715D88-35CE-4D74-9CC5-D03FA798A28A}">
      <dgm:prSet/>
      <dgm:spPr/>
      <dgm:t>
        <a:bodyPr/>
        <a:lstStyle/>
        <a:p>
          <a:endParaRPr lang="en-US"/>
        </a:p>
      </dgm:t>
    </dgm:pt>
    <dgm:pt modelId="{B9FAD5B8-D29B-4D3D-B622-F12E8624CBF6}">
      <dgm:prSet phldrT="[Text]"/>
      <dgm:spPr/>
      <dgm:t>
        <a:bodyPr/>
        <a:lstStyle/>
        <a:p>
          <a:r>
            <a:rPr lang="en-US" dirty="0" smtClean="0"/>
            <a:t>3. Networking</a:t>
          </a:r>
          <a:endParaRPr lang="en-US" dirty="0"/>
        </a:p>
      </dgm:t>
    </dgm:pt>
    <dgm:pt modelId="{96D3A723-54BA-4431-B7EE-C761594E159B}" type="parTrans" cxnId="{AEA49710-914A-4CEE-8FDF-9D7677272708}">
      <dgm:prSet/>
      <dgm:spPr/>
      <dgm:t>
        <a:bodyPr/>
        <a:lstStyle/>
        <a:p>
          <a:endParaRPr lang="en-US"/>
        </a:p>
      </dgm:t>
    </dgm:pt>
    <dgm:pt modelId="{7A40ADA3-E683-4865-99A4-E1AA8602D600}" type="sibTrans" cxnId="{AEA49710-914A-4CEE-8FDF-9D7677272708}">
      <dgm:prSet/>
      <dgm:spPr/>
      <dgm:t>
        <a:bodyPr/>
        <a:lstStyle/>
        <a:p>
          <a:endParaRPr lang="en-US"/>
        </a:p>
      </dgm:t>
    </dgm:pt>
    <dgm:pt modelId="{F39859CC-EFDD-4204-AC5E-8C986675B4F2}" type="pres">
      <dgm:prSet presAssocID="{8CE5A9DF-3B23-42F0-829B-68C8FE6E6C15}" presName="linear" presStyleCnt="0">
        <dgm:presLayoutVars>
          <dgm:dir/>
          <dgm:animLvl val="lvl"/>
          <dgm:resizeHandles val="exact"/>
        </dgm:presLayoutVars>
      </dgm:prSet>
      <dgm:spPr/>
      <dgm:t>
        <a:bodyPr/>
        <a:lstStyle/>
        <a:p>
          <a:endParaRPr lang="en-US"/>
        </a:p>
      </dgm:t>
    </dgm:pt>
    <dgm:pt modelId="{D77C1CD7-0F51-4C47-8A33-1DE8B32C2A66}" type="pres">
      <dgm:prSet presAssocID="{9F18D3B5-E150-4659-AB3C-72FAE0E45808}" presName="parentLin" presStyleCnt="0"/>
      <dgm:spPr/>
    </dgm:pt>
    <dgm:pt modelId="{F1335860-34AA-4E47-942A-EE69649F1927}" type="pres">
      <dgm:prSet presAssocID="{9F18D3B5-E150-4659-AB3C-72FAE0E45808}" presName="parentLeftMargin" presStyleLbl="node1" presStyleIdx="0" presStyleCnt="3"/>
      <dgm:spPr/>
      <dgm:t>
        <a:bodyPr/>
        <a:lstStyle/>
        <a:p>
          <a:endParaRPr lang="en-US"/>
        </a:p>
      </dgm:t>
    </dgm:pt>
    <dgm:pt modelId="{4AF3DF0C-B11E-443F-AB32-CA50C1FF0710}" type="pres">
      <dgm:prSet presAssocID="{9F18D3B5-E150-4659-AB3C-72FAE0E45808}" presName="parentText" presStyleLbl="node1" presStyleIdx="0" presStyleCnt="3">
        <dgm:presLayoutVars>
          <dgm:chMax val="0"/>
          <dgm:bulletEnabled val="1"/>
        </dgm:presLayoutVars>
      </dgm:prSet>
      <dgm:spPr/>
      <dgm:t>
        <a:bodyPr/>
        <a:lstStyle/>
        <a:p>
          <a:endParaRPr lang="en-US"/>
        </a:p>
      </dgm:t>
    </dgm:pt>
    <dgm:pt modelId="{E480A553-AF37-4BB2-829A-E7F30B6BCD12}" type="pres">
      <dgm:prSet presAssocID="{9F18D3B5-E150-4659-AB3C-72FAE0E45808}" presName="negativeSpace" presStyleCnt="0"/>
      <dgm:spPr/>
    </dgm:pt>
    <dgm:pt modelId="{35B99CE6-3758-4A17-8F92-37462818D0F3}" type="pres">
      <dgm:prSet presAssocID="{9F18D3B5-E150-4659-AB3C-72FAE0E45808}" presName="childText" presStyleLbl="conFgAcc1" presStyleIdx="0" presStyleCnt="3">
        <dgm:presLayoutVars>
          <dgm:bulletEnabled val="1"/>
        </dgm:presLayoutVars>
      </dgm:prSet>
      <dgm:spPr/>
    </dgm:pt>
    <dgm:pt modelId="{935CF081-5885-4519-8633-510858865B2F}" type="pres">
      <dgm:prSet presAssocID="{BC7FBD29-E9AD-431D-A711-57308DFD69FC}" presName="spaceBetweenRectangles" presStyleCnt="0"/>
      <dgm:spPr/>
    </dgm:pt>
    <dgm:pt modelId="{E6808B62-6EE8-476E-9B79-B473298A0E4F}" type="pres">
      <dgm:prSet presAssocID="{D657A9AD-04FF-444D-8502-2E771A480935}" presName="parentLin" presStyleCnt="0"/>
      <dgm:spPr/>
    </dgm:pt>
    <dgm:pt modelId="{FAE497A5-A39A-47C9-8D6F-59E115E4A567}" type="pres">
      <dgm:prSet presAssocID="{D657A9AD-04FF-444D-8502-2E771A480935}" presName="parentLeftMargin" presStyleLbl="node1" presStyleIdx="0" presStyleCnt="3"/>
      <dgm:spPr/>
      <dgm:t>
        <a:bodyPr/>
        <a:lstStyle/>
        <a:p>
          <a:endParaRPr lang="en-US"/>
        </a:p>
      </dgm:t>
    </dgm:pt>
    <dgm:pt modelId="{C3C2DC82-799C-480D-A153-33592DE64CB8}" type="pres">
      <dgm:prSet presAssocID="{D657A9AD-04FF-444D-8502-2E771A480935}" presName="parentText" presStyleLbl="node1" presStyleIdx="1" presStyleCnt="3">
        <dgm:presLayoutVars>
          <dgm:chMax val="0"/>
          <dgm:bulletEnabled val="1"/>
        </dgm:presLayoutVars>
      </dgm:prSet>
      <dgm:spPr/>
      <dgm:t>
        <a:bodyPr/>
        <a:lstStyle/>
        <a:p>
          <a:endParaRPr lang="en-US"/>
        </a:p>
      </dgm:t>
    </dgm:pt>
    <dgm:pt modelId="{AD7FB188-5266-4A22-9353-D835C9D011F2}" type="pres">
      <dgm:prSet presAssocID="{D657A9AD-04FF-444D-8502-2E771A480935}" presName="negativeSpace" presStyleCnt="0"/>
      <dgm:spPr/>
    </dgm:pt>
    <dgm:pt modelId="{B7A0E163-816C-4D55-BC4C-D0A81F793E16}" type="pres">
      <dgm:prSet presAssocID="{D657A9AD-04FF-444D-8502-2E771A480935}" presName="childText" presStyleLbl="conFgAcc1" presStyleIdx="1" presStyleCnt="3">
        <dgm:presLayoutVars>
          <dgm:bulletEnabled val="1"/>
        </dgm:presLayoutVars>
      </dgm:prSet>
      <dgm:spPr/>
    </dgm:pt>
    <dgm:pt modelId="{CE99C4E1-21C4-48DF-ADF6-26332ECE69A8}" type="pres">
      <dgm:prSet presAssocID="{5F7B18E6-693F-479B-BFE0-0DA8987BC1FA}" presName="spaceBetweenRectangles" presStyleCnt="0"/>
      <dgm:spPr/>
    </dgm:pt>
    <dgm:pt modelId="{4920E1C8-CC17-411F-A1F0-8C71F394941F}" type="pres">
      <dgm:prSet presAssocID="{B9FAD5B8-D29B-4D3D-B622-F12E8624CBF6}" presName="parentLin" presStyleCnt="0"/>
      <dgm:spPr/>
    </dgm:pt>
    <dgm:pt modelId="{333A2D04-14CF-45ED-9614-E5EE1A042A45}" type="pres">
      <dgm:prSet presAssocID="{B9FAD5B8-D29B-4D3D-B622-F12E8624CBF6}" presName="parentLeftMargin" presStyleLbl="node1" presStyleIdx="1" presStyleCnt="3"/>
      <dgm:spPr/>
      <dgm:t>
        <a:bodyPr/>
        <a:lstStyle/>
        <a:p>
          <a:endParaRPr lang="en-US"/>
        </a:p>
      </dgm:t>
    </dgm:pt>
    <dgm:pt modelId="{5DC5DD97-834D-4399-AC4F-8880BD2A91CA}" type="pres">
      <dgm:prSet presAssocID="{B9FAD5B8-D29B-4D3D-B622-F12E8624CBF6}" presName="parentText" presStyleLbl="node1" presStyleIdx="2" presStyleCnt="3">
        <dgm:presLayoutVars>
          <dgm:chMax val="0"/>
          <dgm:bulletEnabled val="1"/>
        </dgm:presLayoutVars>
      </dgm:prSet>
      <dgm:spPr/>
      <dgm:t>
        <a:bodyPr/>
        <a:lstStyle/>
        <a:p>
          <a:endParaRPr lang="en-US"/>
        </a:p>
      </dgm:t>
    </dgm:pt>
    <dgm:pt modelId="{57AED88C-22EA-4EE1-959F-BBE2F91A7522}" type="pres">
      <dgm:prSet presAssocID="{B9FAD5B8-D29B-4D3D-B622-F12E8624CBF6}" presName="negativeSpace" presStyleCnt="0"/>
      <dgm:spPr/>
    </dgm:pt>
    <dgm:pt modelId="{4389D61A-915A-4356-9633-3C64857B83E3}" type="pres">
      <dgm:prSet presAssocID="{B9FAD5B8-D29B-4D3D-B622-F12E8624CBF6}" presName="childText" presStyleLbl="conFgAcc1" presStyleIdx="2" presStyleCnt="3">
        <dgm:presLayoutVars>
          <dgm:bulletEnabled val="1"/>
        </dgm:presLayoutVars>
      </dgm:prSet>
      <dgm:spPr/>
    </dgm:pt>
  </dgm:ptLst>
  <dgm:cxnLst>
    <dgm:cxn modelId="{E3F8E7D4-79E1-4257-872B-30A4AB146F6D}" type="presOf" srcId="{B9FAD5B8-D29B-4D3D-B622-F12E8624CBF6}" destId="{5DC5DD97-834D-4399-AC4F-8880BD2A91CA}" srcOrd="1" destOrd="0" presId="urn:microsoft.com/office/officeart/2005/8/layout/list1"/>
    <dgm:cxn modelId="{AEA49710-914A-4CEE-8FDF-9D7677272708}" srcId="{8CE5A9DF-3B23-42F0-829B-68C8FE6E6C15}" destId="{B9FAD5B8-D29B-4D3D-B622-F12E8624CBF6}" srcOrd="2" destOrd="0" parTransId="{96D3A723-54BA-4431-B7EE-C761594E159B}" sibTransId="{7A40ADA3-E683-4865-99A4-E1AA8602D600}"/>
    <dgm:cxn modelId="{94656B67-643B-4FE3-BD53-22CD1D4ACC74}" srcId="{8CE5A9DF-3B23-42F0-829B-68C8FE6E6C15}" destId="{9F18D3B5-E150-4659-AB3C-72FAE0E45808}" srcOrd="0" destOrd="0" parTransId="{7B3990E8-4545-41C3-9F5E-1544244963F0}" sibTransId="{BC7FBD29-E9AD-431D-A711-57308DFD69FC}"/>
    <dgm:cxn modelId="{B4A99227-95D0-4064-BFFB-D4C00A9FDF67}" type="presOf" srcId="{D657A9AD-04FF-444D-8502-2E771A480935}" destId="{C3C2DC82-799C-480D-A153-33592DE64CB8}" srcOrd="1" destOrd="0" presId="urn:microsoft.com/office/officeart/2005/8/layout/list1"/>
    <dgm:cxn modelId="{E1738EB4-5E98-4C24-A675-DC4ABAD0AAB8}" type="presOf" srcId="{D657A9AD-04FF-444D-8502-2E771A480935}" destId="{FAE497A5-A39A-47C9-8D6F-59E115E4A567}" srcOrd="0" destOrd="0" presId="urn:microsoft.com/office/officeart/2005/8/layout/list1"/>
    <dgm:cxn modelId="{836487D4-550E-4D0E-9A7C-DED9AA596335}" type="presOf" srcId="{9F18D3B5-E150-4659-AB3C-72FAE0E45808}" destId="{F1335860-34AA-4E47-942A-EE69649F1927}" srcOrd="0" destOrd="0" presId="urn:microsoft.com/office/officeart/2005/8/layout/list1"/>
    <dgm:cxn modelId="{EE8C8356-C2DD-4BBD-AF95-542D4BDE1AE0}" type="presOf" srcId="{8CE5A9DF-3B23-42F0-829B-68C8FE6E6C15}" destId="{F39859CC-EFDD-4204-AC5E-8C986675B4F2}" srcOrd="0" destOrd="0" presId="urn:microsoft.com/office/officeart/2005/8/layout/list1"/>
    <dgm:cxn modelId="{22FAFC16-7D7A-4452-BD47-250A36621940}" type="presOf" srcId="{9F18D3B5-E150-4659-AB3C-72FAE0E45808}" destId="{4AF3DF0C-B11E-443F-AB32-CA50C1FF0710}" srcOrd="1" destOrd="0" presId="urn:microsoft.com/office/officeart/2005/8/layout/list1"/>
    <dgm:cxn modelId="{19055F95-DB94-49F4-8689-5D1559BCE2C3}" type="presOf" srcId="{B9FAD5B8-D29B-4D3D-B622-F12E8624CBF6}" destId="{333A2D04-14CF-45ED-9614-E5EE1A042A45}" srcOrd="0" destOrd="0" presId="urn:microsoft.com/office/officeart/2005/8/layout/list1"/>
    <dgm:cxn modelId="{7E715D88-35CE-4D74-9CC5-D03FA798A28A}" srcId="{8CE5A9DF-3B23-42F0-829B-68C8FE6E6C15}" destId="{D657A9AD-04FF-444D-8502-2E771A480935}" srcOrd="1" destOrd="0" parTransId="{5B28A9D9-8E82-425F-BC6A-0D2402F8C9CC}" sibTransId="{5F7B18E6-693F-479B-BFE0-0DA8987BC1FA}"/>
    <dgm:cxn modelId="{585E29DE-CEF2-41DE-8408-CC2552B28897}" type="presParOf" srcId="{F39859CC-EFDD-4204-AC5E-8C986675B4F2}" destId="{D77C1CD7-0F51-4C47-8A33-1DE8B32C2A66}" srcOrd="0" destOrd="0" presId="urn:microsoft.com/office/officeart/2005/8/layout/list1"/>
    <dgm:cxn modelId="{21A11707-BEA2-4D35-B7EF-11227AF14718}" type="presParOf" srcId="{D77C1CD7-0F51-4C47-8A33-1DE8B32C2A66}" destId="{F1335860-34AA-4E47-942A-EE69649F1927}" srcOrd="0" destOrd="0" presId="urn:microsoft.com/office/officeart/2005/8/layout/list1"/>
    <dgm:cxn modelId="{82765F12-EC23-4A55-AB5E-BCFBF327673C}" type="presParOf" srcId="{D77C1CD7-0F51-4C47-8A33-1DE8B32C2A66}" destId="{4AF3DF0C-B11E-443F-AB32-CA50C1FF0710}" srcOrd="1" destOrd="0" presId="urn:microsoft.com/office/officeart/2005/8/layout/list1"/>
    <dgm:cxn modelId="{2452B7AC-35A2-4A43-9F33-9BF4013FF091}" type="presParOf" srcId="{F39859CC-EFDD-4204-AC5E-8C986675B4F2}" destId="{E480A553-AF37-4BB2-829A-E7F30B6BCD12}" srcOrd="1" destOrd="0" presId="urn:microsoft.com/office/officeart/2005/8/layout/list1"/>
    <dgm:cxn modelId="{CDE7F6A9-DAB0-465E-9B82-2006BBD95927}" type="presParOf" srcId="{F39859CC-EFDD-4204-AC5E-8C986675B4F2}" destId="{35B99CE6-3758-4A17-8F92-37462818D0F3}" srcOrd="2" destOrd="0" presId="urn:microsoft.com/office/officeart/2005/8/layout/list1"/>
    <dgm:cxn modelId="{9253789F-8C9F-4DDF-A756-D3976DC5A346}" type="presParOf" srcId="{F39859CC-EFDD-4204-AC5E-8C986675B4F2}" destId="{935CF081-5885-4519-8633-510858865B2F}" srcOrd="3" destOrd="0" presId="urn:microsoft.com/office/officeart/2005/8/layout/list1"/>
    <dgm:cxn modelId="{0C4731D4-F337-47B8-8D41-3C4FCE77D3A2}" type="presParOf" srcId="{F39859CC-EFDD-4204-AC5E-8C986675B4F2}" destId="{E6808B62-6EE8-476E-9B79-B473298A0E4F}" srcOrd="4" destOrd="0" presId="urn:microsoft.com/office/officeart/2005/8/layout/list1"/>
    <dgm:cxn modelId="{5DEA7F31-774C-4B2E-A496-4B11A5EC999E}" type="presParOf" srcId="{E6808B62-6EE8-476E-9B79-B473298A0E4F}" destId="{FAE497A5-A39A-47C9-8D6F-59E115E4A567}" srcOrd="0" destOrd="0" presId="urn:microsoft.com/office/officeart/2005/8/layout/list1"/>
    <dgm:cxn modelId="{B8B60B92-4FBE-476D-8F39-D61742FF4771}" type="presParOf" srcId="{E6808B62-6EE8-476E-9B79-B473298A0E4F}" destId="{C3C2DC82-799C-480D-A153-33592DE64CB8}" srcOrd="1" destOrd="0" presId="urn:microsoft.com/office/officeart/2005/8/layout/list1"/>
    <dgm:cxn modelId="{DD76CDE5-36FD-4D90-927C-F6E5174AA0F1}" type="presParOf" srcId="{F39859CC-EFDD-4204-AC5E-8C986675B4F2}" destId="{AD7FB188-5266-4A22-9353-D835C9D011F2}" srcOrd="5" destOrd="0" presId="urn:microsoft.com/office/officeart/2005/8/layout/list1"/>
    <dgm:cxn modelId="{175C1404-FCCC-49BE-8D6A-87BDE9EB84FC}" type="presParOf" srcId="{F39859CC-EFDD-4204-AC5E-8C986675B4F2}" destId="{B7A0E163-816C-4D55-BC4C-D0A81F793E16}" srcOrd="6" destOrd="0" presId="urn:microsoft.com/office/officeart/2005/8/layout/list1"/>
    <dgm:cxn modelId="{AB382C48-18BB-46E8-AF30-2127388E1E3D}" type="presParOf" srcId="{F39859CC-EFDD-4204-AC5E-8C986675B4F2}" destId="{CE99C4E1-21C4-48DF-ADF6-26332ECE69A8}" srcOrd="7" destOrd="0" presId="urn:microsoft.com/office/officeart/2005/8/layout/list1"/>
    <dgm:cxn modelId="{22C919EA-BB02-42B5-A8A6-E66E7946E088}" type="presParOf" srcId="{F39859CC-EFDD-4204-AC5E-8C986675B4F2}" destId="{4920E1C8-CC17-411F-A1F0-8C71F394941F}" srcOrd="8" destOrd="0" presId="urn:microsoft.com/office/officeart/2005/8/layout/list1"/>
    <dgm:cxn modelId="{E63CE306-0A04-4395-87DE-8D06AB2EB6A4}" type="presParOf" srcId="{4920E1C8-CC17-411F-A1F0-8C71F394941F}" destId="{333A2D04-14CF-45ED-9614-E5EE1A042A45}" srcOrd="0" destOrd="0" presId="urn:microsoft.com/office/officeart/2005/8/layout/list1"/>
    <dgm:cxn modelId="{14225B52-DA33-4B1F-8E9F-9F589774EE1B}" type="presParOf" srcId="{4920E1C8-CC17-411F-A1F0-8C71F394941F}" destId="{5DC5DD97-834D-4399-AC4F-8880BD2A91CA}" srcOrd="1" destOrd="0" presId="urn:microsoft.com/office/officeart/2005/8/layout/list1"/>
    <dgm:cxn modelId="{79FB3B80-4FBF-4DEF-B18E-ED4D3DB710D5}" type="presParOf" srcId="{F39859CC-EFDD-4204-AC5E-8C986675B4F2}" destId="{57AED88C-22EA-4EE1-959F-BBE2F91A7522}" srcOrd="9" destOrd="0" presId="urn:microsoft.com/office/officeart/2005/8/layout/list1"/>
    <dgm:cxn modelId="{9A80A144-063D-4DD4-A2CC-B0E59A816C36}" type="presParOf" srcId="{F39859CC-EFDD-4204-AC5E-8C986675B4F2}" destId="{4389D61A-915A-4356-9633-3C64857B83E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E5A9DF-3B23-42F0-829B-68C8FE6E6C1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F18D3B5-E150-4659-AB3C-72FAE0E45808}">
      <dgm:prSet phldrT="[Text]"/>
      <dgm:spPr/>
      <dgm:t>
        <a:bodyPr/>
        <a:lstStyle/>
        <a:p>
          <a:r>
            <a:rPr lang="en-US" dirty="0" smtClean="0"/>
            <a:t>1. Dumps</a:t>
          </a:r>
          <a:endParaRPr lang="en-US" dirty="0"/>
        </a:p>
      </dgm:t>
    </dgm:pt>
    <dgm:pt modelId="{7B3990E8-4545-41C3-9F5E-1544244963F0}" type="parTrans" cxnId="{94656B67-643B-4FE3-BD53-22CD1D4ACC74}">
      <dgm:prSet/>
      <dgm:spPr/>
      <dgm:t>
        <a:bodyPr/>
        <a:lstStyle/>
        <a:p>
          <a:endParaRPr lang="en-US"/>
        </a:p>
      </dgm:t>
    </dgm:pt>
    <dgm:pt modelId="{BC7FBD29-E9AD-431D-A711-57308DFD69FC}" type="sibTrans" cxnId="{94656B67-643B-4FE3-BD53-22CD1D4ACC74}">
      <dgm:prSet/>
      <dgm:spPr/>
      <dgm:t>
        <a:bodyPr/>
        <a:lstStyle/>
        <a:p>
          <a:endParaRPr lang="en-US"/>
        </a:p>
      </dgm:t>
    </dgm:pt>
    <dgm:pt modelId="{D657A9AD-04FF-444D-8502-2E771A480935}">
      <dgm:prSet phldrT="[Text]"/>
      <dgm:spPr/>
      <dgm:t>
        <a:bodyPr/>
        <a:lstStyle/>
        <a:p>
          <a:r>
            <a:rPr lang="en-US" dirty="0" smtClean="0"/>
            <a:t>2. Go everywhere</a:t>
          </a:r>
          <a:endParaRPr lang="en-US" dirty="0"/>
        </a:p>
      </dgm:t>
    </dgm:pt>
    <dgm:pt modelId="{5B28A9D9-8E82-425F-BC6A-0D2402F8C9CC}" type="parTrans" cxnId="{7E715D88-35CE-4D74-9CC5-D03FA798A28A}">
      <dgm:prSet/>
      <dgm:spPr/>
      <dgm:t>
        <a:bodyPr/>
        <a:lstStyle/>
        <a:p>
          <a:endParaRPr lang="en-US"/>
        </a:p>
      </dgm:t>
    </dgm:pt>
    <dgm:pt modelId="{5F7B18E6-693F-479B-BFE0-0DA8987BC1FA}" type="sibTrans" cxnId="{7E715D88-35CE-4D74-9CC5-D03FA798A28A}">
      <dgm:prSet/>
      <dgm:spPr/>
      <dgm:t>
        <a:bodyPr/>
        <a:lstStyle/>
        <a:p>
          <a:endParaRPr lang="en-US"/>
        </a:p>
      </dgm:t>
    </dgm:pt>
    <dgm:pt modelId="{B9FAD5B8-D29B-4D3D-B622-F12E8624CBF6}">
      <dgm:prSet phldrT="[Text]"/>
      <dgm:spPr/>
      <dgm:t>
        <a:bodyPr/>
        <a:lstStyle/>
        <a:p>
          <a:r>
            <a:rPr lang="en-US" dirty="0" smtClean="0"/>
            <a:t>3. Networking</a:t>
          </a:r>
          <a:endParaRPr lang="en-US" dirty="0"/>
        </a:p>
      </dgm:t>
    </dgm:pt>
    <dgm:pt modelId="{96D3A723-54BA-4431-B7EE-C761594E159B}" type="parTrans" cxnId="{AEA49710-914A-4CEE-8FDF-9D7677272708}">
      <dgm:prSet/>
      <dgm:spPr/>
      <dgm:t>
        <a:bodyPr/>
        <a:lstStyle/>
        <a:p>
          <a:endParaRPr lang="en-US"/>
        </a:p>
      </dgm:t>
    </dgm:pt>
    <dgm:pt modelId="{7A40ADA3-E683-4865-99A4-E1AA8602D600}" type="sibTrans" cxnId="{AEA49710-914A-4CEE-8FDF-9D7677272708}">
      <dgm:prSet/>
      <dgm:spPr/>
      <dgm:t>
        <a:bodyPr/>
        <a:lstStyle/>
        <a:p>
          <a:endParaRPr lang="en-US"/>
        </a:p>
      </dgm:t>
    </dgm:pt>
    <dgm:pt modelId="{584F434B-9360-4224-94B0-3EB279832822}">
      <dgm:prSet phldrT="[Text]"/>
      <dgm:spPr/>
      <dgm:t>
        <a:bodyPr/>
        <a:lstStyle/>
        <a:p>
          <a:r>
            <a:rPr lang="en-US" dirty="0" smtClean="0"/>
            <a:t>State GIS</a:t>
          </a:r>
          <a:endParaRPr lang="en-US" dirty="0"/>
        </a:p>
      </dgm:t>
    </dgm:pt>
    <dgm:pt modelId="{9EAE334F-1555-4B71-B552-42BAF4A21217}" type="parTrans" cxnId="{9F484713-4061-439F-9CB5-9F4D7F5B13BD}">
      <dgm:prSet/>
      <dgm:spPr/>
    </dgm:pt>
    <dgm:pt modelId="{0F5CC277-4B67-4D8C-A24B-2C33B4747971}" type="sibTrans" cxnId="{9F484713-4061-439F-9CB5-9F4D7F5B13BD}">
      <dgm:prSet/>
      <dgm:spPr/>
    </dgm:pt>
    <dgm:pt modelId="{C905C1F4-613F-407D-B4CF-0EAC1E5FD3C0}">
      <dgm:prSet phldrT="[Text]"/>
      <dgm:spPr/>
      <dgm:t>
        <a:bodyPr/>
        <a:lstStyle/>
        <a:p>
          <a:r>
            <a:rPr lang="en-US" dirty="0" smtClean="0"/>
            <a:t>County GIS</a:t>
          </a:r>
          <a:endParaRPr lang="en-US" dirty="0"/>
        </a:p>
      </dgm:t>
    </dgm:pt>
    <dgm:pt modelId="{29A2A1A5-4A1C-4649-A841-19A1D2F385CA}" type="parTrans" cxnId="{3CFC6E78-3044-4483-BE80-6706C8341014}">
      <dgm:prSet/>
      <dgm:spPr/>
    </dgm:pt>
    <dgm:pt modelId="{67857CB3-1CB2-49B6-B4CE-6E5124235D65}" type="sibTrans" cxnId="{3CFC6E78-3044-4483-BE80-6706C8341014}">
      <dgm:prSet/>
      <dgm:spPr/>
    </dgm:pt>
    <dgm:pt modelId="{F4567FF7-A640-4A07-8B67-BF5987211FEC}">
      <dgm:prSet phldrT="[Text]"/>
      <dgm:spPr/>
      <dgm:t>
        <a:bodyPr/>
        <a:lstStyle/>
        <a:p>
          <a:r>
            <a:rPr lang="en-US" dirty="0" smtClean="0"/>
            <a:t>Local GIS</a:t>
          </a:r>
          <a:endParaRPr lang="en-US" dirty="0"/>
        </a:p>
      </dgm:t>
    </dgm:pt>
    <dgm:pt modelId="{968A5FAD-619F-43C3-AAD0-211FEEDCFF4E}" type="parTrans" cxnId="{F8F7A6D2-8561-48D4-8855-D26BB7FC6D97}">
      <dgm:prSet/>
      <dgm:spPr/>
    </dgm:pt>
    <dgm:pt modelId="{7F4BDFD2-5091-465A-B7BC-E6119DA562EB}" type="sibTrans" cxnId="{F8F7A6D2-8561-48D4-8855-D26BB7FC6D97}">
      <dgm:prSet/>
      <dgm:spPr/>
    </dgm:pt>
    <dgm:pt modelId="{D24BBECC-AC15-4721-8726-C1D686F9EA66}">
      <dgm:prSet phldrT="[Text]"/>
      <dgm:spPr/>
      <dgm:t>
        <a:bodyPr/>
        <a:lstStyle/>
        <a:p>
          <a:r>
            <a:rPr lang="en-US" dirty="0" smtClean="0"/>
            <a:t>Local NGOs</a:t>
          </a:r>
          <a:endParaRPr lang="en-US" dirty="0"/>
        </a:p>
      </dgm:t>
    </dgm:pt>
    <dgm:pt modelId="{8533260C-3247-4BCB-AA2B-B1FB2FECD89F}" type="parTrans" cxnId="{56451976-8C9F-4FFE-A687-037825C00665}">
      <dgm:prSet/>
      <dgm:spPr/>
    </dgm:pt>
    <dgm:pt modelId="{56B105B3-90AB-4222-A026-3367F9A7F79E}" type="sibTrans" cxnId="{56451976-8C9F-4FFE-A687-037825C00665}">
      <dgm:prSet/>
      <dgm:spPr/>
    </dgm:pt>
    <dgm:pt modelId="{34906240-CF0D-4D42-8AAD-D80072252B88}">
      <dgm:prSet phldrT="[Text]"/>
      <dgm:spPr/>
      <dgm:t>
        <a:bodyPr/>
        <a:lstStyle/>
        <a:p>
          <a:r>
            <a:rPr lang="en-US" dirty="0" smtClean="0"/>
            <a:t>Regional GIS</a:t>
          </a:r>
          <a:endParaRPr lang="en-US" dirty="0"/>
        </a:p>
      </dgm:t>
    </dgm:pt>
    <dgm:pt modelId="{42B79249-FF7B-4CB2-92FF-C0A3A3E3A447}" type="parTrans" cxnId="{24DB3853-81CB-4932-B118-A46F14794549}">
      <dgm:prSet/>
      <dgm:spPr/>
    </dgm:pt>
    <dgm:pt modelId="{B8E34DDF-07C3-4B48-B734-971B67997F1D}" type="sibTrans" cxnId="{24DB3853-81CB-4932-B118-A46F14794549}">
      <dgm:prSet/>
      <dgm:spPr/>
    </dgm:pt>
    <dgm:pt modelId="{F39859CC-EFDD-4204-AC5E-8C986675B4F2}" type="pres">
      <dgm:prSet presAssocID="{8CE5A9DF-3B23-42F0-829B-68C8FE6E6C15}" presName="linear" presStyleCnt="0">
        <dgm:presLayoutVars>
          <dgm:dir/>
          <dgm:animLvl val="lvl"/>
          <dgm:resizeHandles val="exact"/>
        </dgm:presLayoutVars>
      </dgm:prSet>
      <dgm:spPr/>
      <dgm:t>
        <a:bodyPr/>
        <a:lstStyle/>
        <a:p>
          <a:endParaRPr lang="en-US"/>
        </a:p>
      </dgm:t>
    </dgm:pt>
    <dgm:pt modelId="{D77C1CD7-0F51-4C47-8A33-1DE8B32C2A66}" type="pres">
      <dgm:prSet presAssocID="{9F18D3B5-E150-4659-AB3C-72FAE0E45808}" presName="parentLin" presStyleCnt="0"/>
      <dgm:spPr/>
    </dgm:pt>
    <dgm:pt modelId="{F1335860-34AA-4E47-942A-EE69649F1927}" type="pres">
      <dgm:prSet presAssocID="{9F18D3B5-E150-4659-AB3C-72FAE0E45808}" presName="parentLeftMargin" presStyleLbl="node1" presStyleIdx="0" presStyleCnt="3"/>
      <dgm:spPr/>
      <dgm:t>
        <a:bodyPr/>
        <a:lstStyle/>
        <a:p>
          <a:endParaRPr lang="en-US"/>
        </a:p>
      </dgm:t>
    </dgm:pt>
    <dgm:pt modelId="{4AF3DF0C-B11E-443F-AB32-CA50C1FF0710}" type="pres">
      <dgm:prSet presAssocID="{9F18D3B5-E150-4659-AB3C-72FAE0E45808}" presName="parentText" presStyleLbl="node1" presStyleIdx="0" presStyleCnt="3">
        <dgm:presLayoutVars>
          <dgm:chMax val="0"/>
          <dgm:bulletEnabled val="1"/>
        </dgm:presLayoutVars>
      </dgm:prSet>
      <dgm:spPr/>
      <dgm:t>
        <a:bodyPr/>
        <a:lstStyle/>
        <a:p>
          <a:endParaRPr lang="en-US"/>
        </a:p>
      </dgm:t>
    </dgm:pt>
    <dgm:pt modelId="{E480A553-AF37-4BB2-829A-E7F30B6BCD12}" type="pres">
      <dgm:prSet presAssocID="{9F18D3B5-E150-4659-AB3C-72FAE0E45808}" presName="negativeSpace" presStyleCnt="0"/>
      <dgm:spPr/>
    </dgm:pt>
    <dgm:pt modelId="{35B99CE6-3758-4A17-8F92-37462818D0F3}" type="pres">
      <dgm:prSet presAssocID="{9F18D3B5-E150-4659-AB3C-72FAE0E45808}" presName="childText" presStyleLbl="conFgAcc1" presStyleIdx="0" presStyleCnt="3">
        <dgm:presLayoutVars>
          <dgm:bulletEnabled val="1"/>
        </dgm:presLayoutVars>
      </dgm:prSet>
      <dgm:spPr/>
    </dgm:pt>
    <dgm:pt modelId="{935CF081-5885-4519-8633-510858865B2F}" type="pres">
      <dgm:prSet presAssocID="{BC7FBD29-E9AD-431D-A711-57308DFD69FC}" presName="spaceBetweenRectangles" presStyleCnt="0"/>
      <dgm:spPr/>
    </dgm:pt>
    <dgm:pt modelId="{E6808B62-6EE8-476E-9B79-B473298A0E4F}" type="pres">
      <dgm:prSet presAssocID="{D657A9AD-04FF-444D-8502-2E771A480935}" presName="parentLin" presStyleCnt="0"/>
      <dgm:spPr/>
    </dgm:pt>
    <dgm:pt modelId="{FAE497A5-A39A-47C9-8D6F-59E115E4A567}" type="pres">
      <dgm:prSet presAssocID="{D657A9AD-04FF-444D-8502-2E771A480935}" presName="parentLeftMargin" presStyleLbl="node1" presStyleIdx="0" presStyleCnt="3"/>
      <dgm:spPr/>
      <dgm:t>
        <a:bodyPr/>
        <a:lstStyle/>
        <a:p>
          <a:endParaRPr lang="en-US"/>
        </a:p>
      </dgm:t>
    </dgm:pt>
    <dgm:pt modelId="{C3C2DC82-799C-480D-A153-33592DE64CB8}" type="pres">
      <dgm:prSet presAssocID="{D657A9AD-04FF-444D-8502-2E771A480935}" presName="parentText" presStyleLbl="node1" presStyleIdx="1" presStyleCnt="3">
        <dgm:presLayoutVars>
          <dgm:chMax val="0"/>
          <dgm:bulletEnabled val="1"/>
        </dgm:presLayoutVars>
      </dgm:prSet>
      <dgm:spPr/>
      <dgm:t>
        <a:bodyPr/>
        <a:lstStyle/>
        <a:p>
          <a:endParaRPr lang="en-US"/>
        </a:p>
      </dgm:t>
    </dgm:pt>
    <dgm:pt modelId="{AD7FB188-5266-4A22-9353-D835C9D011F2}" type="pres">
      <dgm:prSet presAssocID="{D657A9AD-04FF-444D-8502-2E771A480935}" presName="negativeSpace" presStyleCnt="0"/>
      <dgm:spPr/>
    </dgm:pt>
    <dgm:pt modelId="{B7A0E163-816C-4D55-BC4C-D0A81F793E16}" type="pres">
      <dgm:prSet presAssocID="{D657A9AD-04FF-444D-8502-2E771A480935}" presName="childText" presStyleLbl="conFgAcc1" presStyleIdx="1" presStyleCnt="3">
        <dgm:presLayoutVars>
          <dgm:bulletEnabled val="1"/>
        </dgm:presLayoutVars>
      </dgm:prSet>
      <dgm:spPr/>
      <dgm:t>
        <a:bodyPr/>
        <a:lstStyle/>
        <a:p>
          <a:endParaRPr lang="en-US"/>
        </a:p>
      </dgm:t>
    </dgm:pt>
    <dgm:pt modelId="{CE99C4E1-21C4-48DF-ADF6-26332ECE69A8}" type="pres">
      <dgm:prSet presAssocID="{5F7B18E6-693F-479B-BFE0-0DA8987BC1FA}" presName="spaceBetweenRectangles" presStyleCnt="0"/>
      <dgm:spPr/>
    </dgm:pt>
    <dgm:pt modelId="{4920E1C8-CC17-411F-A1F0-8C71F394941F}" type="pres">
      <dgm:prSet presAssocID="{B9FAD5B8-D29B-4D3D-B622-F12E8624CBF6}" presName="parentLin" presStyleCnt="0"/>
      <dgm:spPr/>
    </dgm:pt>
    <dgm:pt modelId="{333A2D04-14CF-45ED-9614-E5EE1A042A45}" type="pres">
      <dgm:prSet presAssocID="{B9FAD5B8-D29B-4D3D-B622-F12E8624CBF6}" presName="parentLeftMargin" presStyleLbl="node1" presStyleIdx="1" presStyleCnt="3"/>
      <dgm:spPr/>
      <dgm:t>
        <a:bodyPr/>
        <a:lstStyle/>
        <a:p>
          <a:endParaRPr lang="en-US"/>
        </a:p>
      </dgm:t>
    </dgm:pt>
    <dgm:pt modelId="{5DC5DD97-834D-4399-AC4F-8880BD2A91CA}" type="pres">
      <dgm:prSet presAssocID="{B9FAD5B8-D29B-4D3D-B622-F12E8624CBF6}" presName="parentText" presStyleLbl="node1" presStyleIdx="2" presStyleCnt="3">
        <dgm:presLayoutVars>
          <dgm:chMax val="0"/>
          <dgm:bulletEnabled val="1"/>
        </dgm:presLayoutVars>
      </dgm:prSet>
      <dgm:spPr/>
      <dgm:t>
        <a:bodyPr/>
        <a:lstStyle/>
        <a:p>
          <a:endParaRPr lang="en-US"/>
        </a:p>
      </dgm:t>
    </dgm:pt>
    <dgm:pt modelId="{57AED88C-22EA-4EE1-959F-BBE2F91A7522}" type="pres">
      <dgm:prSet presAssocID="{B9FAD5B8-D29B-4D3D-B622-F12E8624CBF6}" presName="negativeSpace" presStyleCnt="0"/>
      <dgm:spPr/>
    </dgm:pt>
    <dgm:pt modelId="{4389D61A-915A-4356-9633-3C64857B83E3}" type="pres">
      <dgm:prSet presAssocID="{B9FAD5B8-D29B-4D3D-B622-F12E8624CBF6}" presName="childText" presStyleLbl="conFgAcc1" presStyleIdx="2" presStyleCnt="3">
        <dgm:presLayoutVars>
          <dgm:bulletEnabled val="1"/>
        </dgm:presLayoutVars>
      </dgm:prSet>
      <dgm:spPr/>
    </dgm:pt>
  </dgm:ptLst>
  <dgm:cxnLst>
    <dgm:cxn modelId="{56451976-8C9F-4FFE-A687-037825C00665}" srcId="{D657A9AD-04FF-444D-8502-2E771A480935}" destId="{D24BBECC-AC15-4721-8726-C1D686F9EA66}" srcOrd="4" destOrd="0" parTransId="{8533260C-3247-4BCB-AA2B-B1FB2FECD89F}" sibTransId="{56B105B3-90AB-4222-A026-3367F9A7F79E}"/>
    <dgm:cxn modelId="{24DB3853-81CB-4932-B118-A46F14794549}" srcId="{D657A9AD-04FF-444D-8502-2E771A480935}" destId="{34906240-CF0D-4D42-8AAD-D80072252B88}" srcOrd="2" destOrd="0" parTransId="{42B79249-FF7B-4CB2-92FF-C0A3A3E3A447}" sibTransId="{B8E34DDF-07C3-4B48-B734-971B67997F1D}"/>
    <dgm:cxn modelId="{F8F7A6D2-8561-48D4-8855-D26BB7FC6D97}" srcId="{D657A9AD-04FF-444D-8502-2E771A480935}" destId="{F4567FF7-A640-4A07-8B67-BF5987211FEC}" srcOrd="3" destOrd="0" parTransId="{968A5FAD-619F-43C3-AAD0-211FEEDCFF4E}" sibTransId="{7F4BDFD2-5091-465A-B7BC-E6119DA562EB}"/>
    <dgm:cxn modelId="{E3F8E7D4-79E1-4257-872B-30A4AB146F6D}" type="presOf" srcId="{B9FAD5B8-D29B-4D3D-B622-F12E8624CBF6}" destId="{5DC5DD97-834D-4399-AC4F-8880BD2A91CA}" srcOrd="1" destOrd="0" presId="urn:microsoft.com/office/officeart/2005/8/layout/list1"/>
    <dgm:cxn modelId="{DAF4B8EF-B19C-4C30-809E-FE8ABB485EAF}" type="presOf" srcId="{F4567FF7-A640-4A07-8B67-BF5987211FEC}" destId="{B7A0E163-816C-4D55-BC4C-D0A81F793E16}" srcOrd="0" destOrd="3" presId="urn:microsoft.com/office/officeart/2005/8/layout/list1"/>
    <dgm:cxn modelId="{AEA49710-914A-4CEE-8FDF-9D7677272708}" srcId="{8CE5A9DF-3B23-42F0-829B-68C8FE6E6C15}" destId="{B9FAD5B8-D29B-4D3D-B622-F12E8624CBF6}" srcOrd="2" destOrd="0" parTransId="{96D3A723-54BA-4431-B7EE-C761594E159B}" sibTransId="{7A40ADA3-E683-4865-99A4-E1AA8602D600}"/>
    <dgm:cxn modelId="{9F484713-4061-439F-9CB5-9F4D7F5B13BD}" srcId="{D657A9AD-04FF-444D-8502-2E771A480935}" destId="{584F434B-9360-4224-94B0-3EB279832822}" srcOrd="0" destOrd="0" parTransId="{9EAE334F-1555-4B71-B552-42BAF4A21217}" sibTransId="{0F5CC277-4B67-4D8C-A24B-2C33B4747971}"/>
    <dgm:cxn modelId="{94656B67-643B-4FE3-BD53-22CD1D4ACC74}" srcId="{8CE5A9DF-3B23-42F0-829B-68C8FE6E6C15}" destId="{9F18D3B5-E150-4659-AB3C-72FAE0E45808}" srcOrd="0" destOrd="0" parTransId="{7B3990E8-4545-41C3-9F5E-1544244963F0}" sibTransId="{BC7FBD29-E9AD-431D-A711-57308DFD69FC}"/>
    <dgm:cxn modelId="{B4A99227-95D0-4064-BFFB-D4C00A9FDF67}" type="presOf" srcId="{D657A9AD-04FF-444D-8502-2E771A480935}" destId="{C3C2DC82-799C-480D-A153-33592DE64CB8}" srcOrd="1" destOrd="0" presId="urn:microsoft.com/office/officeart/2005/8/layout/list1"/>
    <dgm:cxn modelId="{AC235962-24EF-4E48-B22C-32397C1A37C5}" type="presOf" srcId="{C905C1F4-613F-407D-B4CF-0EAC1E5FD3C0}" destId="{B7A0E163-816C-4D55-BC4C-D0A81F793E16}" srcOrd="0" destOrd="1" presId="urn:microsoft.com/office/officeart/2005/8/layout/list1"/>
    <dgm:cxn modelId="{E1738EB4-5E98-4C24-A675-DC4ABAD0AAB8}" type="presOf" srcId="{D657A9AD-04FF-444D-8502-2E771A480935}" destId="{FAE497A5-A39A-47C9-8D6F-59E115E4A567}" srcOrd="0" destOrd="0" presId="urn:microsoft.com/office/officeart/2005/8/layout/list1"/>
    <dgm:cxn modelId="{7393C894-A82F-4157-BAC7-79053862E160}" type="presOf" srcId="{34906240-CF0D-4D42-8AAD-D80072252B88}" destId="{B7A0E163-816C-4D55-BC4C-D0A81F793E16}" srcOrd="0" destOrd="2" presId="urn:microsoft.com/office/officeart/2005/8/layout/list1"/>
    <dgm:cxn modelId="{3E64A9EF-F1D9-4E7C-AD5E-E46D1D85C816}" type="presOf" srcId="{D24BBECC-AC15-4721-8726-C1D686F9EA66}" destId="{B7A0E163-816C-4D55-BC4C-D0A81F793E16}" srcOrd="0" destOrd="4" presId="urn:microsoft.com/office/officeart/2005/8/layout/list1"/>
    <dgm:cxn modelId="{836487D4-550E-4D0E-9A7C-DED9AA596335}" type="presOf" srcId="{9F18D3B5-E150-4659-AB3C-72FAE0E45808}" destId="{F1335860-34AA-4E47-942A-EE69649F1927}" srcOrd="0" destOrd="0" presId="urn:microsoft.com/office/officeart/2005/8/layout/list1"/>
    <dgm:cxn modelId="{EE8C8356-C2DD-4BBD-AF95-542D4BDE1AE0}" type="presOf" srcId="{8CE5A9DF-3B23-42F0-829B-68C8FE6E6C15}" destId="{F39859CC-EFDD-4204-AC5E-8C986675B4F2}" srcOrd="0" destOrd="0" presId="urn:microsoft.com/office/officeart/2005/8/layout/list1"/>
    <dgm:cxn modelId="{22FAFC16-7D7A-4452-BD47-250A36621940}" type="presOf" srcId="{9F18D3B5-E150-4659-AB3C-72FAE0E45808}" destId="{4AF3DF0C-B11E-443F-AB32-CA50C1FF0710}" srcOrd="1" destOrd="0" presId="urn:microsoft.com/office/officeart/2005/8/layout/list1"/>
    <dgm:cxn modelId="{19055F95-DB94-49F4-8689-5D1559BCE2C3}" type="presOf" srcId="{B9FAD5B8-D29B-4D3D-B622-F12E8624CBF6}" destId="{333A2D04-14CF-45ED-9614-E5EE1A042A45}" srcOrd="0" destOrd="0" presId="urn:microsoft.com/office/officeart/2005/8/layout/list1"/>
    <dgm:cxn modelId="{7E715D88-35CE-4D74-9CC5-D03FA798A28A}" srcId="{8CE5A9DF-3B23-42F0-829B-68C8FE6E6C15}" destId="{D657A9AD-04FF-444D-8502-2E771A480935}" srcOrd="1" destOrd="0" parTransId="{5B28A9D9-8E82-425F-BC6A-0D2402F8C9CC}" sibTransId="{5F7B18E6-693F-479B-BFE0-0DA8987BC1FA}"/>
    <dgm:cxn modelId="{3CFC6E78-3044-4483-BE80-6706C8341014}" srcId="{D657A9AD-04FF-444D-8502-2E771A480935}" destId="{C905C1F4-613F-407D-B4CF-0EAC1E5FD3C0}" srcOrd="1" destOrd="0" parTransId="{29A2A1A5-4A1C-4649-A841-19A1D2F385CA}" sibTransId="{67857CB3-1CB2-49B6-B4CE-6E5124235D65}"/>
    <dgm:cxn modelId="{125E9541-9E7F-453B-AC7A-7006BA5EBD48}" type="presOf" srcId="{584F434B-9360-4224-94B0-3EB279832822}" destId="{B7A0E163-816C-4D55-BC4C-D0A81F793E16}" srcOrd="0" destOrd="0" presId="urn:microsoft.com/office/officeart/2005/8/layout/list1"/>
    <dgm:cxn modelId="{585E29DE-CEF2-41DE-8408-CC2552B28897}" type="presParOf" srcId="{F39859CC-EFDD-4204-AC5E-8C986675B4F2}" destId="{D77C1CD7-0F51-4C47-8A33-1DE8B32C2A66}" srcOrd="0" destOrd="0" presId="urn:microsoft.com/office/officeart/2005/8/layout/list1"/>
    <dgm:cxn modelId="{21A11707-BEA2-4D35-B7EF-11227AF14718}" type="presParOf" srcId="{D77C1CD7-0F51-4C47-8A33-1DE8B32C2A66}" destId="{F1335860-34AA-4E47-942A-EE69649F1927}" srcOrd="0" destOrd="0" presId="urn:microsoft.com/office/officeart/2005/8/layout/list1"/>
    <dgm:cxn modelId="{82765F12-EC23-4A55-AB5E-BCFBF327673C}" type="presParOf" srcId="{D77C1CD7-0F51-4C47-8A33-1DE8B32C2A66}" destId="{4AF3DF0C-B11E-443F-AB32-CA50C1FF0710}" srcOrd="1" destOrd="0" presId="urn:microsoft.com/office/officeart/2005/8/layout/list1"/>
    <dgm:cxn modelId="{2452B7AC-35A2-4A43-9F33-9BF4013FF091}" type="presParOf" srcId="{F39859CC-EFDD-4204-AC5E-8C986675B4F2}" destId="{E480A553-AF37-4BB2-829A-E7F30B6BCD12}" srcOrd="1" destOrd="0" presId="urn:microsoft.com/office/officeart/2005/8/layout/list1"/>
    <dgm:cxn modelId="{CDE7F6A9-DAB0-465E-9B82-2006BBD95927}" type="presParOf" srcId="{F39859CC-EFDD-4204-AC5E-8C986675B4F2}" destId="{35B99CE6-3758-4A17-8F92-37462818D0F3}" srcOrd="2" destOrd="0" presId="urn:microsoft.com/office/officeart/2005/8/layout/list1"/>
    <dgm:cxn modelId="{9253789F-8C9F-4DDF-A756-D3976DC5A346}" type="presParOf" srcId="{F39859CC-EFDD-4204-AC5E-8C986675B4F2}" destId="{935CF081-5885-4519-8633-510858865B2F}" srcOrd="3" destOrd="0" presId="urn:microsoft.com/office/officeart/2005/8/layout/list1"/>
    <dgm:cxn modelId="{0C4731D4-F337-47B8-8D41-3C4FCE77D3A2}" type="presParOf" srcId="{F39859CC-EFDD-4204-AC5E-8C986675B4F2}" destId="{E6808B62-6EE8-476E-9B79-B473298A0E4F}" srcOrd="4" destOrd="0" presId="urn:microsoft.com/office/officeart/2005/8/layout/list1"/>
    <dgm:cxn modelId="{5DEA7F31-774C-4B2E-A496-4B11A5EC999E}" type="presParOf" srcId="{E6808B62-6EE8-476E-9B79-B473298A0E4F}" destId="{FAE497A5-A39A-47C9-8D6F-59E115E4A567}" srcOrd="0" destOrd="0" presId="urn:microsoft.com/office/officeart/2005/8/layout/list1"/>
    <dgm:cxn modelId="{B8B60B92-4FBE-476D-8F39-D61742FF4771}" type="presParOf" srcId="{E6808B62-6EE8-476E-9B79-B473298A0E4F}" destId="{C3C2DC82-799C-480D-A153-33592DE64CB8}" srcOrd="1" destOrd="0" presId="urn:microsoft.com/office/officeart/2005/8/layout/list1"/>
    <dgm:cxn modelId="{DD76CDE5-36FD-4D90-927C-F6E5174AA0F1}" type="presParOf" srcId="{F39859CC-EFDD-4204-AC5E-8C986675B4F2}" destId="{AD7FB188-5266-4A22-9353-D835C9D011F2}" srcOrd="5" destOrd="0" presId="urn:microsoft.com/office/officeart/2005/8/layout/list1"/>
    <dgm:cxn modelId="{175C1404-FCCC-49BE-8D6A-87BDE9EB84FC}" type="presParOf" srcId="{F39859CC-EFDD-4204-AC5E-8C986675B4F2}" destId="{B7A0E163-816C-4D55-BC4C-D0A81F793E16}" srcOrd="6" destOrd="0" presId="urn:microsoft.com/office/officeart/2005/8/layout/list1"/>
    <dgm:cxn modelId="{AB382C48-18BB-46E8-AF30-2127388E1E3D}" type="presParOf" srcId="{F39859CC-EFDD-4204-AC5E-8C986675B4F2}" destId="{CE99C4E1-21C4-48DF-ADF6-26332ECE69A8}" srcOrd="7" destOrd="0" presId="urn:microsoft.com/office/officeart/2005/8/layout/list1"/>
    <dgm:cxn modelId="{22C919EA-BB02-42B5-A8A6-E66E7946E088}" type="presParOf" srcId="{F39859CC-EFDD-4204-AC5E-8C986675B4F2}" destId="{4920E1C8-CC17-411F-A1F0-8C71F394941F}" srcOrd="8" destOrd="0" presId="urn:microsoft.com/office/officeart/2005/8/layout/list1"/>
    <dgm:cxn modelId="{E63CE306-0A04-4395-87DE-8D06AB2EB6A4}" type="presParOf" srcId="{4920E1C8-CC17-411F-A1F0-8C71F394941F}" destId="{333A2D04-14CF-45ED-9614-E5EE1A042A45}" srcOrd="0" destOrd="0" presId="urn:microsoft.com/office/officeart/2005/8/layout/list1"/>
    <dgm:cxn modelId="{14225B52-DA33-4B1F-8E9F-9F589774EE1B}" type="presParOf" srcId="{4920E1C8-CC17-411F-A1F0-8C71F394941F}" destId="{5DC5DD97-834D-4399-AC4F-8880BD2A91CA}" srcOrd="1" destOrd="0" presId="urn:microsoft.com/office/officeart/2005/8/layout/list1"/>
    <dgm:cxn modelId="{79FB3B80-4FBF-4DEF-B18E-ED4D3DB710D5}" type="presParOf" srcId="{F39859CC-EFDD-4204-AC5E-8C986675B4F2}" destId="{57AED88C-22EA-4EE1-959F-BBE2F91A7522}" srcOrd="9" destOrd="0" presId="urn:microsoft.com/office/officeart/2005/8/layout/list1"/>
    <dgm:cxn modelId="{9A80A144-063D-4DD4-A2CC-B0E59A816C36}" type="presParOf" srcId="{F39859CC-EFDD-4204-AC5E-8C986675B4F2}" destId="{4389D61A-915A-4356-9633-3C64857B83E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E5A9DF-3B23-42F0-829B-68C8FE6E6C1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F18D3B5-E150-4659-AB3C-72FAE0E45808}">
      <dgm:prSet phldrT="[Text]"/>
      <dgm:spPr/>
      <dgm:t>
        <a:bodyPr/>
        <a:lstStyle/>
        <a:p>
          <a:r>
            <a:rPr lang="en-US" dirty="0" smtClean="0"/>
            <a:t>1. Dumps</a:t>
          </a:r>
          <a:endParaRPr lang="en-US" dirty="0"/>
        </a:p>
      </dgm:t>
    </dgm:pt>
    <dgm:pt modelId="{7B3990E8-4545-41C3-9F5E-1544244963F0}" type="parTrans" cxnId="{94656B67-643B-4FE3-BD53-22CD1D4ACC74}">
      <dgm:prSet/>
      <dgm:spPr/>
      <dgm:t>
        <a:bodyPr/>
        <a:lstStyle/>
        <a:p>
          <a:endParaRPr lang="en-US"/>
        </a:p>
      </dgm:t>
    </dgm:pt>
    <dgm:pt modelId="{BC7FBD29-E9AD-431D-A711-57308DFD69FC}" type="sibTrans" cxnId="{94656B67-643B-4FE3-BD53-22CD1D4ACC74}">
      <dgm:prSet/>
      <dgm:spPr/>
      <dgm:t>
        <a:bodyPr/>
        <a:lstStyle/>
        <a:p>
          <a:endParaRPr lang="en-US"/>
        </a:p>
      </dgm:t>
    </dgm:pt>
    <dgm:pt modelId="{D657A9AD-04FF-444D-8502-2E771A480935}">
      <dgm:prSet phldrT="[Text]"/>
      <dgm:spPr/>
      <dgm:t>
        <a:bodyPr/>
        <a:lstStyle/>
        <a:p>
          <a:r>
            <a:rPr lang="en-US" dirty="0" smtClean="0"/>
            <a:t>2. Go everywhere</a:t>
          </a:r>
          <a:endParaRPr lang="en-US" dirty="0"/>
        </a:p>
      </dgm:t>
    </dgm:pt>
    <dgm:pt modelId="{5B28A9D9-8E82-425F-BC6A-0D2402F8C9CC}" type="parTrans" cxnId="{7E715D88-35CE-4D74-9CC5-D03FA798A28A}">
      <dgm:prSet/>
      <dgm:spPr/>
      <dgm:t>
        <a:bodyPr/>
        <a:lstStyle/>
        <a:p>
          <a:endParaRPr lang="en-US"/>
        </a:p>
      </dgm:t>
    </dgm:pt>
    <dgm:pt modelId="{5F7B18E6-693F-479B-BFE0-0DA8987BC1FA}" type="sibTrans" cxnId="{7E715D88-35CE-4D74-9CC5-D03FA798A28A}">
      <dgm:prSet/>
      <dgm:spPr/>
      <dgm:t>
        <a:bodyPr/>
        <a:lstStyle/>
        <a:p>
          <a:endParaRPr lang="en-US"/>
        </a:p>
      </dgm:t>
    </dgm:pt>
    <dgm:pt modelId="{B9FAD5B8-D29B-4D3D-B622-F12E8624CBF6}">
      <dgm:prSet phldrT="[Text]"/>
      <dgm:spPr/>
      <dgm:t>
        <a:bodyPr/>
        <a:lstStyle/>
        <a:p>
          <a:r>
            <a:rPr lang="en-US" dirty="0" smtClean="0"/>
            <a:t>3. Networking</a:t>
          </a:r>
          <a:endParaRPr lang="en-US" dirty="0"/>
        </a:p>
      </dgm:t>
    </dgm:pt>
    <dgm:pt modelId="{96D3A723-54BA-4431-B7EE-C761594E159B}" type="parTrans" cxnId="{AEA49710-914A-4CEE-8FDF-9D7677272708}">
      <dgm:prSet/>
      <dgm:spPr/>
      <dgm:t>
        <a:bodyPr/>
        <a:lstStyle/>
        <a:p>
          <a:endParaRPr lang="en-US"/>
        </a:p>
      </dgm:t>
    </dgm:pt>
    <dgm:pt modelId="{7A40ADA3-E683-4865-99A4-E1AA8602D600}" type="sibTrans" cxnId="{AEA49710-914A-4CEE-8FDF-9D7677272708}">
      <dgm:prSet/>
      <dgm:spPr/>
      <dgm:t>
        <a:bodyPr/>
        <a:lstStyle/>
        <a:p>
          <a:endParaRPr lang="en-US"/>
        </a:p>
      </dgm:t>
    </dgm:pt>
    <dgm:pt modelId="{F39859CC-EFDD-4204-AC5E-8C986675B4F2}" type="pres">
      <dgm:prSet presAssocID="{8CE5A9DF-3B23-42F0-829B-68C8FE6E6C15}" presName="linear" presStyleCnt="0">
        <dgm:presLayoutVars>
          <dgm:dir/>
          <dgm:animLvl val="lvl"/>
          <dgm:resizeHandles val="exact"/>
        </dgm:presLayoutVars>
      </dgm:prSet>
      <dgm:spPr/>
      <dgm:t>
        <a:bodyPr/>
        <a:lstStyle/>
        <a:p>
          <a:endParaRPr lang="en-US"/>
        </a:p>
      </dgm:t>
    </dgm:pt>
    <dgm:pt modelId="{D77C1CD7-0F51-4C47-8A33-1DE8B32C2A66}" type="pres">
      <dgm:prSet presAssocID="{9F18D3B5-E150-4659-AB3C-72FAE0E45808}" presName="parentLin" presStyleCnt="0"/>
      <dgm:spPr/>
    </dgm:pt>
    <dgm:pt modelId="{F1335860-34AA-4E47-942A-EE69649F1927}" type="pres">
      <dgm:prSet presAssocID="{9F18D3B5-E150-4659-AB3C-72FAE0E45808}" presName="parentLeftMargin" presStyleLbl="node1" presStyleIdx="0" presStyleCnt="3"/>
      <dgm:spPr/>
      <dgm:t>
        <a:bodyPr/>
        <a:lstStyle/>
        <a:p>
          <a:endParaRPr lang="en-US"/>
        </a:p>
      </dgm:t>
    </dgm:pt>
    <dgm:pt modelId="{4AF3DF0C-B11E-443F-AB32-CA50C1FF0710}" type="pres">
      <dgm:prSet presAssocID="{9F18D3B5-E150-4659-AB3C-72FAE0E45808}" presName="parentText" presStyleLbl="node1" presStyleIdx="0" presStyleCnt="3">
        <dgm:presLayoutVars>
          <dgm:chMax val="0"/>
          <dgm:bulletEnabled val="1"/>
        </dgm:presLayoutVars>
      </dgm:prSet>
      <dgm:spPr/>
      <dgm:t>
        <a:bodyPr/>
        <a:lstStyle/>
        <a:p>
          <a:endParaRPr lang="en-US"/>
        </a:p>
      </dgm:t>
    </dgm:pt>
    <dgm:pt modelId="{E480A553-AF37-4BB2-829A-E7F30B6BCD12}" type="pres">
      <dgm:prSet presAssocID="{9F18D3B5-E150-4659-AB3C-72FAE0E45808}" presName="negativeSpace" presStyleCnt="0"/>
      <dgm:spPr/>
    </dgm:pt>
    <dgm:pt modelId="{35B99CE6-3758-4A17-8F92-37462818D0F3}" type="pres">
      <dgm:prSet presAssocID="{9F18D3B5-E150-4659-AB3C-72FAE0E45808}" presName="childText" presStyleLbl="conFgAcc1" presStyleIdx="0" presStyleCnt="3">
        <dgm:presLayoutVars>
          <dgm:bulletEnabled val="1"/>
        </dgm:presLayoutVars>
      </dgm:prSet>
      <dgm:spPr/>
    </dgm:pt>
    <dgm:pt modelId="{935CF081-5885-4519-8633-510858865B2F}" type="pres">
      <dgm:prSet presAssocID="{BC7FBD29-E9AD-431D-A711-57308DFD69FC}" presName="spaceBetweenRectangles" presStyleCnt="0"/>
      <dgm:spPr/>
    </dgm:pt>
    <dgm:pt modelId="{E6808B62-6EE8-476E-9B79-B473298A0E4F}" type="pres">
      <dgm:prSet presAssocID="{D657A9AD-04FF-444D-8502-2E771A480935}" presName="parentLin" presStyleCnt="0"/>
      <dgm:spPr/>
    </dgm:pt>
    <dgm:pt modelId="{FAE497A5-A39A-47C9-8D6F-59E115E4A567}" type="pres">
      <dgm:prSet presAssocID="{D657A9AD-04FF-444D-8502-2E771A480935}" presName="parentLeftMargin" presStyleLbl="node1" presStyleIdx="0" presStyleCnt="3"/>
      <dgm:spPr/>
      <dgm:t>
        <a:bodyPr/>
        <a:lstStyle/>
        <a:p>
          <a:endParaRPr lang="en-US"/>
        </a:p>
      </dgm:t>
    </dgm:pt>
    <dgm:pt modelId="{C3C2DC82-799C-480D-A153-33592DE64CB8}" type="pres">
      <dgm:prSet presAssocID="{D657A9AD-04FF-444D-8502-2E771A480935}" presName="parentText" presStyleLbl="node1" presStyleIdx="1" presStyleCnt="3">
        <dgm:presLayoutVars>
          <dgm:chMax val="0"/>
          <dgm:bulletEnabled val="1"/>
        </dgm:presLayoutVars>
      </dgm:prSet>
      <dgm:spPr/>
      <dgm:t>
        <a:bodyPr/>
        <a:lstStyle/>
        <a:p>
          <a:endParaRPr lang="en-US"/>
        </a:p>
      </dgm:t>
    </dgm:pt>
    <dgm:pt modelId="{AD7FB188-5266-4A22-9353-D835C9D011F2}" type="pres">
      <dgm:prSet presAssocID="{D657A9AD-04FF-444D-8502-2E771A480935}" presName="negativeSpace" presStyleCnt="0"/>
      <dgm:spPr/>
    </dgm:pt>
    <dgm:pt modelId="{B7A0E163-816C-4D55-BC4C-D0A81F793E16}" type="pres">
      <dgm:prSet presAssocID="{D657A9AD-04FF-444D-8502-2E771A480935}" presName="childText" presStyleLbl="conFgAcc1" presStyleIdx="1" presStyleCnt="3">
        <dgm:presLayoutVars>
          <dgm:bulletEnabled val="1"/>
        </dgm:presLayoutVars>
      </dgm:prSet>
      <dgm:spPr/>
    </dgm:pt>
    <dgm:pt modelId="{CE99C4E1-21C4-48DF-ADF6-26332ECE69A8}" type="pres">
      <dgm:prSet presAssocID="{5F7B18E6-693F-479B-BFE0-0DA8987BC1FA}" presName="spaceBetweenRectangles" presStyleCnt="0"/>
      <dgm:spPr/>
    </dgm:pt>
    <dgm:pt modelId="{4920E1C8-CC17-411F-A1F0-8C71F394941F}" type="pres">
      <dgm:prSet presAssocID="{B9FAD5B8-D29B-4D3D-B622-F12E8624CBF6}" presName="parentLin" presStyleCnt="0"/>
      <dgm:spPr/>
    </dgm:pt>
    <dgm:pt modelId="{333A2D04-14CF-45ED-9614-E5EE1A042A45}" type="pres">
      <dgm:prSet presAssocID="{B9FAD5B8-D29B-4D3D-B622-F12E8624CBF6}" presName="parentLeftMargin" presStyleLbl="node1" presStyleIdx="1" presStyleCnt="3"/>
      <dgm:spPr/>
      <dgm:t>
        <a:bodyPr/>
        <a:lstStyle/>
        <a:p>
          <a:endParaRPr lang="en-US"/>
        </a:p>
      </dgm:t>
    </dgm:pt>
    <dgm:pt modelId="{5DC5DD97-834D-4399-AC4F-8880BD2A91CA}" type="pres">
      <dgm:prSet presAssocID="{B9FAD5B8-D29B-4D3D-B622-F12E8624CBF6}" presName="parentText" presStyleLbl="node1" presStyleIdx="2" presStyleCnt="3">
        <dgm:presLayoutVars>
          <dgm:chMax val="0"/>
          <dgm:bulletEnabled val="1"/>
        </dgm:presLayoutVars>
      </dgm:prSet>
      <dgm:spPr/>
      <dgm:t>
        <a:bodyPr/>
        <a:lstStyle/>
        <a:p>
          <a:endParaRPr lang="en-US"/>
        </a:p>
      </dgm:t>
    </dgm:pt>
    <dgm:pt modelId="{57AED88C-22EA-4EE1-959F-BBE2F91A7522}" type="pres">
      <dgm:prSet presAssocID="{B9FAD5B8-D29B-4D3D-B622-F12E8624CBF6}" presName="negativeSpace" presStyleCnt="0"/>
      <dgm:spPr/>
    </dgm:pt>
    <dgm:pt modelId="{4389D61A-915A-4356-9633-3C64857B83E3}" type="pres">
      <dgm:prSet presAssocID="{B9FAD5B8-D29B-4D3D-B622-F12E8624CBF6}" presName="childText" presStyleLbl="conFgAcc1" presStyleIdx="2" presStyleCnt="3">
        <dgm:presLayoutVars>
          <dgm:bulletEnabled val="1"/>
        </dgm:presLayoutVars>
      </dgm:prSet>
      <dgm:spPr/>
    </dgm:pt>
  </dgm:ptLst>
  <dgm:cxnLst>
    <dgm:cxn modelId="{E3F8E7D4-79E1-4257-872B-30A4AB146F6D}" type="presOf" srcId="{B9FAD5B8-D29B-4D3D-B622-F12E8624CBF6}" destId="{5DC5DD97-834D-4399-AC4F-8880BD2A91CA}" srcOrd="1" destOrd="0" presId="urn:microsoft.com/office/officeart/2005/8/layout/list1"/>
    <dgm:cxn modelId="{AEA49710-914A-4CEE-8FDF-9D7677272708}" srcId="{8CE5A9DF-3B23-42F0-829B-68C8FE6E6C15}" destId="{B9FAD5B8-D29B-4D3D-B622-F12E8624CBF6}" srcOrd="2" destOrd="0" parTransId="{96D3A723-54BA-4431-B7EE-C761594E159B}" sibTransId="{7A40ADA3-E683-4865-99A4-E1AA8602D600}"/>
    <dgm:cxn modelId="{94656B67-643B-4FE3-BD53-22CD1D4ACC74}" srcId="{8CE5A9DF-3B23-42F0-829B-68C8FE6E6C15}" destId="{9F18D3B5-E150-4659-AB3C-72FAE0E45808}" srcOrd="0" destOrd="0" parTransId="{7B3990E8-4545-41C3-9F5E-1544244963F0}" sibTransId="{BC7FBD29-E9AD-431D-A711-57308DFD69FC}"/>
    <dgm:cxn modelId="{B4A99227-95D0-4064-BFFB-D4C00A9FDF67}" type="presOf" srcId="{D657A9AD-04FF-444D-8502-2E771A480935}" destId="{C3C2DC82-799C-480D-A153-33592DE64CB8}" srcOrd="1" destOrd="0" presId="urn:microsoft.com/office/officeart/2005/8/layout/list1"/>
    <dgm:cxn modelId="{E1738EB4-5E98-4C24-A675-DC4ABAD0AAB8}" type="presOf" srcId="{D657A9AD-04FF-444D-8502-2E771A480935}" destId="{FAE497A5-A39A-47C9-8D6F-59E115E4A567}" srcOrd="0" destOrd="0" presId="urn:microsoft.com/office/officeart/2005/8/layout/list1"/>
    <dgm:cxn modelId="{836487D4-550E-4D0E-9A7C-DED9AA596335}" type="presOf" srcId="{9F18D3B5-E150-4659-AB3C-72FAE0E45808}" destId="{F1335860-34AA-4E47-942A-EE69649F1927}" srcOrd="0" destOrd="0" presId="urn:microsoft.com/office/officeart/2005/8/layout/list1"/>
    <dgm:cxn modelId="{EE8C8356-C2DD-4BBD-AF95-542D4BDE1AE0}" type="presOf" srcId="{8CE5A9DF-3B23-42F0-829B-68C8FE6E6C15}" destId="{F39859CC-EFDD-4204-AC5E-8C986675B4F2}" srcOrd="0" destOrd="0" presId="urn:microsoft.com/office/officeart/2005/8/layout/list1"/>
    <dgm:cxn modelId="{22FAFC16-7D7A-4452-BD47-250A36621940}" type="presOf" srcId="{9F18D3B5-E150-4659-AB3C-72FAE0E45808}" destId="{4AF3DF0C-B11E-443F-AB32-CA50C1FF0710}" srcOrd="1" destOrd="0" presId="urn:microsoft.com/office/officeart/2005/8/layout/list1"/>
    <dgm:cxn modelId="{19055F95-DB94-49F4-8689-5D1559BCE2C3}" type="presOf" srcId="{B9FAD5B8-D29B-4D3D-B622-F12E8624CBF6}" destId="{333A2D04-14CF-45ED-9614-E5EE1A042A45}" srcOrd="0" destOrd="0" presId="urn:microsoft.com/office/officeart/2005/8/layout/list1"/>
    <dgm:cxn modelId="{7E715D88-35CE-4D74-9CC5-D03FA798A28A}" srcId="{8CE5A9DF-3B23-42F0-829B-68C8FE6E6C15}" destId="{D657A9AD-04FF-444D-8502-2E771A480935}" srcOrd="1" destOrd="0" parTransId="{5B28A9D9-8E82-425F-BC6A-0D2402F8C9CC}" sibTransId="{5F7B18E6-693F-479B-BFE0-0DA8987BC1FA}"/>
    <dgm:cxn modelId="{585E29DE-CEF2-41DE-8408-CC2552B28897}" type="presParOf" srcId="{F39859CC-EFDD-4204-AC5E-8C986675B4F2}" destId="{D77C1CD7-0F51-4C47-8A33-1DE8B32C2A66}" srcOrd="0" destOrd="0" presId="urn:microsoft.com/office/officeart/2005/8/layout/list1"/>
    <dgm:cxn modelId="{21A11707-BEA2-4D35-B7EF-11227AF14718}" type="presParOf" srcId="{D77C1CD7-0F51-4C47-8A33-1DE8B32C2A66}" destId="{F1335860-34AA-4E47-942A-EE69649F1927}" srcOrd="0" destOrd="0" presId="urn:microsoft.com/office/officeart/2005/8/layout/list1"/>
    <dgm:cxn modelId="{82765F12-EC23-4A55-AB5E-BCFBF327673C}" type="presParOf" srcId="{D77C1CD7-0F51-4C47-8A33-1DE8B32C2A66}" destId="{4AF3DF0C-B11E-443F-AB32-CA50C1FF0710}" srcOrd="1" destOrd="0" presId="urn:microsoft.com/office/officeart/2005/8/layout/list1"/>
    <dgm:cxn modelId="{2452B7AC-35A2-4A43-9F33-9BF4013FF091}" type="presParOf" srcId="{F39859CC-EFDD-4204-AC5E-8C986675B4F2}" destId="{E480A553-AF37-4BB2-829A-E7F30B6BCD12}" srcOrd="1" destOrd="0" presId="urn:microsoft.com/office/officeart/2005/8/layout/list1"/>
    <dgm:cxn modelId="{CDE7F6A9-DAB0-465E-9B82-2006BBD95927}" type="presParOf" srcId="{F39859CC-EFDD-4204-AC5E-8C986675B4F2}" destId="{35B99CE6-3758-4A17-8F92-37462818D0F3}" srcOrd="2" destOrd="0" presId="urn:microsoft.com/office/officeart/2005/8/layout/list1"/>
    <dgm:cxn modelId="{9253789F-8C9F-4DDF-A756-D3976DC5A346}" type="presParOf" srcId="{F39859CC-EFDD-4204-AC5E-8C986675B4F2}" destId="{935CF081-5885-4519-8633-510858865B2F}" srcOrd="3" destOrd="0" presId="urn:microsoft.com/office/officeart/2005/8/layout/list1"/>
    <dgm:cxn modelId="{0C4731D4-F337-47B8-8D41-3C4FCE77D3A2}" type="presParOf" srcId="{F39859CC-EFDD-4204-AC5E-8C986675B4F2}" destId="{E6808B62-6EE8-476E-9B79-B473298A0E4F}" srcOrd="4" destOrd="0" presId="urn:microsoft.com/office/officeart/2005/8/layout/list1"/>
    <dgm:cxn modelId="{5DEA7F31-774C-4B2E-A496-4B11A5EC999E}" type="presParOf" srcId="{E6808B62-6EE8-476E-9B79-B473298A0E4F}" destId="{FAE497A5-A39A-47C9-8D6F-59E115E4A567}" srcOrd="0" destOrd="0" presId="urn:microsoft.com/office/officeart/2005/8/layout/list1"/>
    <dgm:cxn modelId="{B8B60B92-4FBE-476D-8F39-D61742FF4771}" type="presParOf" srcId="{E6808B62-6EE8-476E-9B79-B473298A0E4F}" destId="{C3C2DC82-799C-480D-A153-33592DE64CB8}" srcOrd="1" destOrd="0" presId="urn:microsoft.com/office/officeart/2005/8/layout/list1"/>
    <dgm:cxn modelId="{DD76CDE5-36FD-4D90-927C-F6E5174AA0F1}" type="presParOf" srcId="{F39859CC-EFDD-4204-AC5E-8C986675B4F2}" destId="{AD7FB188-5266-4A22-9353-D835C9D011F2}" srcOrd="5" destOrd="0" presId="urn:microsoft.com/office/officeart/2005/8/layout/list1"/>
    <dgm:cxn modelId="{175C1404-FCCC-49BE-8D6A-87BDE9EB84FC}" type="presParOf" srcId="{F39859CC-EFDD-4204-AC5E-8C986675B4F2}" destId="{B7A0E163-816C-4D55-BC4C-D0A81F793E16}" srcOrd="6" destOrd="0" presId="urn:microsoft.com/office/officeart/2005/8/layout/list1"/>
    <dgm:cxn modelId="{AB382C48-18BB-46E8-AF30-2127388E1E3D}" type="presParOf" srcId="{F39859CC-EFDD-4204-AC5E-8C986675B4F2}" destId="{CE99C4E1-21C4-48DF-ADF6-26332ECE69A8}" srcOrd="7" destOrd="0" presId="urn:microsoft.com/office/officeart/2005/8/layout/list1"/>
    <dgm:cxn modelId="{22C919EA-BB02-42B5-A8A6-E66E7946E088}" type="presParOf" srcId="{F39859CC-EFDD-4204-AC5E-8C986675B4F2}" destId="{4920E1C8-CC17-411F-A1F0-8C71F394941F}" srcOrd="8" destOrd="0" presId="urn:microsoft.com/office/officeart/2005/8/layout/list1"/>
    <dgm:cxn modelId="{E63CE306-0A04-4395-87DE-8D06AB2EB6A4}" type="presParOf" srcId="{4920E1C8-CC17-411F-A1F0-8C71F394941F}" destId="{333A2D04-14CF-45ED-9614-E5EE1A042A45}" srcOrd="0" destOrd="0" presId="urn:microsoft.com/office/officeart/2005/8/layout/list1"/>
    <dgm:cxn modelId="{14225B52-DA33-4B1F-8E9F-9F589774EE1B}" type="presParOf" srcId="{4920E1C8-CC17-411F-A1F0-8C71F394941F}" destId="{5DC5DD97-834D-4399-AC4F-8880BD2A91CA}" srcOrd="1" destOrd="0" presId="urn:microsoft.com/office/officeart/2005/8/layout/list1"/>
    <dgm:cxn modelId="{79FB3B80-4FBF-4DEF-B18E-ED4D3DB710D5}" type="presParOf" srcId="{F39859CC-EFDD-4204-AC5E-8C986675B4F2}" destId="{57AED88C-22EA-4EE1-959F-BBE2F91A7522}" srcOrd="9" destOrd="0" presId="urn:microsoft.com/office/officeart/2005/8/layout/list1"/>
    <dgm:cxn modelId="{9A80A144-063D-4DD4-A2CC-B0E59A816C36}" type="presParOf" srcId="{F39859CC-EFDD-4204-AC5E-8C986675B4F2}" destId="{4389D61A-915A-4356-9633-3C64857B83E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E5A9DF-3B23-42F0-829B-68C8FE6E6C1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F18D3B5-E150-4659-AB3C-72FAE0E45808}">
      <dgm:prSet phldrT="[Text]"/>
      <dgm:spPr/>
      <dgm:t>
        <a:bodyPr/>
        <a:lstStyle/>
        <a:p>
          <a:r>
            <a:rPr lang="en-US" dirty="0" smtClean="0"/>
            <a:t>1. Dumps</a:t>
          </a:r>
          <a:endParaRPr lang="en-US" dirty="0"/>
        </a:p>
      </dgm:t>
    </dgm:pt>
    <dgm:pt modelId="{7B3990E8-4545-41C3-9F5E-1544244963F0}" type="parTrans" cxnId="{94656B67-643B-4FE3-BD53-22CD1D4ACC74}">
      <dgm:prSet/>
      <dgm:spPr/>
      <dgm:t>
        <a:bodyPr/>
        <a:lstStyle/>
        <a:p>
          <a:endParaRPr lang="en-US"/>
        </a:p>
      </dgm:t>
    </dgm:pt>
    <dgm:pt modelId="{BC7FBD29-E9AD-431D-A711-57308DFD69FC}" type="sibTrans" cxnId="{94656B67-643B-4FE3-BD53-22CD1D4ACC74}">
      <dgm:prSet/>
      <dgm:spPr/>
      <dgm:t>
        <a:bodyPr/>
        <a:lstStyle/>
        <a:p>
          <a:endParaRPr lang="en-US"/>
        </a:p>
      </dgm:t>
    </dgm:pt>
    <dgm:pt modelId="{D657A9AD-04FF-444D-8502-2E771A480935}">
      <dgm:prSet phldrT="[Text]"/>
      <dgm:spPr/>
      <dgm:t>
        <a:bodyPr/>
        <a:lstStyle/>
        <a:p>
          <a:r>
            <a:rPr lang="en-US" dirty="0" smtClean="0"/>
            <a:t>2. Go everywhere</a:t>
          </a:r>
          <a:endParaRPr lang="en-US" dirty="0"/>
        </a:p>
      </dgm:t>
    </dgm:pt>
    <dgm:pt modelId="{5B28A9D9-8E82-425F-BC6A-0D2402F8C9CC}" type="parTrans" cxnId="{7E715D88-35CE-4D74-9CC5-D03FA798A28A}">
      <dgm:prSet/>
      <dgm:spPr/>
      <dgm:t>
        <a:bodyPr/>
        <a:lstStyle/>
        <a:p>
          <a:endParaRPr lang="en-US"/>
        </a:p>
      </dgm:t>
    </dgm:pt>
    <dgm:pt modelId="{5F7B18E6-693F-479B-BFE0-0DA8987BC1FA}" type="sibTrans" cxnId="{7E715D88-35CE-4D74-9CC5-D03FA798A28A}">
      <dgm:prSet/>
      <dgm:spPr/>
      <dgm:t>
        <a:bodyPr/>
        <a:lstStyle/>
        <a:p>
          <a:endParaRPr lang="en-US"/>
        </a:p>
      </dgm:t>
    </dgm:pt>
    <dgm:pt modelId="{B9FAD5B8-D29B-4D3D-B622-F12E8624CBF6}">
      <dgm:prSet phldrT="[Text]"/>
      <dgm:spPr/>
      <dgm:t>
        <a:bodyPr/>
        <a:lstStyle/>
        <a:p>
          <a:r>
            <a:rPr lang="en-US" dirty="0" smtClean="0"/>
            <a:t>3. Networking</a:t>
          </a:r>
          <a:endParaRPr lang="en-US" dirty="0"/>
        </a:p>
      </dgm:t>
    </dgm:pt>
    <dgm:pt modelId="{96D3A723-54BA-4431-B7EE-C761594E159B}" type="parTrans" cxnId="{AEA49710-914A-4CEE-8FDF-9D7677272708}">
      <dgm:prSet/>
      <dgm:spPr/>
      <dgm:t>
        <a:bodyPr/>
        <a:lstStyle/>
        <a:p>
          <a:endParaRPr lang="en-US"/>
        </a:p>
      </dgm:t>
    </dgm:pt>
    <dgm:pt modelId="{7A40ADA3-E683-4865-99A4-E1AA8602D600}" type="sibTrans" cxnId="{AEA49710-914A-4CEE-8FDF-9D7677272708}">
      <dgm:prSet/>
      <dgm:spPr/>
      <dgm:t>
        <a:bodyPr/>
        <a:lstStyle/>
        <a:p>
          <a:endParaRPr lang="en-US"/>
        </a:p>
      </dgm:t>
    </dgm:pt>
    <dgm:pt modelId="{03C5BE21-BD96-451C-847D-BE02021D0DA6}">
      <dgm:prSet phldrT="[Text]"/>
      <dgm:spPr/>
      <dgm:t>
        <a:bodyPr/>
        <a:lstStyle/>
        <a:p>
          <a:r>
            <a:rPr lang="en-US" dirty="0" smtClean="0"/>
            <a:t>You as Bottleneck</a:t>
          </a:r>
          <a:endParaRPr lang="en-US" dirty="0"/>
        </a:p>
      </dgm:t>
    </dgm:pt>
    <dgm:pt modelId="{577DF1AC-658D-42AF-A57F-AAC0B49EE741}" type="parTrans" cxnId="{4ECD8C39-C53B-455D-B2E5-E150F811735E}">
      <dgm:prSet/>
      <dgm:spPr/>
    </dgm:pt>
    <dgm:pt modelId="{9D835CD5-DABA-4CC8-9C01-E037FF6B7E11}" type="sibTrans" cxnId="{4ECD8C39-C53B-455D-B2E5-E150F811735E}">
      <dgm:prSet/>
      <dgm:spPr/>
    </dgm:pt>
    <dgm:pt modelId="{F39859CC-EFDD-4204-AC5E-8C986675B4F2}" type="pres">
      <dgm:prSet presAssocID="{8CE5A9DF-3B23-42F0-829B-68C8FE6E6C15}" presName="linear" presStyleCnt="0">
        <dgm:presLayoutVars>
          <dgm:dir/>
          <dgm:animLvl val="lvl"/>
          <dgm:resizeHandles val="exact"/>
        </dgm:presLayoutVars>
      </dgm:prSet>
      <dgm:spPr/>
      <dgm:t>
        <a:bodyPr/>
        <a:lstStyle/>
        <a:p>
          <a:endParaRPr lang="en-US"/>
        </a:p>
      </dgm:t>
    </dgm:pt>
    <dgm:pt modelId="{D77C1CD7-0F51-4C47-8A33-1DE8B32C2A66}" type="pres">
      <dgm:prSet presAssocID="{9F18D3B5-E150-4659-AB3C-72FAE0E45808}" presName="parentLin" presStyleCnt="0"/>
      <dgm:spPr/>
    </dgm:pt>
    <dgm:pt modelId="{F1335860-34AA-4E47-942A-EE69649F1927}" type="pres">
      <dgm:prSet presAssocID="{9F18D3B5-E150-4659-AB3C-72FAE0E45808}" presName="parentLeftMargin" presStyleLbl="node1" presStyleIdx="0" presStyleCnt="3"/>
      <dgm:spPr/>
      <dgm:t>
        <a:bodyPr/>
        <a:lstStyle/>
        <a:p>
          <a:endParaRPr lang="en-US"/>
        </a:p>
      </dgm:t>
    </dgm:pt>
    <dgm:pt modelId="{4AF3DF0C-B11E-443F-AB32-CA50C1FF0710}" type="pres">
      <dgm:prSet presAssocID="{9F18D3B5-E150-4659-AB3C-72FAE0E45808}" presName="parentText" presStyleLbl="node1" presStyleIdx="0" presStyleCnt="3">
        <dgm:presLayoutVars>
          <dgm:chMax val="0"/>
          <dgm:bulletEnabled val="1"/>
        </dgm:presLayoutVars>
      </dgm:prSet>
      <dgm:spPr/>
      <dgm:t>
        <a:bodyPr/>
        <a:lstStyle/>
        <a:p>
          <a:endParaRPr lang="en-US"/>
        </a:p>
      </dgm:t>
    </dgm:pt>
    <dgm:pt modelId="{E480A553-AF37-4BB2-829A-E7F30B6BCD12}" type="pres">
      <dgm:prSet presAssocID="{9F18D3B5-E150-4659-AB3C-72FAE0E45808}" presName="negativeSpace" presStyleCnt="0"/>
      <dgm:spPr/>
    </dgm:pt>
    <dgm:pt modelId="{35B99CE6-3758-4A17-8F92-37462818D0F3}" type="pres">
      <dgm:prSet presAssocID="{9F18D3B5-E150-4659-AB3C-72FAE0E45808}" presName="childText" presStyleLbl="conFgAcc1" presStyleIdx="0" presStyleCnt="3">
        <dgm:presLayoutVars>
          <dgm:bulletEnabled val="1"/>
        </dgm:presLayoutVars>
      </dgm:prSet>
      <dgm:spPr/>
    </dgm:pt>
    <dgm:pt modelId="{935CF081-5885-4519-8633-510858865B2F}" type="pres">
      <dgm:prSet presAssocID="{BC7FBD29-E9AD-431D-A711-57308DFD69FC}" presName="spaceBetweenRectangles" presStyleCnt="0"/>
      <dgm:spPr/>
    </dgm:pt>
    <dgm:pt modelId="{E6808B62-6EE8-476E-9B79-B473298A0E4F}" type="pres">
      <dgm:prSet presAssocID="{D657A9AD-04FF-444D-8502-2E771A480935}" presName="parentLin" presStyleCnt="0"/>
      <dgm:spPr/>
    </dgm:pt>
    <dgm:pt modelId="{FAE497A5-A39A-47C9-8D6F-59E115E4A567}" type="pres">
      <dgm:prSet presAssocID="{D657A9AD-04FF-444D-8502-2E771A480935}" presName="parentLeftMargin" presStyleLbl="node1" presStyleIdx="0" presStyleCnt="3"/>
      <dgm:spPr/>
      <dgm:t>
        <a:bodyPr/>
        <a:lstStyle/>
        <a:p>
          <a:endParaRPr lang="en-US"/>
        </a:p>
      </dgm:t>
    </dgm:pt>
    <dgm:pt modelId="{C3C2DC82-799C-480D-A153-33592DE64CB8}" type="pres">
      <dgm:prSet presAssocID="{D657A9AD-04FF-444D-8502-2E771A480935}" presName="parentText" presStyleLbl="node1" presStyleIdx="1" presStyleCnt="3">
        <dgm:presLayoutVars>
          <dgm:chMax val="0"/>
          <dgm:bulletEnabled val="1"/>
        </dgm:presLayoutVars>
      </dgm:prSet>
      <dgm:spPr/>
      <dgm:t>
        <a:bodyPr/>
        <a:lstStyle/>
        <a:p>
          <a:endParaRPr lang="en-US"/>
        </a:p>
      </dgm:t>
    </dgm:pt>
    <dgm:pt modelId="{AD7FB188-5266-4A22-9353-D835C9D011F2}" type="pres">
      <dgm:prSet presAssocID="{D657A9AD-04FF-444D-8502-2E771A480935}" presName="negativeSpace" presStyleCnt="0"/>
      <dgm:spPr/>
    </dgm:pt>
    <dgm:pt modelId="{B7A0E163-816C-4D55-BC4C-D0A81F793E16}" type="pres">
      <dgm:prSet presAssocID="{D657A9AD-04FF-444D-8502-2E771A480935}" presName="childText" presStyleLbl="conFgAcc1" presStyleIdx="1" presStyleCnt="3">
        <dgm:presLayoutVars>
          <dgm:bulletEnabled val="1"/>
        </dgm:presLayoutVars>
      </dgm:prSet>
      <dgm:spPr/>
    </dgm:pt>
    <dgm:pt modelId="{CE99C4E1-21C4-48DF-ADF6-26332ECE69A8}" type="pres">
      <dgm:prSet presAssocID="{5F7B18E6-693F-479B-BFE0-0DA8987BC1FA}" presName="spaceBetweenRectangles" presStyleCnt="0"/>
      <dgm:spPr/>
    </dgm:pt>
    <dgm:pt modelId="{4920E1C8-CC17-411F-A1F0-8C71F394941F}" type="pres">
      <dgm:prSet presAssocID="{B9FAD5B8-D29B-4D3D-B622-F12E8624CBF6}" presName="parentLin" presStyleCnt="0"/>
      <dgm:spPr/>
    </dgm:pt>
    <dgm:pt modelId="{333A2D04-14CF-45ED-9614-E5EE1A042A45}" type="pres">
      <dgm:prSet presAssocID="{B9FAD5B8-D29B-4D3D-B622-F12E8624CBF6}" presName="parentLeftMargin" presStyleLbl="node1" presStyleIdx="1" presStyleCnt="3"/>
      <dgm:spPr/>
      <dgm:t>
        <a:bodyPr/>
        <a:lstStyle/>
        <a:p>
          <a:endParaRPr lang="en-US"/>
        </a:p>
      </dgm:t>
    </dgm:pt>
    <dgm:pt modelId="{5DC5DD97-834D-4399-AC4F-8880BD2A91CA}" type="pres">
      <dgm:prSet presAssocID="{B9FAD5B8-D29B-4D3D-B622-F12E8624CBF6}" presName="parentText" presStyleLbl="node1" presStyleIdx="2" presStyleCnt="3">
        <dgm:presLayoutVars>
          <dgm:chMax val="0"/>
          <dgm:bulletEnabled val="1"/>
        </dgm:presLayoutVars>
      </dgm:prSet>
      <dgm:spPr/>
      <dgm:t>
        <a:bodyPr/>
        <a:lstStyle/>
        <a:p>
          <a:endParaRPr lang="en-US"/>
        </a:p>
      </dgm:t>
    </dgm:pt>
    <dgm:pt modelId="{57AED88C-22EA-4EE1-959F-BBE2F91A7522}" type="pres">
      <dgm:prSet presAssocID="{B9FAD5B8-D29B-4D3D-B622-F12E8624CBF6}" presName="negativeSpace" presStyleCnt="0"/>
      <dgm:spPr/>
    </dgm:pt>
    <dgm:pt modelId="{4389D61A-915A-4356-9633-3C64857B83E3}" type="pres">
      <dgm:prSet presAssocID="{B9FAD5B8-D29B-4D3D-B622-F12E8624CBF6}" presName="childText" presStyleLbl="conFgAcc1" presStyleIdx="2" presStyleCnt="3">
        <dgm:presLayoutVars>
          <dgm:bulletEnabled val="1"/>
        </dgm:presLayoutVars>
      </dgm:prSet>
      <dgm:spPr/>
      <dgm:t>
        <a:bodyPr/>
        <a:lstStyle/>
        <a:p>
          <a:endParaRPr lang="en-US"/>
        </a:p>
      </dgm:t>
    </dgm:pt>
  </dgm:ptLst>
  <dgm:cxnLst>
    <dgm:cxn modelId="{E3F8E7D4-79E1-4257-872B-30A4AB146F6D}" type="presOf" srcId="{B9FAD5B8-D29B-4D3D-B622-F12E8624CBF6}" destId="{5DC5DD97-834D-4399-AC4F-8880BD2A91CA}" srcOrd="1" destOrd="0" presId="urn:microsoft.com/office/officeart/2005/8/layout/list1"/>
    <dgm:cxn modelId="{AEA49710-914A-4CEE-8FDF-9D7677272708}" srcId="{8CE5A9DF-3B23-42F0-829B-68C8FE6E6C15}" destId="{B9FAD5B8-D29B-4D3D-B622-F12E8624CBF6}" srcOrd="2" destOrd="0" parTransId="{96D3A723-54BA-4431-B7EE-C761594E159B}" sibTransId="{7A40ADA3-E683-4865-99A4-E1AA8602D600}"/>
    <dgm:cxn modelId="{94656B67-643B-4FE3-BD53-22CD1D4ACC74}" srcId="{8CE5A9DF-3B23-42F0-829B-68C8FE6E6C15}" destId="{9F18D3B5-E150-4659-AB3C-72FAE0E45808}" srcOrd="0" destOrd="0" parTransId="{7B3990E8-4545-41C3-9F5E-1544244963F0}" sibTransId="{BC7FBD29-E9AD-431D-A711-57308DFD69FC}"/>
    <dgm:cxn modelId="{B4A99227-95D0-4064-BFFB-D4C00A9FDF67}" type="presOf" srcId="{D657A9AD-04FF-444D-8502-2E771A480935}" destId="{C3C2DC82-799C-480D-A153-33592DE64CB8}" srcOrd="1" destOrd="0" presId="urn:microsoft.com/office/officeart/2005/8/layout/list1"/>
    <dgm:cxn modelId="{4ECD8C39-C53B-455D-B2E5-E150F811735E}" srcId="{B9FAD5B8-D29B-4D3D-B622-F12E8624CBF6}" destId="{03C5BE21-BD96-451C-847D-BE02021D0DA6}" srcOrd="0" destOrd="0" parTransId="{577DF1AC-658D-42AF-A57F-AAC0B49EE741}" sibTransId="{9D835CD5-DABA-4CC8-9C01-E037FF6B7E11}"/>
    <dgm:cxn modelId="{E1738EB4-5E98-4C24-A675-DC4ABAD0AAB8}" type="presOf" srcId="{D657A9AD-04FF-444D-8502-2E771A480935}" destId="{FAE497A5-A39A-47C9-8D6F-59E115E4A567}" srcOrd="0" destOrd="0" presId="urn:microsoft.com/office/officeart/2005/8/layout/list1"/>
    <dgm:cxn modelId="{836487D4-550E-4D0E-9A7C-DED9AA596335}" type="presOf" srcId="{9F18D3B5-E150-4659-AB3C-72FAE0E45808}" destId="{F1335860-34AA-4E47-942A-EE69649F1927}" srcOrd="0" destOrd="0" presId="urn:microsoft.com/office/officeart/2005/8/layout/list1"/>
    <dgm:cxn modelId="{A375781B-1AA0-4C2E-B64F-6A1E1DB6C3D7}" type="presOf" srcId="{03C5BE21-BD96-451C-847D-BE02021D0DA6}" destId="{4389D61A-915A-4356-9633-3C64857B83E3}" srcOrd="0" destOrd="0" presId="urn:microsoft.com/office/officeart/2005/8/layout/list1"/>
    <dgm:cxn modelId="{EE8C8356-C2DD-4BBD-AF95-542D4BDE1AE0}" type="presOf" srcId="{8CE5A9DF-3B23-42F0-829B-68C8FE6E6C15}" destId="{F39859CC-EFDD-4204-AC5E-8C986675B4F2}" srcOrd="0" destOrd="0" presId="urn:microsoft.com/office/officeart/2005/8/layout/list1"/>
    <dgm:cxn modelId="{22FAFC16-7D7A-4452-BD47-250A36621940}" type="presOf" srcId="{9F18D3B5-E150-4659-AB3C-72FAE0E45808}" destId="{4AF3DF0C-B11E-443F-AB32-CA50C1FF0710}" srcOrd="1" destOrd="0" presId="urn:microsoft.com/office/officeart/2005/8/layout/list1"/>
    <dgm:cxn modelId="{19055F95-DB94-49F4-8689-5D1559BCE2C3}" type="presOf" srcId="{B9FAD5B8-D29B-4D3D-B622-F12E8624CBF6}" destId="{333A2D04-14CF-45ED-9614-E5EE1A042A45}" srcOrd="0" destOrd="0" presId="urn:microsoft.com/office/officeart/2005/8/layout/list1"/>
    <dgm:cxn modelId="{7E715D88-35CE-4D74-9CC5-D03FA798A28A}" srcId="{8CE5A9DF-3B23-42F0-829B-68C8FE6E6C15}" destId="{D657A9AD-04FF-444D-8502-2E771A480935}" srcOrd="1" destOrd="0" parTransId="{5B28A9D9-8E82-425F-BC6A-0D2402F8C9CC}" sibTransId="{5F7B18E6-693F-479B-BFE0-0DA8987BC1FA}"/>
    <dgm:cxn modelId="{585E29DE-CEF2-41DE-8408-CC2552B28897}" type="presParOf" srcId="{F39859CC-EFDD-4204-AC5E-8C986675B4F2}" destId="{D77C1CD7-0F51-4C47-8A33-1DE8B32C2A66}" srcOrd="0" destOrd="0" presId="urn:microsoft.com/office/officeart/2005/8/layout/list1"/>
    <dgm:cxn modelId="{21A11707-BEA2-4D35-B7EF-11227AF14718}" type="presParOf" srcId="{D77C1CD7-0F51-4C47-8A33-1DE8B32C2A66}" destId="{F1335860-34AA-4E47-942A-EE69649F1927}" srcOrd="0" destOrd="0" presId="urn:microsoft.com/office/officeart/2005/8/layout/list1"/>
    <dgm:cxn modelId="{82765F12-EC23-4A55-AB5E-BCFBF327673C}" type="presParOf" srcId="{D77C1CD7-0F51-4C47-8A33-1DE8B32C2A66}" destId="{4AF3DF0C-B11E-443F-AB32-CA50C1FF0710}" srcOrd="1" destOrd="0" presId="urn:microsoft.com/office/officeart/2005/8/layout/list1"/>
    <dgm:cxn modelId="{2452B7AC-35A2-4A43-9F33-9BF4013FF091}" type="presParOf" srcId="{F39859CC-EFDD-4204-AC5E-8C986675B4F2}" destId="{E480A553-AF37-4BB2-829A-E7F30B6BCD12}" srcOrd="1" destOrd="0" presId="urn:microsoft.com/office/officeart/2005/8/layout/list1"/>
    <dgm:cxn modelId="{CDE7F6A9-DAB0-465E-9B82-2006BBD95927}" type="presParOf" srcId="{F39859CC-EFDD-4204-AC5E-8C986675B4F2}" destId="{35B99CE6-3758-4A17-8F92-37462818D0F3}" srcOrd="2" destOrd="0" presId="urn:microsoft.com/office/officeart/2005/8/layout/list1"/>
    <dgm:cxn modelId="{9253789F-8C9F-4DDF-A756-D3976DC5A346}" type="presParOf" srcId="{F39859CC-EFDD-4204-AC5E-8C986675B4F2}" destId="{935CF081-5885-4519-8633-510858865B2F}" srcOrd="3" destOrd="0" presId="urn:microsoft.com/office/officeart/2005/8/layout/list1"/>
    <dgm:cxn modelId="{0C4731D4-F337-47B8-8D41-3C4FCE77D3A2}" type="presParOf" srcId="{F39859CC-EFDD-4204-AC5E-8C986675B4F2}" destId="{E6808B62-6EE8-476E-9B79-B473298A0E4F}" srcOrd="4" destOrd="0" presId="urn:microsoft.com/office/officeart/2005/8/layout/list1"/>
    <dgm:cxn modelId="{5DEA7F31-774C-4B2E-A496-4B11A5EC999E}" type="presParOf" srcId="{E6808B62-6EE8-476E-9B79-B473298A0E4F}" destId="{FAE497A5-A39A-47C9-8D6F-59E115E4A567}" srcOrd="0" destOrd="0" presId="urn:microsoft.com/office/officeart/2005/8/layout/list1"/>
    <dgm:cxn modelId="{B8B60B92-4FBE-476D-8F39-D61742FF4771}" type="presParOf" srcId="{E6808B62-6EE8-476E-9B79-B473298A0E4F}" destId="{C3C2DC82-799C-480D-A153-33592DE64CB8}" srcOrd="1" destOrd="0" presId="urn:microsoft.com/office/officeart/2005/8/layout/list1"/>
    <dgm:cxn modelId="{DD76CDE5-36FD-4D90-927C-F6E5174AA0F1}" type="presParOf" srcId="{F39859CC-EFDD-4204-AC5E-8C986675B4F2}" destId="{AD7FB188-5266-4A22-9353-D835C9D011F2}" srcOrd="5" destOrd="0" presId="urn:microsoft.com/office/officeart/2005/8/layout/list1"/>
    <dgm:cxn modelId="{175C1404-FCCC-49BE-8D6A-87BDE9EB84FC}" type="presParOf" srcId="{F39859CC-EFDD-4204-AC5E-8C986675B4F2}" destId="{B7A0E163-816C-4D55-BC4C-D0A81F793E16}" srcOrd="6" destOrd="0" presId="urn:microsoft.com/office/officeart/2005/8/layout/list1"/>
    <dgm:cxn modelId="{AB382C48-18BB-46E8-AF30-2127388E1E3D}" type="presParOf" srcId="{F39859CC-EFDD-4204-AC5E-8C986675B4F2}" destId="{CE99C4E1-21C4-48DF-ADF6-26332ECE69A8}" srcOrd="7" destOrd="0" presId="urn:microsoft.com/office/officeart/2005/8/layout/list1"/>
    <dgm:cxn modelId="{22C919EA-BB02-42B5-A8A6-E66E7946E088}" type="presParOf" srcId="{F39859CC-EFDD-4204-AC5E-8C986675B4F2}" destId="{4920E1C8-CC17-411F-A1F0-8C71F394941F}" srcOrd="8" destOrd="0" presId="urn:microsoft.com/office/officeart/2005/8/layout/list1"/>
    <dgm:cxn modelId="{E63CE306-0A04-4395-87DE-8D06AB2EB6A4}" type="presParOf" srcId="{4920E1C8-CC17-411F-A1F0-8C71F394941F}" destId="{333A2D04-14CF-45ED-9614-E5EE1A042A45}" srcOrd="0" destOrd="0" presId="urn:microsoft.com/office/officeart/2005/8/layout/list1"/>
    <dgm:cxn modelId="{14225B52-DA33-4B1F-8E9F-9F589774EE1B}" type="presParOf" srcId="{4920E1C8-CC17-411F-A1F0-8C71F394941F}" destId="{5DC5DD97-834D-4399-AC4F-8880BD2A91CA}" srcOrd="1" destOrd="0" presId="urn:microsoft.com/office/officeart/2005/8/layout/list1"/>
    <dgm:cxn modelId="{79FB3B80-4FBF-4DEF-B18E-ED4D3DB710D5}" type="presParOf" srcId="{F39859CC-EFDD-4204-AC5E-8C986675B4F2}" destId="{57AED88C-22EA-4EE1-959F-BBE2F91A7522}" srcOrd="9" destOrd="0" presId="urn:microsoft.com/office/officeart/2005/8/layout/list1"/>
    <dgm:cxn modelId="{9A80A144-063D-4DD4-A2CC-B0E59A816C36}" type="presParOf" srcId="{F39859CC-EFDD-4204-AC5E-8C986675B4F2}" destId="{4389D61A-915A-4356-9633-3C64857B83E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E5A9DF-3B23-42F0-829B-68C8FE6E6C1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F18D3B5-E150-4659-AB3C-72FAE0E45808}">
      <dgm:prSet phldrT="[Text]"/>
      <dgm:spPr/>
      <dgm:t>
        <a:bodyPr/>
        <a:lstStyle/>
        <a:p>
          <a:r>
            <a:rPr lang="en-US" dirty="0" smtClean="0"/>
            <a:t>1. Interface</a:t>
          </a:r>
          <a:endParaRPr lang="en-US" dirty="0"/>
        </a:p>
      </dgm:t>
    </dgm:pt>
    <dgm:pt modelId="{7B3990E8-4545-41C3-9F5E-1544244963F0}" type="parTrans" cxnId="{94656B67-643B-4FE3-BD53-22CD1D4ACC74}">
      <dgm:prSet/>
      <dgm:spPr/>
      <dgm:t>
        <a:bodyPr/>
        <a:lstStyle/>
        <a:p>
          <a:endParaRPr lang="en-US"/>
        </a:p>
      </dgm:t>
    </dgm:pt>
    <dgm:pt modelId="{BC7FBD29-E9AD-431D-A711-57308DFD69FC}" type="sibTrans" cxnId="{94656B67-643B-4FE3-BD53-22CD1D4ACC74}">
      <dgm:prSet/>
      <dgm:spPr/>
      <dgm:t>
        <a:bodyPr/>
        <a:lstStyle/>
        <a:p>
          <a:endParaRPr lang="en-US"/>
        </a:p>
      </dgm:t>
    </dgm:pt>
    <dgm:pt modelId="{D657A9AD-04FF-444D-8502-2E771A480935}">
      <dgm:prSet phldrT="[Text]"/>
      <dgm:spPr/>
      <dgm:t>
        <a:bodyPr/>
        <a:lstStyle/>
        <a:p>
          <a:r>
            <a:rPr lang="en-US" dirty="0" smtClean="0"/>
            <a:t>2. Metadata</a:t>
          </a:r>
          <a:endParaRPr lang="en-US" dirty="0"/>
        </a:p>
      </dgm:t>
    </dgm:pt>
    <dgm:pt modelId="{5B28A9D9-8E82-425F-BC6A-0D2402F8C9CC}" type="parTrans" cxnId="{7E715D88-35CE-4D74-9CC5-D03FA798A28A}">
      <dgm:prSet/>
      <dgm:spPr/>
      <dgm:t>
        <a:bodyPr/>
        <a:lstStyle/>
        <a:p>
          <a:endParaRPr lang="en-US"/>
        </a:p>
      </dgm:t>
    </dgm:pt>
    <dgm:pt modelId="{5F7B18E6-693F-479B-BFE0-0DA8987BC1FA}" type="sibTrans" cxnId="{7E715D88-35CE-4D74-9CC5-D03FA798A28A}">
      <dgm:prSet/>
      <dgm:spPr/>
      <dgm:t>
        <a:bodyPr/>
        <a:lstStyle/>
        <a:p>
          <a:endParaRPr lang="en-US"/>
        </a:p>
      </dgm:t>
    </dgm:pt>
    <dgm:pt modelId="{B9FAD5B8-D29B-4D3D-B622-F12E8624CBF6}">
      <dgm:prSet phldrT="[Text]"/>
      <dgm:spPr/>
      <dgm:t>
        <a:bodyPr/>
        <a:lstStyle/>
        <a:p>
          <a:r>
            <a:rPr lang="en-US" dirty="0" smtClean="0"/>
            <a:t>3. Learn &amp; Share</a:t>
          </a:r>
          <a:endParaRPr lang="en-US" dirty="0"/>
        </a:p>
      </dgm:t>
    </dgm:pt>
    <dgm:pt modelId="{96D3A723-54BA-4431-B7EE-C761594E159B}" type="parTrans" cxnId="{AEA49710-914A-4CEE-8FDF-9D7677272708}">
      <dgm:prSet/>
      <dgm:spPr/>
      <dgm:t>
        <a:bodyPr/>
        <a:lstStyle/>
        <a:p>
          <a:endParaRPr lang="en-US"/>
        </a:p>
      </dgm:t>
    </dgm:pt>
    <dgm:pt modelId="{7A40ADA3-E683-4865-99A4-E1AA8602D600}" type="sibTrans" cxnId="{AEA49710-914A-4CEE-8FDF-9D7677272708}">
      <dgm:prSet/>
      <dgm:spPr/>
      <dgm:t>
        <a:bodyPr/>
        <a:lstStyle/>
        <a:p>
          <a:endParaRPr lang="en-US"/>
        </a:p>
      </dgm:t>
    </dgm:pt>
    <dgm:pt modelId="{F39859CC-EFDD-4204-AC5E-8C986675B4F2}" type="pres">
      <dgm:prSet presAssocID="{8CE5A9DF-3B23-42F0-829B-68C8FE6E6C15}" presName="linear" presStyleCnt="0">
        <dgm:presLayoutVars>
          <dgm:dir/>
          <dgm:animLvl val="lvl"/>
          <dgm:resizeHandles val="exact"/>
        </dgm:presLayoutVars>
      </dgm:prSet>
      <dgm:spPr/>
      <dgm:t>
        <a:bodyPr/>
        <a:lstStyle/>
        <a:p>
          <a:endParaRPr lang="en-US"/>
        </a:p>
      </dgm:t>
    </dgm:pt>
    <dgm:pt modelId="{D77C1CD7-0F51-4C47-8A33-1DE8B32C2A66}" type="pres">
      <dgm:prSet presAssocID="{9F18D3B5-E150-4659-AB3C-72FAE0E45808}" presName="parentLin" presStyleCnt="0"/>
      <dgm:spPr/>
    </dgm:pt>
    <dgm:pt modelId="{F1335860-34AA-4E47-942A-EE69649F1927}" type="pres">
      <dgm:prSet presAssocID="{9F18D3B5-E150-4659-AB3C-72FAE0E45808}" presName="parentLeftMargin" presStyleLbl="node1" presStyleIdx="0" presStyleCnt="3"/>
      <dgm:spPr/>
      <dgm:t>
        <a:bodyPr/>
        <a:lstStyle/>
        <a:p>
          <a:endParaRPr lang="en-US"/>
        </a:p>
      </dgm:t>
    </dgm:pt>
    <dgm:pt modelId="{4AF3DF0C-B11E-443F-AB32-CA50C1FF0710}" type="pres">
      <dgm:prSet presAssocID="{9F18D3B5-E150-4659-AB3C-72FAE0E45808}" presName="parentText" presStyleLbl="node1" presStyleIdx="0" presStyleCnt="3">
        <dgm:presLayoutVars>
          <dgm:chMax val="0"/>
          <dgm:bulletEnabled val="1"/>
        </dgm:presLayoutVars>
      </dgm:prSet>
      <dgm:spPr/>
      <dgm:t>
        <a:bodyPr/>
        <a:lstStyle/>
        <a:p>
          <a:endParaRPr lang="en-US"/>
        </a:p>
      </dgm:t>
    </dgm:pt>
    <dgm:pt modelId="{E480A553-AF37-4BB2-829A-E7F30B6BCD12}" type="pres">
      <dgm:prSet presAssocID="{9F18D3B5-E150-4659-AB3C-72FAE0E45808}" presName="negativeSpace" presStyleCnt="0"/>
      <dgm:spPr/>
    </dgm:pt>
    <dgm:pt modelId="{35B99CE6-3758-4A17-8F92-37462818D0F3}" type="pres">
      <dgm:prSet presAssocID="{9F18D3B5-E150-4659-AB3C-72FAE0E45808}" presName="childText" presStyleLbl="conFgAcc1" presStyleIdx="0" presStyleCnt="3">
        <dgm:presLayoutVars>
          <dgm:bulletEnabled val="1"/>
        </dgm:presLayoutVars>
      </dgm:prSet>
      <dgm:spPr/>
    </dgm:pt>
    <dgm:pt modelId="{935CF081-5885-4519-8633-510858865B2F}" type="pres">
      <dgm:prSet presAssocID="{BC7FBD29-E9AD-431D-A711-57308DFD69FC}" presName="spaceBetweenRectangles" presStyleCnt="0"/>
      <dgm:spPr/>
    </dgm:pt>
    <dgm:pt modelId="{E6808B62-6EE8-476E-9B79-B473298A0E4F}" type="pres">
      <dgm:prSet presAssocID="{D657A9AD-04FF-444D-8502-2E771A480935}" presName="parentLin" presStyleCnt="0"/>
      <dgm:spPr/>
    </dgm:pt>
    <dgm:pt modelId="{FAE497A5-A39A-47C9-8D6F-59E115E4A567}" type="pres">
      <dgm:prSet presAssocID="{D657A9AD-04FF-444D-8502-2E771A480935}" presName="parentLeftMargin" presStyleLbl="node1" presStyleIdx="0" presStyleCnt="3"/>
      <dgm:spPr/>
      <dgm:t>
        <a:bodyPr/>
        <a:lstStyle/>
        <a:p>
          <a:endParaRPr lang="en-US"/>
        </a:p>
      </dgm:t>
    </dgm:pt>
    <dgm:pt modelId="{C3C2DC82-799C-480D-A153-33592DE64CB8}" type="pres">
      <dgm:prSet presAssocID="{D657A9AD-04FF-444D-8502-2E771A480935}" presName="parentText" presStyleLbl="node1" presStyleIdx="1" presStyleCnt="3">
        <dgm:presLayoutVars>
          <dgm:chMax val="0"/>
          <dgm:bulletEnabled val="1"/>
        </dgm:presLayoutVars>
      </dgm:prSet>
      <dgm:spPr/>
      <dgm:t>
        <a:bodyPr/>
        <a:lstStyle/>
        <a:p>
          <a:endParaRPr lang="en-US"/>
        </a:p>
      </dgm:t>
    </dgm:pt>
    <dgm:pt modelId="{AD7FB188-5266-4A22-9353-D835C9D011F2}" type="pres">
      <dgm:prSet presAssocID="{D657A9AD-04FF-444D-8502-2E771A480935}" presName="negativeSpace" presStyleCnt="0"/>
      <dgm:spPr/>
    </dgm:pt>
    <dgm:pt modelId="{B7A0E163-816C-4D55-BC4C-D0A81F793E16}" type="pres">
      <dgm:prSet presAssocID="{D657A9AD-04FF-444D-8502-2E771A480935}" presName="childText" presStyleLbl="conFgAcc1" presStyleIdx="1" presStyleCnt="3">
        <dgm:presLayoutVars>
          <dgm:bulletEnabled val="1"/>
        </dgm:presLayoutVars>
      </dgm:prSet>
      <dgm:spPr/>
    </dgm:pt>
    <dgm:pt modelId="{CE99C4E1-21C4-48DF-ADF6-26332ECE69A8}" type="pres">
      <dgm:prSet presAssocID="{5F7B18E6-693F-479B-BFE0-0DA8987BC1FA}" presName="spaceBetweenRectangles" presStyleCnt="0"/>
      <dgm:spPr/>
    </dgm:pt>
    <dgm:pt modelId="{4920E1C8-CC17-411F-A1F0-8C71F394941F}" type="pres">
      <dgm:prSet presAssocID="{B9FAD5B8-D29B-4D3D-B622-F12E8624CBF6}" presName="parentLin" presStyleCnt="0"/>
      <dgm:spPr/>
    </dgm:pt>
    <dgm:pt modelId="{333A2D04-14CF-45ED-9614-E5EE1A042A45}" type="pres">
      <dgm:prSet presAssocID="{B9FAD5B8-D29B-4D3D-B622-F12E8624CBF6}" presName="parentLeftMargin" presStyleLbl="node1" presStyleIdx="1" presStyleCnt="3"/>
      <dgm:spPr/>
      <dgm:t>
        <a:bodyPr/>
        <a:lstStyle/>
        <a:p>
          <a:endParaRPr lang="en-US"/>
        </a:p>
      </dgm:t>
    </dgm:pt>
    <dgm:pt modelId="{5DC5DD97-834D-4399-AC4F-8880BD2A91CA}" type="pres">
      <dgm:prSet presAssocID="{B9FAD5B8-D29B-4D3D-B622-F12E8624CBF6}" presName="parentText" presStyleLbl="node1" presStyleIdx="2" presStyleCnt="3">
        <dgm:presLayoutVars>
          <dgm:chMax val="0"/>
          <dgm:bulletEnabled val="1"/>
        </dgm:presLayoutVars>
      </dgm:prSet>
      <dgm:spPr/>
      <dgm:t>
        <a:bodyPr/>
        <a:lstStyle/>
        <a:p>
          <a:endParaRPr lang="en-US"/>
        </a:p>
      </dgm:t>
    </dgm:pt>
    <dgm:pt modelId="{57AED88C-22EA-4EE1-959F-BBE2F91A7522}" type="pres">
      <dgm:prSet presAssocID="{B9FAD5B8-D29B-4D3D-B622-F12E8624CBF6}" presName="negativeSpace" presStyleCnt="0"/>
      <dgm:spPr/>
    </dgm:pt>
    <dgm:pt modelId="{4389D61A-915A-4356-9633-3C64857B83E3}" type="pres">
      <dgm:prSet presAssocID="{B9FAD5B8-D29B-4D3D-B622-F12E8624CBF6}" presName="childText" presStyleLbl="conFgAcc1" presStyleIdx="2" presStyleCnt="3">
        <dgm:presLayoutVars>
          <dgm:bulletEnabled val="1"/>
        </dgm:presLayoutVars>
      </dgm:prSet>
      <dgm:spPr/>
    </dgm:pt>
  </dgm:ptLst>
  <dgm:cxnLst>
    <dgm:cxn modelId="{E3F8E7D4-79E1-4257-872B-30A4AB146F6D}" type="presOf" srcId="{B9FAD5B8-D29B-4D3D-B622-F12E8624CBF6}" destId="{5DC5DD97-834D-4399-AC4F-8880BD2A91CA}" srcOrd="1" destOrd="0" presId="urn:microsoft.com/office/officeart/2005/8/layout/list1"/>
    <dgm:cxn modelId="{AEA49710-914A-4CEE-8FDF-9D7677272708}" srcId="{8CE5A9DF-3B23-42F0-829B-68C8FE6E6C15}" destId="{B9FAD5B8-D29B-4D3D-B622-F12E8624CBF6}" srcOrd="2" destOrd="0" parTransId="{96D3A723-54BA-4431-B7EE-C761594E159B}" sibTransId="{7A40ADA3-E683-4865-99A4-E1AA8602D600}"/>
    <dgm:cxn modelId="{94656B67-643B-4FE3-BD53-22CD1D4ACC74}" srcId="{8CE5A9DF-3B23-42F0-829B-68C8FE6E6C15}" destId="{9F18D3B5-E150-4659-AB3C-72FAE0E45808}" srcOrd="0" destOrd="0" parTransId="{7B3990E8-4545-41C3-9F5E-1544244963F0}" sibTransId="{BC7FBD29-E9AD-431D-A711-57308DFD69FC}"/>
    <dgm:cxn modelId="{B4A99227-95D0-4064-BFFB-D4C00A9FDF67}" type="presOf" srcId="{D657A9AD-04FF-444D-8502-2E771A480935}" destId="{C3C2DC82-799C-480D-A153-33592DE64CB8}" srcOrd="1" destOrd="0" presId="urn:microsoft.com/office/officeart/2005/8/layout/list1"/>
    <dgm:cxn modelId="{E1738EB4-5E98-4C24-A675-DC4ABAD0AAB8}" type="presOf" srcId="{D657A9AD-04FF-444D-8502-2E771A480935}" destId="{FAE497A5-A39A-47C9-8D6F-59E115E4A567}" srcOrd="0" destOrd="0" presId="urn:microsoft.com/office/officeart/2005/8/layout/list1"/>
    <dgm:cxn modelId="{836487D4-550E-4D0E-9A7C-DED9AA596335}" type="presOf" srcId="{9F18D3B5-E150-4659-AB3C-72FAE0E45808}" destId="{F1335860-34AA-4E47-942A-EE69649F1927}" srcOrd="0" destOrd="0" presId="urn:microsoft.com/office/officeart/2005/8/layout/list1"/>
    <dgm:cxn modelId="{EE8C8356-C2DD-4BBD-AF95-542D4BDE1AE0}" type="presOf" srcId="{8CE5A9DF-3B23-42F0-829B-68C8FE6E6C15}" destId="{F39859CC-EFDD-4204-AC5E-8C986675B4F2}" srcOrd="0" destOrd="0" presId="urn:microsoft.com/office/officeart/2005/8/layout/list1"/>
    <dgm:cxn modelId="{22FAFC16-7D7A-4452-BD47-250A36621940}" type="presOf" srcId="{9F18D3B5-E150-4659-AB3C-72FAE0E45808}" destId="{4AF3DF0C-B11E-443F-AB32-CA50C1FF0710}" srcOrd="1" destOrd="0" presId="urn:microsoft.com/office/officeart/2005/8/layout/list1"/>
    <dgm:cxn modelId="{19055F95-DB94-49F4-8689-5D1559BCE2C3}" type="presOf" srcId="{B9FAD5B8-D29B-4D3D-B622-F12E8624CBF6}" destId="{333A2D04-14CF-45ED-9614-E5EE1A042A45}" srcOrd="0" destOrd="0" presId="urn:microsoft.com/office/officeart/2005/8/layout/list1"/>
    <dgm:cxn modelId="{7E715D88-35CE-4D74-9CC5-D03FA798A28A}" srcId="{8CE5A9DF-3B23-42F0-829B-68C8FE6E6C15}" destId="{D657A9AD-04FF-444D-8502-2E771A480935}" srcOrd="1" destOrd="0" parTransId="{5B28A9D9-8E82-425F-BC6A-0D2402F8C9CC}" sibTransId="{5F7B18E6-693F-479B-BFE0-0DA8987BC1FA}"/>
    <dgm:cxn modelId="{585E29DE-CEF2-41DE-8408-CC2552B28897}" type="presParOf" srcId="{F39859CC-EFDD-4204-AC5E-8C986675B4F2}" destId="{D77C1CD7-0F51-4C47-8A33-1DE8B32C2A66}" srcOrd="0" destOrd="0" presId="urn:microsoft.com/office/officeart/2005/8/layout/list1"/>
    <dgm:cxn modelId="{21A11707-BEA2-4D35-B7EF-11227AF14718}" type="presParOf" srcId="{D77C1CD7-0F51-4C47-8A33-1DE8B32C2A66}" destId="{F1335860-34AA-4E47-942A-EE69649F1927}" srcOrd="0" destOrd="0" presId="urn:microsoft.com/office/officeart/2005/8/layout/list1"/>
    <dgm:cxn modelId="{82765F12-EC23-4A55-AB5E-BCFBF327673C}" type="presParOf" srcId="{D77C1CD7-0F51-4C47-8A33-1DE8B32C2A66}" destId="{4AF3DF0C-B11E-443F-AB32-CA50C1FF0710}" srcOrd="1" destOrd="0" presId="urn:microsoft.com/office/officeart/2005/8/layout/list1"/>
    <dgm:cxn modelId="{2452B7AC-35A2-4A43-9F33-9BF4013FF091}" type="presParOf" srcId="{F39859CC-EFDD-4204-AC5E-8C986675B4F2}" destId="{E480A553-AF37-4BB2-829A-E7F30B6BCD12}" srcOrd="1" destOrd="0" presId="urn:microsoft.com/office/officeart/2005/8/layout/list1"/>
    <dgm:cxn modelId="{CDE7F6A9-DAB0-465E-9B82-2006BBD95927}" type="presParOf" srcId="{F39859CC-EFDD-4204-AC5E-8C986675B4F2}" destId="{35B99CE6-3758-4A17-8F92-37462818D0F3}" srcOrd="2" destOrd="0" presId="urn:microsoft.com/office/officeart/2005/8/layout/list1"/>
    <dgm:cxn modelId="{9253789F-8C9F-4DDF-A756-D3976DC5A346}" type="presParOf" srcId="{F39859CC-EFDD-4204-AC5E-8C986675B4F2}" destId="{935CF081-5885-4519-8633-510858865B2F}" srcOrd="3" destOrd="0" presId="urn:microsoft.com/office/officeart/2005/8/layout/list1"/>
    <dgm:cxn modelId="{0C4731D4-F337-47B8-8D41-3C4FCE77D3A2}" type="presParOf" srcId="{F39859CC-EFDD-4204-AC5E-8C986675B4F2}" destId="{E6808B62-6EE8-476E-9B79-B473298A0E4F}" srcOrd="4" destOrd="0" presId="urn:microsoft.com/office/officeart/2005/8/layout/list1"/>
    <dgm:cxn modelId="{5DEA7F31-774C-4B2E-A496-4B11A5EC999E}" type="presParOf" srcId="{E6808B62-6EE8-476E-9B79-B473298A0E4F}" destId="{FAE497A5-A39A-47C9-8D6F-59E115E4A567}" srcOrd="0" destOrd="0" presId="urn:microsoft.com/office/officeart/2005/8/layout/list1"/>
    <dgm:cxn modelId="{B8B60B92-4FBE-476D-8F39-D61742FF4771}" type="presParOf" srcId="{E6808B62-6EE8-476E-9B79-B473298A0E4F}" destId="{C3C2DC82-799C-480D-A153-33592DE64CB8}" srcOrd="1" destOrd="0" presId="urn:microsoft.com/office/officeart/2005/8/layout/list1"/>
    <dgm:cxn modelId="{DD76CDE5-36FD-4D90-927C-F6E5174AA0F1}" type="presParOf" srcId="{F39859CC-EFDD-4204-AC5E-8C986675B4F2}" destId="{AD7FB188-5266-4A22-9353-D835C9D011F2}" srcOrd="5" destOrd="0" presId="urn:microsoft.com/office/officeart/2005/8/layout/list1"/>
    <dgm:cxn modelId="{175C1404-FCCC-49BE-8D6A-87BDE9EB84FC}" type="presParOf" srcId="{F39859CC-EFDD-4204-AC5E-8C986675B4F2}" destId="{B7A0E163-816C-4D55-BC4C-D0A81F793E16}" srcOrd="6" destOrd="0" presId="urn:microsoft.com/office/officeart/2005/8/layout/list1"/>
    <dgm:cxn modelId="{AB382C48-18BB-46E8-AF30-2127388E1E3D}" type="presParOf" srcId="{F39859CC-EFDD-4204-AC5E-8C986675B4F2}" destId="{CE99C4E1-21C4-48DF-ADF6-26332ECE69A8}" srcOrd="7" destOrd="0" presId="urn:microsoft.com/office/officeart/2005/8/layout/list1"/>
    <dgm:cxn modelId="{22C919EA-BB02-42B5-A8A6-E66E7946E088}" type="presParOf" srcId="{F39859CC-EFDD-4204-AC5E-8C986675B4F2}" destId="{4920E1C8-CC17-411F-A1F0-8C71F394941F}" srcOrd="8" destOrd="0" presId="urn:microsoft.com/office/officeart/2005/8/layout/list1"/>
    <dgm:cxn modelId="{E63CE306-0A04-4395-87DE-8D06AB2EB6A4}" type="presParOf" srcId="{4920E1C8-CC17-411F-A1F0-8C71F394941F}" destId="{333A2D04-14CF-45ED-9614-E5EE1A042A45}" srcOrd="0" destOrd="0" presId="urn:microsoft.com/office/officeart/2005/8/layout/list1"/>
    <dgm:cxn modelId="{14225B52-DA33-4B1F-8E9F-9F589774EE1B}" type="presParOf" srcId="{4920E1C8-CC17-411F-A1F0-8C71F394941F}" destId="{5DC5DD97-834D-4399-AC4F-8880BD2A91CA}" srcOrd="1" destOrd="0" presId="urn:microsoft.com/office/officeart/2005/8/layout/list1"/>
    <dgm:cxn modelId="{79FB3B80-4FBF-4DEF-B18E-ED4D3DB710D5}" type="presParOf" srcId="{F39859CC-EFDD-4204-AC5E-8C986675B4F2}" destId="{57AED88C-22EA-4EE1-959F-BBE2F91A7522}" srcOrd="9" destOrd="0" presId="urn:microsoft.com/office/officeart/2005/8/layout/list1"/>
    <dgm:cxn modelId="{9A80A144-063D-4DD4-A2CC-B0E59A816C36}" type="presParOf" srcId="{F39859CC-EFDD-4204-AC5E-8C986675B4F2}" destId="{4389D61A-915A-4356-9633-3C64857B83E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6A582B-3AF4-45CF-BC61-84C5BFBC5B4B}"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6C86C552-B819-4F33-A041-70F4ABFB5A90}">
      <dgm:prSet phldrT="[Text]"/>
      <dgm:spPr/>
      <dgm:t>
        <a:bodyPr/>
        <a:lstStyle/>
        <a:p>
          <a:r>
            <a:rPr lang="en-US" dirty="0" smtClean="0"/>
            <a:t>ISO</a:t>
          </a:r>
          <a:endParaRPr lang="en-US" dirty="0"/>
        </a:p>
      </dgm:t>
    </dgm:pt>
    <dgm:pt modelId="{B2A6135C-BBEE-46BF-A942-F0ECCD72F048}" type="parTrans" cxnId="{A1CA4B63-6465-4D61-9ED6-D47E87BB5E7F}">
      <dgm:prSet/>
      <dgm:spPr/>
      <dgm:t>
        <a:bodyPr/>
        <a:lstStyle/>
        <a:p>
          <a:endParaRPr lang="en-US"/>
        </a:p>
      </dgm:t>
    </dgm:pt>
    <dgm:pt modelId="{9833EA4C-1425-4297-B212-BD14AAB65488}" type="sibTrans" cxnId="{A1CA4B63-6465-4D61-9ED6-D47E87BB5E7F}">
      <dgm:prSet/>
      <dgm:spPr/>
      <dgm:t>
        <a:bodyPr/>
        <a:lstStyle/>
        <a:p>
          <a:endParaRPr lang="en-US"/>
        </a:p>
      </dgm:t>
    </dgm:pt>
    <dgm:pt modelId="{9E43F5E6-0F16-4B17-9520-6434472F103D}">
      <dgm:prSet phldrT="[Text]"/>
      <dgm:spPr/>
      <dgm:t>
        <a:bodyPr/>
        <a:lstStyle/>
        <a:p>
          <a:r>
            <a:rPr lang="en-US" dirty="0" smtClean="0"/>
            <a:t>ISO</a:t>
          </a:r>
          <a:endParaRPr lang="en-US" dirty="0"/>
        </a:p>
      </dgm:t>
    </dgm:pt>
    <dgm:pt modelId="{07A4F645-AD0D-4BAA-98CF-68B5E3F0ED15}" type="parTrans" cxnId="{CB482DBF-473A-4308-BCEC-D96B2DE3AC7C}">
      <dgm:prSet/>
      <dgm:spPr/>
      <dgm:t>
        <a:bodyPr/>
        <a:lstStyle/>
        <a:p>
          <a:endParaRPr lang="en-US"/>
        </a:p>
      </dgm:t>
    </dgm:pt>
    <dgm:pt modelId="{0593FC1F-3C3C-4BEA-8CB6-6D0F81FF2FB8}" type="sibTrans" cxnId="{CB482DBF-473A-4308-BCEC-D96B2DE3AC7C}">
      <dgm:prSet/>
      <dgm:spPr/>
      <dgm:t>
        <a:bodyPr/>
        <a:lstStyle/>
        <a:p>
          <a:endParaRPr lang="en-US"/>
        </a:p>
      </dgm:t>
    </dgm:pt>
    <dgm:pt modelId="{931FFA2E-1212-40FE-BB4D-1726ABCE8733}">
      <dgm:prSet phldrT="[Text]"/>
      <dgm:spPr/>
      <dgm:t>
        <a:bodyPr/>
        <a:lstStyle/>
        <a:p>
          <a:r>
            <a:rPr lang="en-US" dirty="0" smtClean="0"/>
            <a:t>FGDC</a:t>
          </a:r>
          <a:endParaRPr lang="en-US" dirty="0"/>
        </a:p>
      </dgm:t>
    </dgm:pt>
    <dgm:pt modelId="{19487000-9412-4264-A85E-16AF3AF203D6}" type="parTrans" cxnId="{11762E88-CF08-4709-81D6-86D76DBB842E}">
      <dgm:prSet/>
      <dgm:spPr/>
      <dgm:t>
        <a:bodyPr/>
        <a:lstStyle/>
        <a:p>
          <a:endParaRPr lang="en-US"/>
        </a:p>
      </dgm:t>
    </dgm:pt>
    <dgm:pt modelId="{79B2985A-2CF2-47A2-A4DD-1EA0ECA5E253}" type="sibTrans" cxnId="{11762E88-CF08-4709-81D6-86D76DBB842E}">
      <dgm:prSet/>
      <dgm:spPr/>
      <dgm:t>
        <a:bodyPr/>
        <a:lstStyle/>
        <a:p>
          <a:endParaRPr lang="en-US"/>
        </a:p>
      </dgm:t>
    </dgm:pt>
    <dgm:pt modelId="{4CEB5A23-2BA9-455F-B665-3507184D151E}">
      <dgm:prSet phldrT="[Text]"/>
      <dgm:spPr/>
      <dgm:t>
        <a:bodyPr/>
        <a:lstStyle/>
        <a:p>
          <a:r>
            <a:rPr lang="en-US" dirty="0" smtClean="0"/>
            <a:t>Dublin Core / MARC</a:t>
          </a:r>
          <a:endParaRPr lang="en-US" dirty="0"/>
        </a:p>
      </dgm:t>
    </dgm:pt>
    <dgm:pt modelId="{6766DC3A-3737-4598-8D49-FD763810F65F}" type="parTrans" cxnId="{FCA138FD-1686-4343-9832-6142D3ECDEAF}">
      <dgm:prSet/>
      <dgm:spPr/>
      <dgm:t>
        <a:bodyPr/>
        <a:lstStyle/>
        <a:p>
          <a:endParaRPr lang="en-US"/>
        </a:p>
      </dgm:t>
    </dgm:pt>
    <dgm:pt modelId="{AA331047-3253-4339-8778-ADB0D44C8F0E}" type="sibTrans" cxnId="{FCA138FD-1686-4343-9832-6142D3ECDEAF}">
      <dgm:prSet/>
      <dgm:spPr/>
      <dgm:t>
        <a:bodyPr/>
        <a:lstStyle/>
        <a:p>
          <a:endParaRPr lang="en-US"/>
        </a:p>
      </dgm:t>
    </dgm:pt>
    <dgm:pt modelId="{E670A2B5-A972-4240-B246-08BA4AD5F66E}" type="pres">
      <dgm:prSet presAssocID="{866A582B-3AF4-45CF-BC61-84C5BFBC5B4B}" presName="Name0" presStyleCnt="0">
        <dgm:presLayoutVars>
          <dgm:chMax/>
          <dgm:chPref val="1"/>
          <dgm:dir/>
          <dgm:animOne val="branch"/>
          <dgm:animLvl val="lvl"/>
          <dgm:resizeHandles/>
        </dgm:presLayoutVars>
      </dgm:prSet>
      <dgm:spPr/>
      <dgm:t>
        <a:bodyPr/>
        <a:lstStyle/>
        <a:p>
          <a:endParaRPr lang="en-US"/>
        </a:p>
      </dgm:t>
    </dgm:pt>
    <dgm:pt modelId="{B17EC4BF-8A6C-4094-BE4B-1AE3A7A55F97}" type="pres">
      <dgm:prSet presAssocID="{6C86C552-B819-4F33-A041-70F4ABFB5A90}" presName="composite" presStyleCnt="0"/>
      <dgm:spPr/>
    </dgm:pt>
    <dgm:pt modelId="{B239354B-BA89-44D8-A036-CBCCF3092CFE}" type="pres">
      <dgm:prSet presAssocID="{6C86C552-B819-4F33-A041-70F4ABFB5A90}" presName="ParentAccent1" presStyleLbl="alignNode1" presStyleIdx="0" presStyleCnt="34"/>
      <dgm:spPr/>
    </dgm:pt>
    <dgm:pt modelId="{EEEDC190-4A3A-4386-9DE8-3549C19A5810}" type="pres">
      <dgm:prSet presAssocID="{6C86C552-B819-4F33-A041-70F4ABFB5A90}" presName="ParentAccent2" presStyleLbl="alignNode1" presStyleIdx="1" presStyleCnt="34"/>
      <dgm:spPr/>
    </dgm:pt>
    <dgm:pt modelId="{11BC9616-38C1-49FE-9357-A4FFF2FD85D9}" type="pres">
      <dgm:prSet presAssocID="{6C86C552-B819-4F33-A041-70F4ABFB5A90}" presName="ParentAccent3" presStyleLbl="alignNode1" presStyleIdx="2" presStyleCnt="34"/>
      <dgm:spPr/>
    </dgm:pt>
    <dgm:pt modelId="{29C38731-FF05-46F8-8895-DFECF70CE869}" type="pres">
      <dgm:prSet presAssocID="{6C86C552-B819-4F33-A041-70F4ABFB5A90}" presName="ParentAccent4" presStyleLbl="alignNode1" presStyleIdx="3" presStyleCnt="34"/>
      <dgm:spPr/>
    </dgm:pt>
    <dgm:pt modelId="{D8E41343-2CA2-4523-8A0D-777E9B619035}" type="pres">
      <dgm:prSet presAssocID="{6C86C552-B819-4F33-A041-70F4ABFB5A90}" presName="ParentAccent5" presStyleLbl="alignNode1" presStyleIdx="4" presStyleCnt="34"/>
      <dgm:spPr/>
    </dgm:pt>
    <dgm:pt modelId="{D675B797-41D4-4BA0-B3A5-7CB9DADABD54}" type="pres">
      <dgm:prSet presAssocID="{6C86C552-B819-4F33-A041-70F4ABFB5A90}" presName="ParentAccent6" presStyleLbl="alignNode1" presStyleIdx="5" presStyleCnt="34"/>
      <dgm:spPr/>
    </dgm:pt>
    <dgm:pt modelId="{CA565F82-4F7E-4513-8143-B5430A0F54FE}" type="pres">
      <dgm:prSet presAssocID="{6C86C552-B819-4F33-A041-70F4ABFB5A90}" presName="ParentAccent7" presStyleLbl="alignNode1" presStyleIdx="6" presStyleCnt="34"/>
      <dgm:spPr/>
    </dgm:pt>
    <dgm:pt modelId="{AF8BF484-30DD-4562-8064-BA4387C2E4D6}" type="pres">
      <dgm:prSet presAssocID="{6C86C552-B819-4F33-A041-70F4ABFB5A90}" presName="ParentAccent8" presStyleLbl="alignNode1" presStyleIdx="7" presStyleCnt="34"/>
      <dgm:spPr/>
    </dgm:pt>
    <dgm:pt modelId="{23115936-A22A-4DD7-AF0F-3C97010A4CD1}" type="pres">
      <dgm:prSet presAssocID="{6C86C552-B819-4F33-A041-70F4ABFB5A90}" presName="ParentAccent9" presStyleLbl="alignNode1" presStyleIdx="8" presStyleCnt="34"/>
      <dgm:spPr/>
    </dgm:pt>
    <dgm:pt modelId="{A15A4FE9-E212-4480-B57D-B2F7CF52AF8F}" type="pres">
      <dgm:prSet presAssocID="{6C86C552-B819-4F33-A041-70F4ABFB5A90}" presName="ParentAccent10" presStyleLbl="alignNode1" presStyleIdx="9" presStyleCnt="34"/>
      <dgm:spPr/>
    </dgm:pt>
    <dgm:pt modelId="{BB205915-CAE5-4241-829E-76FF454EE7E8}" type="pres">
      <dgm:prSet presAssocID="{6C86C552-B819-4F33-A041-70F4ABFB5A90}" presName="Parent" presStyleLbl="alignNode1" presStyleIdx="10" presStyleCnt="34">
        <dgm:presLayoutVars>
          <dgm:chMax val="5"/>
          <dgm:chPref val="3"/>
          <dgm:bulletEnabled val="1"/>
        </dgm:presLayoutVars>
      </dgm:prSet>
      <dgm:spPr/>
      <dgm:t>
        <a:bodyPr/>
        <a:lstStyle/>
        <a:p>
          <a:endParaRPr lang="en-US"/>
        </a:p>
      </dgm:t>
    </dgm:pt>
    <dgm:pt modelId="{0CF8497B-CEB9-41FF-B60D-03591D438853}" type="pres">
      <dgm:prSet presAssocID="{9E43F5E6-0F16-4B17-9520-6434472F103D}" presName="Child1Accent1" presStyleLbl="alignNode1" presStyleIdx="11" presStyleCnt="34"/>
      <dgm:spPr/>
    </dgm:pt>
    <dgm:pt modelId="{D0D7DBCA-2DDD-447F-A44E-6742BF79A6F5}" type="pres">
      <dgm:prSet presAssocID="{9E43F5E6-0F16-4B17-9520-6434472F103D}" presName="Child1Accent2" presStyleLbl="alignNode1" presStyleIdx="12" presStyleCnt="34"/>
      <dgm:spPr/>
    </dgm:pt>
    <dgm:pt modelId="{3B4E855C-E848-4631-B65A-067FF8251D55}" type="pres">
      <dgm:prSet presAssocID="{9E43F5E6-0F16-4B17-9520-6434472F103D}" presName="Child1Accent3" presStyleLbl="alignNode1" presStyleIdx="13" presStyleCnt="34" custLinFactNeighborY="-29040"/>
      <dgm:spPr/>
    </dgm:pt>
    <dgm:pt modelId="{24BE6F06-2BA9-44EF-8E8A-68EA75EF1E55}" type="pres">
      <dgm:prSet presAssocID="{9E43F5E6-0F16-4B17-9520-6434472F103D}" presName="Child1Accent4" presStyleLbl="alignNode1" presStyleIdx="14" presStyleCnt="34" custLinFactNeighborY="-29040"/>
      <dgm:spPr/>
    </dgm:pt>
    <dgm:pt modelId="{CC3B5A72-2CCA-4DAF-9B34-D2B2A98B9F30}" type="pres">
      <dgm:prSet presAssocID="{9E43F5E6-0F16-4B17-9520-6434472F103D}" presName="Child1Accent5" presStyleLbl="alignNode1" presStyleIdx="15" presStyleCnt="34" custLinFactNeighborY="-29040"/>
      <dgm:spPr/>
    </dgm:pt>
    <dgm:pt modelId="{FCEE9E5A-6098-420F-955B-7237CB47EFDA}" type="pres">
      <dgm:prSet presAssocID="{9E43F5E6-0F16-4B17-9520-6434472F103D}" presName="Child1Accent6" presStyleLbl="alignNode1" presStyleIdx="16" presStyleCnt="34" custLinFactNeighborY="-29040"/>
      <dgm:spPr/>
    </dgm:pt>
    <dgm:pt modelId="{C9FB302C-1BF6-4B3F-A313-6DE33BCC1FAA}" type="pres">
      <dgm:prSet presAssocID="{9E43F5E6-0F16-4B17-9520-6434472F103D}" presName="Child1Accent7" presStyleLbl="alignNode1" presStyleIdx="17" presStyleCnt="34" custLinFactNeighborY="-48400"/>
      <dgm:spPr/>
    </dgm:pt>
    <dgm:pt modelId="{1B600E34-600C-4D6F-B3E4-B28954C3253B}" type="pres">
      <dgm:prSet presAssocID="{9E43F5E6-0F16-4B17-9520-6434472F103D}" presName="Child1Accent8" presStyleLbl="alignNode1" presStyleIdx="18" presStyleCnt="34"/>
      <dgm:spPr/>
    </dgm:pt>
    <dgm:pt modelId="{22788A36-EBE3-43C9-ABCC-7A60EB84344A}" type="pres">
      <dgm:prSet presAssocID="{9E43F5E6-0F16-4B17-9520-6434472F103D}" presName="Child1Accent9" presStyleLbl="alignNode1" presStyleIdx="19" presStyleCnt="34"/>
      <dgm:spPr/>
    </dgm:pt>
    <dgm:pt modelId="{B435A6D0-A610-49F7-9BC4-935169369800}" type="pres">
      <dgm:prSet presAssocID="{9E43F5E6-0F16-4B17-9520-6434472F103D}" presName="Child1" presStyleLbl="revTx" presStyleIdx="0" presStyleCnt="3" custLinFactY="-18522" custLinFactNeighborX="6606" custLinFactNeighborY="-100000">
        <dgm:presLayoutVars>
          <dgm:chMax/>
          <dgm:chPref val="0"/>
          <dgm:bulletEnabled val="1"/>
        </dgm:presLayoutVars>
      </dgm:prSet>
      <dgm:spPr/>
      <dgm:t>
        <a:bodyPr/>
        <a:lstStyle/>
        <a:p>
          <a:endParaRPr lang="en-US"/>
        </a:p>
      </dgm:t>
    </dgm:pt>
    <dgm:pt modelId="{2BDCBEB5-1E64-4209-807E-22248E46CC27}" type="pres">
      <dgm:prSet presAssocID="{931FFA2E-1212-40FE-BB4D-1726ABCE8733}" presName="Child2Accent1" presStyleLbl="alignNode1" presStyleIdx="20" presStyleCnt="34"/>
      <dgm:spPr/>
    </dgm:pt>
    <dgm:pt modelId="{3CD7AAA5-8D91-4188-A7E6-9F5AE997F6F1}" type="pres">
      <dgm:prSet presAssocID="{931FFA2E-1212-40FE-BB4D-1726ABCE8733}" presName="Child2Accent2" presStyleLbl="alignNode1" presStyleIdx="21" presStyleCnt="34"/>
      <dgm:spPr/>
    </dgm:pt>
    <dgm:pt modelId="{8C01D461-79AA-439B-99CF-DDDEF5576C94}" type="pres">
      <dgm:prSet presAssocID="{931FFA2E-1212-40FE-BB4D-1726ABCE8733}" presName="Child2Accent3" presStyleLbl="alignNode1" presStyleIdx="22" presStyleCnt="34"/>
      <dgm:spPr/>
    </dgm:pt>
    <dgm:pt modelId="{56742F57-ACE6-4744-8A0F-8B65A9F8B7EB}" type="pres">
      <dgm:prSet presAssocID="{931FFA2E-1212-40FE-BB4D-1726ABCE8733}" presName="Child2Accent4" presStyleLbl="alignNode1" presStyleIdx="23" presStyleCnt="34"/>
      <dgm:spPr/>
    </dgm:pt>
    <dgm:pt modelId="{510905EA-7D4B-43F5-BFE4-6E136BD389D0}" type="pres">
      <dgm:prSet presAssocID="{931FFA2E-1212-40FE-BB4D-1726ABCE8733}" presName="Child2Accent5" presStyleLbl="alignNode1" presStyleIdx="24" presStyleCnt="34"/>
      <dgm:spPr/>
    </dgm:pt>
    <dgm:pt modelId="{D118D36C-A032-448D-8B1F-8FFD40EF343A}" type="pres">
      <dgm:prSet presAssocID="{931FFA2E-1212-40FE-BB4D-1726ABCE8733}" presName="Child2Accent6" presStyleLbl="alignNode1" presStyleIdx="25" presStyleCnt="34"/>
      <dgm:spPr/>
    </dgm:pt>
    <dgm:pt modelId="{FD2B95DF-33AD-497A-8883-2ECF65A0FB9E}" type="pres">
      <dgm:prSet presAssocID="{931FFA2E-1212-40FE-BB4D-1726ABCE8733}" presName="Child2Accent7" presStyleLbl="alignNode1" presStyleIdx="26" presStyleCnt="34"/>
      <dgm:spPr/>
    </dgm:pt>
    <dgm:pt modelId="{412CDC0A-D394-4FAB-835A-A22F480C1995}" type="pres">
      <dgm:prSet presAssocID="{931FFA2E-1212-40FE-BB4D-1726ABCE8733}" presName="Child2" presStyleLbl="revTx" presStyleIdx="1" presStyleCnt="3" custLinFactNeighborY="-71490">
        <dgm:presLayoutVars>
          <dgm:chMax/>
          <dgm:chPref val="0"/>
          <dgm:bulletEnabled val="1"/>
        </dgm:presLayoutVars>
      </dgm:prSet>
      <dgm:spPr/>
      <dgm:t>
        <a:bodyPr/>
        <a:lstStyle/>
        <a:p>
          <a:endParaRPr lang="en-US"/>
        </a:p>
      </dgm:t>
    </dgm:pt>
    <dgm:pt modelId="{650CFC55-ECD7-46E2-8D50-C1753380AD88}" type="pres">
      <dgm:prSet presAssocID="{4CEB5A23-2BA9-455F-B665-3507184D151E}" presName="Child3Accent1" presStyleLbl="alignNode1" presStyleIdx="27" presStyleCnt="34"/>
      <dgm:spPr/>
    </dgm:pt>
    <dgm:pt modelId="{01624C5B-9393-4206-A774-2A5912807ADB}" type="pres">
      <dgm:prSet presAssocID="{4CEB5A23-2BA9-455F-B665-3507184D151E}" presName="Child3Accent2" presStyleLbl="alignNode1" presStyleIdx="28" presStyleCnt="34"/>
      <dgm:spPr/>
    </dgm:pt>
    <dgm:pt modelId="{58E6A789-B151-47CB-985E-870A3B214755}" type="pres">
      <dgm:prSet presAssocID="{4CEB5A23-2BA9-455F-B665-3507184D151E}" presName="Child3Accent3" presStyleLbl="alignNode1" presStyleIdx="29" presStyleCnt="34"/>
      <dgm:spPr/>
    </dgm:pt>
    <dgm:pt modelId="{97E07F93-B232-4C76-AA61-0B493E35CD08}" type="pres">
      <dgm:prSet presAssocID="{4CEB5A23-2BA9-455F-B665-3507184D151E}" presName="Child3Accent4" presStyleLbl="alignNode1" presStyleIdx="30" presStyleCnt="34"/>
      <dgm:spPr/>
    </dgm:pt>
    <dgm:pt modelId="{C2E89C91-7059-4FFC-B058-769A95CC2E3F}" type="pres">
      <dgm:prSet presAssocID="{4CEB5A23-2BA9-455F-B665-3507184D151E}" presName="Child3Accent5" presStyleLbl="alignNode1" presStyleIdx="31" presStyleCnt="34"/>
      <dgm:spPr/>
    </dgm:pt>
    <dgm:pt modelId="{D8A28080-5540-4A53-A145-04F10B2F7F3A}" type="pres">
      <dgm:prSet presAssocID="{4CEB5A23-2BA9-455F-B665-3507184D151E}" presName="Child3Accent6" presStyleLbl="alignNode1" presStyleIdx="32" presStyleCnt="34"/>
      <dgm:spPr/>
    </dgm:pt>
    <dgm:pt modelId="{92729D12-E333-4934-A4C3-4E32730311C9}" type="pres">
      <dgm:prSet presAssocID="{4CEB5A23-2BA9-455F-B665-3507184D151E}" presName="Child3Accent7" presStyleLbl="alignNode1" presStyleIdx="33" presStyleCnt="34"/>
      <dgm:spPr/>
    </dgm:pt>
    <dgm:pt modelId="{627AEE63-5A63-40B1-9136-2C14C75FFC74}" type="pres">
      <dgm:prSet presAssocID="{4CEB5A23-2BA9-455F-B665-3507184D151E}" presName="Child3" presStyleLbl="revTx" presStyleIdx="2" presStyleCnt="3" custLinFactNeighborX="-1651" custLinFactNeighborY="-60202">
        <dgm:presLayoutVars>
          <dgm:chMax/>
          <dgm:chPref val="0"/>
          <dgm:bulletEnabled val="1"/>
        </dgm:presLayoutVars>
      </dgm:prSet>
      <dgm:spPr/>
      <dgm:t>
        <a:bodyPr/>
        <a:lstStyle/>
        <a:p>
          <a:endParaRPr lang="en-US"/>
        </a:p>
      </dgm:t>
    </dgm:pt>
  </dgm:ptLst>
  <dgm:cxnLst>
    <dgm:cxn modelId="{732118E3-F8B1-4AF2-AA3C-B637E73646A9}" type="presOf" srcId="{6C86C552-B819-4F33-A041-70F4ABFB5A90}" destId="{BB205915-CAE5-4241-829E-76FF454EE7E8}" srcOrd="0" destOrd="0" presId="urn:microsoft.com/office/officeart/2011/layout/ConvergingText"/>
    <dgm:cxn modelId="{258961BE-5496-4500-860A-429F32982043}" type="presOf" srcId="{9E43F5E6-0F16-4B17-9520-6434472F103D}" destId="{B435A6D0-A610-49F7-9BC4-935169369800}" srcOrd="0" destOrd="0" presId="urn:microsoft.com/office/officeart/2011/layout/ConvergingText"/>
    <dgm:cxn modelId="{CB482DBF-473A-4308-BCEC-D96B2DE3AC7C}" srcId="{6C86C552-B819-4F33-A041-70F4ABFB5A90}" destId="{9E43F5E6-0F16-4B17-9520-6434472F103D}" srcOrd="0" destOrd="0" parTransId="{07A4F645-AD0D-4BAA-98CF-68B5E3F0ED15}" sibTransId="{0593FC1F-3C3C-4BEA-8CB6-6D0F81FF2FB8}"/>
    <dgm:cxn modelId="{FB7A7824-1D8D-43C6-BC33-2E5A9854BF86}" type="presOf" srcId="{4CEB5A23-2BA9-455F-B665-3507184D151E}" destId="{627AEE63-5A63-40B1-9136-2C14C75FFC74}" srcOrd="0" destOrd="0" presId="urn:microsoft.com/office/officeart/2011/layout/ConvergingText"/>
    <dgm:cxn modelId="{D65ACC04-6591-42A2-8F71-BBB4AEF41FA6}" type="presOf" srcId="{866A582B-3AF4-45CF-BC61-84C5BFBC5B4B}" destId="{E670A2B5-A972-4240-B246-08BA4AD5F66E}" srcOrd="0" destOrd="0" presId="urn:microsoft.com/office/officeart/2011/layout/ConvergingText"/>
    <dgm:cxn modelId="{31E58A33-0DAA-4DD7-895E-944E6C694727}" type="presOf" srcId="{931FFA2E-1212-40FE-BB4D-1726ABCE8733}" destId="{412CDC0A-D394-4FAB-835A-A22F480C1995}" srcOrd="0" destOrd="0" presId="urn:microsoft.com/office/officeart/2011/layout/ConvergingText"/>
    <dgm:cxn modelId="{FCA138FD-1686-4343-9832-6142D3ECDEAF}" srcId="{6C86C552-B819-4F33-A041-70F4ABFB5A90}" destId="{4CEB5A23-2BA9-455F-B665-3507184D151E}" srcOrd="2" destOrd="0" parTransId="{6766DC3A-3737-4598-8D49-FD763810F65F}" sibTransId="{AA331047-3253-4339-8778-ADB0D44C8F0E}"/>
    <dgm:cxn modelId="{A1CA4B63-6465-4D61-9ED6-D47E87BB5E7F}" srcId="{866A582B-3AF4-45CF-BC61-84C5BFBC5B4B}" destId="{6C86C552-B819-4F33-A041-70F4ABFB5A90}" srcOrd="0" destOrd="0" parTransId="{B2A6135C-BBEE-46BF-A942-F0ECCD72F048}" sibTransId="{9833EA4C-1425-4297-B212-BD14AAB65488}"/>
    <dgm:cxn modelId="{11762E88-CF08-4709-81D6-86D76DBB842E}" srcId="{6C86C552-B819-4F33-A041-70F4ABFB5A90}" destId="{931FFA2E-1212-40FE-BB4D-1726ABCE8733}" srcOrd="1" destOrd="0" parTransId="{19487000-9412-4264-A85E-16AF3AF203D6}" sibTransId="{79B2985A-2CF2-47A2-A4DD-1EA0ECA5E253}"/>
    <dgm:cxn modelId="{A22078F8-C756-432C-8D60-907C24B9903F}" type="presParOf" srcId="{E670A2B5-A972-4240-B246-08BA4AD5F66E}" destId="{B17EC4BF-8A6C-4094-BE4B-1AE3A7A55F97}" srcOrd="0" destOrd="0" presId="urn:microsoft.com/office/officeart/2011/layout/ConvergingText"/>
    <dgm:cxn modelId="{AA3A6288-8162-437B-A21F-A65D75D66395}" type="presParOf" srcId="{B17EC4BF-8A6C-4094-BE4B-1AE3A7A55F97}" destId="{B239354B-BA89-44D8-A036-CBCCF3092CFE}" srcOrd="0" destOrd="0" presId="urn:microsoft.com/office/officeart/2011/layout/ConvergingText"/>
    <dgm:cxn modelId="{F8F6F8A3-8B43-48ED-8F63-60D583D28915}" type="presParOf" srcId="{B17EC4BF-8A6C-4094-BE4B-1AE3A7A55F97}" destId="{EEEDC190-4A3A-4386-9DE8-3549C19A5810}" srcOrd="1" destOrd="0" presId="urn:microsoft.com/office/officeart/2011/layout/ConvergingText"/>
    <dgm:cxn modelId="{CEF37760-46C4-49F4-8218-37BF7A586722}" type="presParOf" srcId="{B17EC4BF-8A6C-4094-BE4B-1AE3A7A55F97}" destId="{11BC9616-38C1-49FE-9357-A4FFF2FD85D9}" srcOrd="2" destOrd="0" presId="urn:microsoft.com/office/officeart/2011/layout/ConvergingText"/>
    <dgm:cxn modelId="{3352038F-6CCA-403E-96C8-158FB5BFA3EB}" type="presParOf" srcId="{B17EC4BF-8A6C-4094-BE4B-1AE3A7A55F97}" destId="{29C38731-FF05-46F8-8895-DFECF70CE869}" srcOrd="3" destOrd="0" presId="urn:microsoft.com/office/officeart/2011/layout/ConvergingText"/>
    <dgm:cxn modelId="{1C151041-3D30-4F72-8114-2DDF54419076}" type="presParOf" srcId="{B17EC4BF-8A6C-4094-BE4B-1AE3A7A55F97}" destId="{D8E41343-2CA2-4523-8A0D-777E9B619035}" srcOrd="4" destOrd="0" presId="urn:microsoft.com/office/officeart/2011/layout/ConvergingText"/>
    <dgm:cxn modelId="{745928F3-ADEB-4C97-8C51-9489DF0C671C}" type="presParOf" srcId="{B17EC4BF-8A6C-4094-BE4B-1AE3A7A55F97}" destId="{D675B797-41D4-4BA0-B3A5-7CB9DADABD54}" srcOrd="5" destOrd="0" presId="urn:microsoft.com/office/officeart/2011/layout/ConvergingText"/>
    <dgm:cxn modelId="{D4BEEF82-92D5-40E2-830B-570E972A6112}" type="presParOf" srcId="{B17EC4BF-8A6C-4094-BE4B-1AE3A7A55F97}" destId="{CA565F82-4F7E-4513-8143-B5430A0F54FE}" srcOrd="6" destOrd="0" presId="urn:microsoft.com/office/officeart/2011/layout/ConvergingText"/>
    <dgm:cxn modelId="{6786AAAB-8101-43D8-AA0D-97D3F9DB0C3B}" type="presParOf" srcId="{B17EC4BF-8A6C-4094-BE4B-1AE3A7A55F97}" destId="{AF8BF484-30DD-4562-8064-BA4387C2E4D6}" srcOrd="7" destOrd="0" presId="urn:microsoft.com/office/officeart/2011/layout/ConvergingText"/>
    <dgm:cxn modelId="{D33763A1-686B-4E2D-876B-5656CCD104BA}" type="presParOf" srcId="{B17EC4BF-8A6C-4094-BE4B-1AE3A7A55F97}" destId="{23115936-A22A-4DD7-AF0F-3C97010A4CD1}" srcOrd="8" destOrd="0" presId="urn:microsoft.com/office/officeart/2011/layout/ConvergingText"/>
    <dgm:cxn modelId="{D22C7E6D-F191-451B-AD85-8697776D154B}" type="presParOf" srcId="{B17EC4BF-8A6C-4094-BE4B-1AE3A7A55F97}" destId="{A15A4FE9-E212-4480-B57D-B2F7CF52AF8F}" srcOrd="9" destOrd="0" presId="urn:microsoft.com/office/officeart/2011/layout/ConvergingText"/>
    <dgm:cxn modelId="{B6512A9C-D694-4602-A51E-F7F42C57EED1}" type="presParOf" srcId="{B17EC4BF-8A6C-4094-BE4B-1AE3A7A55F97}" destId="{BB205915-CAE5-4241-829E-76FF454EE7E8}" srcOrd="10" destOrd="0" presId="urn:microsoft.com/office/officeart/2011/layout/ConvergingText"/>
    <dgm:cxn modelId="{7BC1940C-8B94-4F79-9A92-E1ADA4ED3790}" type="presParOf" srcId="{B17EC4BF-8A6C-4094-BE4B-1AE3A7A55F97}" destId="{0CF8497B-CEB9-41FF-B60D-03591D438853}" srcOrd="11" destOrd="0" presId="urn:microsoft.com/office/officeart/2011/layout/ConvergingText"/>
    <dgm:cxn modelId="{2AEE5656-C5C7-45FA-B7D4-BB4768FBDA00}" type="presParOf" srcId="{B17EC4BF-8A6C-4094-BE4B-1AE3A7A55F97}" destId="{D0D7DBCA-2DDD-447F-A44E-6742BF79A6F5}" srcOrd="12" destOrd="0" presId="urn:microsoft.com/office/officeart/2011/layout/ConvergingText"/>
    <dgm:cxn modelId="{D797091B-29B8-4027-80CD-37ED80CD75E3}" type="presParOf" srcId="{B17EC4BF-8A6C-4094-BE4B-1AE3A7A55F97}" destId="{3B4E855C-E848-4631-B65A-067FF8251D55}" srcOrd="13" destOrd="0" presId="urn:microsoft.com/office/officeart/2011/layout/ConvergingText"/>
    <dgm:cxn modelId="{0978CD1E-2BB1-40FD-8231-40D77BF1AA7D}" type="presParOf" srcId="{B17EC4BF-8A6C-4094-BE4B-1AE3A7A55F97}" destId="{24BE6F06-2BA9-44EF-8E8A-68EA75EF1E55}" srcOrd="14" destOrd="0" presId="urn:microsoft.com/office/officeart/2011/layout/ConvergingText"/>
    <dgm:cxn modelId="{4429C13A-3DAA-48BB-891B-562DAAC095EF}" type="presParOf" srcId="{B17EC4BF-8A6C-4094-BE4B-1AE3A7A55F97}" destId="{CC3B5A72-2CCA-4DAF-9B34-D2B2A98B9F30}" srcOrd="15" destOrd="0" presId="urn:microsoft.com/office/officeart/2011/layout/ConvergingText"/>
    <dgm:cxn modelId="{52011769-75B8-4914-B76A-C83AF04A68B4}" type="presParOf" srcId="{B17EC4BF-8A6C-4094-BE4B-1AE3A7A55F97}" destId="{FCEE9E5A-6098-420F-955B-7237CB47EFDA}" srcOrd="16" destOrd="0" presId="urn:microsoft.com/office/officeart/2011/layout/ConvergingText"/>
    <dgm:cxn modelId="{4BB5BB28-83E3-4448-BCAE-788E29B1E174}" type="presParOf" srcId="{B17EC4BF-8A6C-4094-BE4B-1AE3A7A55F97}" destId="{C9FB302C-1BF6-4B3F-A313-6DE33BCC1FAA}" srcOrd="17" destOrd="0" presId="urn:microsoft.com/office/officeart/2011/layout/ConvergingText"/>
    <dgm:cxn modelId="{5BDD195D-8748-4102-BE74-D26C6AE24CF3}" type="presParOf" srcId="{B17EC4BF-8A6C-4094-BE4B-1AE3A7A55F97}" destId="{1B600E34-600C-4D6F-B3E4-B28954C3253B}" srcOrd="18" destOrd="0" presId="urn:microsoft.com/office/officeart/2011/layout/ConvergingText"/>
    <dgm:cxn modelId="{207986CB-6144-47A2-9DB5-FECB9885547B}" type="presParOf" srcId="{B17EC4BF-8A6C-4094-BE4B-1AE3A7A55F97}" destId="{22788A36-EBE3-43C9-ABCC-7A60EB84344A}" srcOrd="19" destOrd="0" presId="urn:microsoft.com/office/officeart/2011/layout/ConvergingText"/>
    <dgm:cxn modelId="{632061F1-9E82-40E7-9CC1-6FB3CCCE4075}" type="presParOf" srcId="{B17EC4BF-8A6C-4094-BE4B-1AE3A7A55F97}" destId="{B435A6D0-A610-49F7-9BC4-935169369800}" srcOrd="20" destOrd="0" presId="urn:microsoft.com/office/officeart/2011/layout/ConvergingText"/>
    <dgm:cxn modelId="{F8726908-1E84-437D-9A45-503EF7024EB3}" type="presParOf" srcId="{B17EC4BF-8A6C-4094-BE4B-1AE3A7A55F97}" destId="{2BDCBEB5-1E64-4209-807E-22248E46CC27}" srcOrd="21" destOrd="0" presId="urn:microsoft.com/office/officeart/2011/layout/ConvergingText"/>
    <dgm:cxn modelId="{DF619BC0-AA11-4836-92AB-781402C5E6A4}" type="presParOf" srcId="{B17EC4BF-8A6C-4094-BE4B-1AE3A7A55F97}" destId="{3CD7AAA5-8D91-4188-A7E6-9F5AE997F6F1}" srcOrd="22" destOrd="0" presId="urn:microsoft.com/office/officeart/2011/layout/ConvergingText"/>
    <dgm:cxn modelId="{9386608D-737C-4220-A126-78DAF54C93E7}" type="presParOf" srcId="{B17EC4BF-8A6C-4094-BE4B-1AE3A7A55F97}" destId="{8C01D461-79AA-439B-99CF-DDDEF5576C94}" srcOrd="23" destOrd="0" presId="urn:microsoft.com/office/officeart/2011/layout/ConvergingText"/>
    <dgm:cxn modelId="{E694790A-9792-4FDE-A356-9B77F7609354}" type="presParOf" srcId="{B17EC4BF-8A6C-4094-BE4B-1AE3A7A55F97}" destId="{56742F57-ACE6-4744-8A0F-8B65A9F8B7EB}" srcOrd="24" destOrd="0" presId="urn:microsoft.com/office/officeart/2011/layout/ConvergingText"/>
    <dgm:cxn modelId="{CE39A848-475D-4C67-8ED6-D45C46167807}" type="presParOf" srcId="{B17EC4BF-8A6C-4094-BE4B-1AE3A7A55F97}" destId="{510905EA-7D4B-43F5-BFE4-6E136BD389D0}" srcOrd="25" destOrd="0" presId="urn:microsoft.com/office/officeart/2011/layout/ConvergingText"/>
    <dgm:cxn modelId="{9501B070-26B1-40CF-B945-CB9942319618}" type="presParOf" srcId="{B17EC4BF-8A6C-4094-BE4B-1AE3A7A55F97}" destId="{D118D36C-A032-448D-8B1F-8FFD40EF343A}" srcOrd="26" destOrd="0" presId="urn:microsoft.com/office/officeart/2011/layout/ConvergingText"/>
    <dgm:cxn modelId="{423E1AE4-1823-4FAB-81B9-875A8A3F56D6}" type="presParOf" srcId="{B17EC4BF-8A6C-4094-BE4B-1AE3A7A55F97}" destId="{FD2B95DF-33AD-497A-8883-2ECF65A0FB9E}" srcOrd="27" destOrd="0" presId="urn:microsoft.com/office/officeart/2011/layout/ConvergingText"/>
    <dgm:cxn modelId="{CA092EEC-AB1F-44BB-82C4-7EE9192F5226}" type="presParOf" srcId="{B17EC4BF-8A6C-4094-BE4B-1AE3A7A55F97}" destId="{412CDC0A-D394-4FAB-835A-A22F480C1995}" srcOrd="28" destOrd="0" presId="urn:microsoft.com/office/officeart/2011/layout/ConvergingText"/>
    <dgm:cxn modelId="{B5FC97EF-2B10-4344-B908-27ED04833C0F}" type="presParOf" srcId="{B17EC4BF-8A6C-4094-BE4B-1AE3A7A55F97}" destId="{650CFC55-ECD7-46E2-8D50-C1753380AD88}" srcOrd="29" destOrd="0" presId="urn:microsoft.com/office/officeart/2011/layout/ConvergingText"/>
    <dgm:cxn modelId="{62E2EC3C-B1E1-4AFD-9C12-27CD8EFEB18E}" type="presParOf" srcId="{B17EC4BF-8A6C-4094-BE4B-1AE3A7A55F97}" destId="{01624C5B-9393-4206-A774-2A5912807ADB}" srcOrd="30" destOrd="0" presId="urn:microsoft.com/office/officeart/2011/layout/ConvergingText"/>
    <dgm:cxn modelId="{E2DBC8E7-E81D-4471-B0E1-68B299BFB1EA}" type="presParOf" srcId="{B17EC4BF-8A6C-4094-BE4B-1AE3A7A55F97}" destId="{58E6A789-B151-47CB-985E-870A3B214755}" srcOrd="31" destOrd="0" presId="urn:microsoft.com/office/officeart/2011/layout/ConvergingText"/>
    <dgm:cxn modelId="{B5D85791-DD87-4750-B190-BCE4FA3C0113}" type="presParOf" srcId="{B17EC4BF-8A6C-4094-BE4B-1AE3A7A55F97}" destId="{97E07F93-B232-4C76-AA61-0B493E35CD08}" srcOrd="32" destOrd="0" presId="urn:microsoft.com/office/officeart/2011/layout/ConvergingText"/>
    <dgm:cxn modelId="{6072807B-7019-427E-A4B2-6328B3B895FB}" type="presParOf" srcId="{B17EC4BF-8A6C-4094-BE4B-1AE3A7A55F97}" destId="{C2E89C91-7059-4FFC-B058-769A95CC2E3F}" srcOrd="33" destOrd="0" presId="urn:microsoft.com/office/officeart/2011/layout/ConvergingText"/>
    <dgm:cxn modelId="{1F49ADA7-AAF9-468B-903C-0AAFE08B2EB7}" type="presParOf" srcId="{B17EC4BF-8A6C-4094-BE4B-1AE3A7A55F97}" destId="{D8A28080-5540-4A53-A145-04F10B2F7F3A}" srcOrd="34" destOrd="0" presId="urn:microsoft.com/office/officeart/2011/layout/ConvergingText"/>
    <dgm:cxn modelId="{849327BD-5783-4C98-9C3D-0FDF683640BE}" type="presParOf" srcId="{B17EC4BF-8A6C-4094-BE4B-1AE3A7A55F97}" destId="{92729D12-E333-4934-A4C3-4E32730311C9}" srcOrd="35" destOrd="0" presId="urn:microsoft.com/office/officeart/2011/layout/ConvergingText"/>
    <dgm:cxn modelId="{66EB1B5B-6FE3-4380-8C94-88BC1AFC6502}" type="presParOf" srcId="{B17EC4BF-8A6C-4094-BE4B-1AE3A7A55F97}" destId="{627AEE63-5A63-40B1-9136-2C14C75FFC74}" srcOrd="36"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6A582B-3AF4-45CF-BC61-84C5BFBC5B4B}"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6C86C552-B819-4F33-A041-70F4ABFB5A90}">
      <dgm:prSet phldrT="[Text]"/>
      <dgm:spPr/>
      <dgm:t>
        <a:bodyPr/>
        <a:lstStyle/>
        <a:p>
          <a:r>
            <a:rPr lang="en-US" dirty="0" smtClean="0"/>
            <a:t>Geo </a:t>
          </a:r>
          <a:r>
            <a:rPr lang="en-US" dirty="0" err="1" smtClean="0"/>
            <a:t>Blacklight</a:t>
          </a:r>
          <a:r>
            <a:rPr lang="en-US" dirty="0" smtClean="0"/>
            <a:t> Schema</a:t>
          </a:r>
          <a:endParaRPr lang="en-US" dirty="0"/>
        </a:p>
      </dgm:t>
    </dgm:pt>
    <dgm:pt modelId="{B2A6135C-BBEE-46BF-A942-F0ECCD72F048}" type="parTrans" cxnId="{A1CA4B63-6465-4D61-9ED6-D47E87BB5E7F}">
      <dgm:prSet/>
      <dgm:spPr/>
      <dgm:t>
        <a:bodyPr/>
        <a:lstStyle/>
        <a:p>
          <a:endParaRPr lang="en-US"/>
        </a:p>
      </dgm:t>
    </dgm:pt>
    <dgm:pt modelId="{9833EA4C-1425-4297-B212-BD14AAB65488}" type="sibTrans" cxnId="{A1CA4B63-6465-4D61-9ED6-D47E87BB5E7F}">
      <dgm:prSet/>
      <dgm:spPr/>
      <dgm:t>
        <a:bodyPr/>
        <a:lstStyle/>
        <a:p>
          <a:endParaRPr lang="en-US"/>
        </a:p>
      </dgm:t>
    </dgm:pt>
    <dgm:pt modelId="{9E43F5E6-0F16-4B17-9520-6434472F103D}">
      <dgm:prSet phldrT="[Text]"/>
      <dgm:spPr/>
      <dgm:t>
        <a:bodyPr/>
        <a:lstStyle/>
        <a:p>
          <a:r>
            <a:rPr lang="en-US" dirty="0" smtClean="0"/>
            <a:t>ISO</a:t>
          </a:r>
          <a:endParaRPr lang="en-US" dirty="0"/>
        </a:p>
      </dgm:t>
    </dgm:pt>
    <dgm:pt modelId="{07A4F645-AD0D-4BAA-98CF-68B5E3F0ED15}" type="parTrans" cxnId="{CB482DBF-473A-4308-BCEC-D96B2DE3AC7C}">
      <dgm:prSet/>
      <dgm:spPr/>
      <dgm:t>
        <a:bodyPr/>
        <a:lstStyle/>
        <a:p>
          <a:endParaRPr lang="en-US"/>
        </a:p>
      </dgm:t>
    </dgm:pt>
    <dgm:pt modelId="{0593FC1F-3C3C-4BEA-8CB6-6D0F81FF2FB8}" type="sibTrans" cxnId="{CB482DBF-473A-4308-BCEC-D96B2DE3AC7C}">
      <dgm:prSet/>
      <dgm:spPr/>
      <dgm:t>
        <a:bodyPr/>
        <a:lstStyle/>
        <a:p>
          <a:endParaRPr lang="en-US"/>
        </a:p>
      </dgm:t>
    </dgm:pt>
    <dgm:pt modelId="{931FFA2E-1212-40FE-BB4D-1726ABCE8733}">
      <dgm:prSet phldrT="[Text]"/>
      <dgm:spPr/>
      <dgm:t>
        <a:bodyPr/>
        <a:lstStyle/>
        <a:p>
          <a:r>
            <a:rPr lang="en-US" dirty="0" smtClean="0"/>
            <a:t>FGDC</a:t>
          </a:r>
          <a:endParaRPr lang="en-US" dirty="0"/>
        </a:p>
      </dgm:t>
    </dgm:pt>
    <dgm:pt modelId="{19487000-9412-4264-A85E-16AF3AF203D6}" type="parTrans" cxnId="{11762E88-CF08-4709-81D6-86D76DBB842E}">
      <dgm:prSet/>
      <dgm:spPr/>
      <dgm:t>
        <a:bodyPr/>
        <a:lstStyle/>
        <a:p>
          <a:endParaRPr lang="en-US"/>
        </a:p>
      </dgm:t>
    </dgm:pt>
    <dgm:pt modelId="{79B2985A-2CF2-47A2-A4DD-1EA0ECA5E253}" type="sibTrans" cxnId="{11762E88-CF08-4709-81D6-86D76DBB842E}">
      <dgm:prSet/>
      <dgm:spPr/>
      <dgm:t>
        <a:bodyPr/>
        <a:lstStyle/>
        <a:p>
          <a:endParaRPr lang="en-US"/>
        </a:p>
      </dgm:t>
    </dgm:pt>
    <dgm:pt modelId="{4CEB5A23-2BA9-455F-B665-3507184D151E}">
      <dgm:prSet phldrT="[Text]"/>
      <dgm:spPr/>
      <dgm:t>
        <a:bodyPr/>
        <a:lstStyle/>
        <a:p>
          <a:r>
            <a:rPr lang="en-US" dirty="0" smtClean="0"/>
            <a:t>Dublin Core / MARC</a:t>
          </a:r>
          <a:endParaRPr lang="en-US" dirty="0"/>
        </a:p>
      </dgm:t>
    </dgm:pt>
    <dgm:pt modelId="{6766DC3A-3737-4598-8D49-FD763810F65F}" type="parTrans" cxnId="{FCA138FD-1686-4343-9832-6142D3ECDEAF}">
      <dgm:prSet/>
      <dgm:spPr/>
      <dgm:t>
        <a:bodyPr/>
        <a:lstStyle/>
        <a:p>
          <a:endParaRPr lang="en-US"/>
        </a:p>
      </dgm:t>
    </dgm:pt>
    <dgm:pt modelId="{AA331047-3253-4339-8778-ADB0D44C8F0E}" type="sibTrans" cxnId="{FCA138FD-1686-4343-9832-6142D3ECDEAF}">
      <dgm:prSet/>
      <dgm:spPr/>
      <dgm:t>
        <a:bodyPr/>
        <a:lstStyle/>
        <a:p>
          <a:endParaRPr lang="en-US"/>
        </a:p>
      </dgm:t>
    </dgm:pt>
    <dgm:pt modelId="{E670A2B5-A972-4240-B246-08BA4AD5F66E}" type="pres">
      <dgm:prSet presAssocID="{866A582B-3AF4-45CF-BC61-84C5BFBC5B4B}" presName="Name0" presStyleCnt="0">
        <dgm:presLayoutVars>
          <dgm:chMax/>
          <dgm:chPref val="1"/>
          <dgm:dir/>
          <dgm:animOne val="branch"/>
          <dgm:animLvl val="lvl"/>
          <dgm:resizeHandles/>
        </dgm:presLayoutVars>
      </dgm:prSet>
      <dgm:spPr/>
      <dgm:t>
        <a:bodyPr/>
        <a:lstStyle/>
        <a:p>
          <a:endParaRPr lang="en-US"/>
        </a:p>
      </dgm:t>
    </dgm:pt>
    <dgm:pt modelId="{B17EC4BF-8A6C-4094-BE4B-1AE3A7A55F97}" type="pres">
      <dgm:prSet presAssocID="{6C86C552-B819-4F33-A041-70F4ABFB5A90}" presName="composite" presStyleCnt="0"/>
      <dgm:spPr/>
    </dgm:pt>
    <dgm:pt modelId="{B239354B-BA89-44D8-A036-CBCCF3092CFE}" type="pres">
      <dgm:prSet presAssocID="{6C86C552-B819-4F33-A041-70F4ABFB5A90}" presName="ParentAccent1" presStyleLbl="alignNode1" presStyleIdx="0" presStyleCnt="34"/>
      <dgm:spPr/>
    </dgm:pt>
    <dgm:pt modelId="{EEEDC190-4A3A-4386-9DE8-3549C19A5810}" type="pres">
      <dgm:prSet presAssocID="{6C86C552-B819-4F33-A041-70F4ABFB5A90}" presName="ParentAccent2" presStyleLbl="alignNode1" presStyleIdx="1" presStyleCnt="34"/>
      <dgm:spPr/>
    </dgm:pt>
    <dgm:pt modelId="{11BC9616-38C1-49FE-9357-A4FFF2FD85D9}" type="pres">
      <dgm:prSet presAssocID="{6C86C552-B819-4F33-A041-70F4ABFB5A90}" presName="ParentAccent3" presStyleLbl="alignNode1" presStyleIdx="2" presStyleCnt="34"/>
      <dgm:spPr/>
    </dgm:pt>
    <dgm:pt modelId="{29C38731-FF05-46F8-8895-DFECF70CE869}" type="pres">
      <dgm:prSet presAssocID="{6C86C552-B819-4F33-A041-70F4ABFB5A90}" presName="ParentAccent4" presStyleLbl="alignNode1" presStyleIdx="3" presStyleCnt="34"/>
      <dgm:spPr/>
    </dgm:pt>
    <dgm:pt modelId="{D8E41343-2CA2-4523-8A0D-777E9B619035}" type="pres">
      <dgm:prSet presAssocID="{6C86C552-B819-4F33-A041-70F4ABFB5A90}" presName="ParentAccent5" presStyleLbl="alignNode1" presStyleIdx="4" presStyleCnt="34"/>
      <dgm:spPr/>
    </dgm:pt>
    <dgm:pt modelId="{D675B797-41D4-4BA0-B3A5-7CB9DADABD54}" type="pres">
      <dgm:prSet presAssocID="{6C86C552-B819-4F33-A041-70F4ABFB5A90}" presName="ParentAccent6" presStyleLbl="alignNode1" presStyleIdx="5" presStyleCnt="34"/>
      <dgm:spPr/>
    </dgm:pt>
    <dgm:pt modelId="{CA565F82-4F7E-4513-8143-B5430A0F54FE}" type="pres">
      <dgm:prSet presAssocID="{6C86C552-B819-4F33-A041-70F4ABFB5A90}" presName="ParentAccent7" presStyleLbl="alignNode1" presStyleIdx="6" presStyleCnt="34"/>
      <dgm:spPr/>
    </dgm:pt>
    <dgm:pt modelId="{AF8BF484-30DD-4562-8064-BA4387C2E4D6}" type="pres">
      <dgm:prSet presAssocID="{6C86C552-B819-4F33-A041-70F4ABFB5A90}" presName="ParentAccent8" presStyleLbl="alignNode1" presStyleIdx="7" presStyleCnt="34"/>
      <dgm:spPr/>
    </dgm:pt>
    <dgm:pt modelId="{23115936-A22A-4DD7-AF0F-3C97010A4CD1}" type="pres">
      <dgm:prSet presAssocID="{6C86C552-B819-4F33-A041-70F4ABFB5A90}" presName="ParentAccent9" presStyleLbl="alignNode1" presStyleIdx="8" presStyleCnt="34"/>
      <dgm:spPr/>
    </dgm:pt>
    <dgm:pt modelId="{A15A4FE9-E212-4480-B57D-B2F7CF52AF8F}" type="pres">
      <dgm:prSet presAssocID="{6C86C552-B819-4F33-A041-70F4ABFB5A90}" presName="ParentAccent10" presStyleLbl="alignNode1" presStyleIdx="9" presStyleCnt="34"/>
      <dgm:spPr/>
    </dgm:pt>
    <dgm:pt modelId="{BB205915-CAE5-4241-829E-76FF454EE7E8}" type="pres">
      <dgm:prSet presAssocID="{6C86C552-B819-4F33-A041-70F4ABFB5A90}" presName="Parent" presStyleLbl="alignNode1" presStyleIdx="10" presStyleCnt="34">
        <dgm:presLayoutVars>
          <dgm:chMax val="5"/>
          <dgm:chPref val="3"/>
          <dgm:bulletEnabled val="1"/>
        </dgm:presLayoutVars>
      </dgm:prSet>
      <dgm:spPr/>
      <dgm:t>
        <a:bodyPr/>
        <a:lstStyle/>
        <a:p>
          <a:endParaRPr lang="en-US"/>
        </a:p>
      </dgm:t>
    </dgm:pt>
    <dgm:pt modelId="{0CF8497B-CEB9-41FF-B60D-03591D438853}" type="pres">
      <dgm:prSet presAssocID="{9E43F5E6-0F16-4B17-9520-6434472F103D}" presName="Child1Accent1" presStyleLbl="alignNode1" presStyleIdx="11" presStyleCnt="34"/>
      <dgm:spPr/>
    </dgm:pt>
    <dgm:pt modelId="{D0D7DBCA-2DDD-447F-A44E-6742BF79A6F5}" type="pres">
      <dgm:prSet presAssocID="{9E43F5E6-0F16-4B17-9520-6434472F103D}" presName="Child1Accent2" presStyleLbl="alignNode1" presStyleIdx="12" presStyleCnt="34"/>
      <dgm:spPr/>
    </dgm:pt>
    <dgm:pt modelId="{3B4E855C-E848-4631-B65A-067FF8251D55}" type="pres">
      <dgm:prSet presAssocID="{9E43F5E6-0F16-4B17-9520-6434472F103D}" presName="Child1Accent3" presStyleLbl="alignNode1" presStyleIdx="13" presStyleCnt="34" custLinFactNeighborY="-29040"/>
      <dgm:spPr/>
    </dgm:pt>
    <dgm:pt modelId="{24BE6F06-2BA9-44EF-8E8A-68EA75EF1E55}" type="pres">
      <dgm:prSet presAssocID="{9E43F5E6-0F16-4B17-9520-6434472F103D}" presName="Child1Accent4" presStyleLbl="alignNode1" presStyleIdx="14" presStyleCnt="34" custLinFactNeighborY="-29040"/>
      <dgm:spPr/>
    </dgm:pt>
    <dgm:pt modelId="{CC3B5A72-2CCA-4DAF-9B34-D2B2A98B9F30}" type="pres">
      <dgm:prSet presAssocID="{9E43F5E6-0F16-4B17-9520-6434472F103D}" presName="Child1Accent5" presStyleLbl="alignNode1" presStyleIdx="15" presStyleCnt="34" custLinFactNeighborY="-29040"/>
      <dgm:spPr/>
    </dgm:pt>
    <dgm:pt modelId="{FCEE9E5A-6098-420F-955B-7237CB47EFDA}" type="pres">
      <dgm:prSet presAssocID="{9E43F5E6-0F16-4B17-9520-6434472F103D}" presName="Child1Accent6" presStyleLbl="alignNode1" presStyleIdx="16" presStyleCnt="34" custLinFactNeighborY="-29040"/>
      <dgm:spPr/>
    </dgm:pt>
    <dgm:pt modelId="{C9FB302C-1BF6-4B3F-A313-6DE33BCC1FAA}" type="pres">
      <dgm:prSet presAssocID="{9E43F5E6-0F16-4B17-9520-6434472F103D}" presName="Child1Accent7" presStyleLbl="alignNode1" presStyleIdx="17" presStyleCnt="34" custLinFactNeighborY="-48400"/>
      <dgm:spPr/>
    </dgm:pt>
    <dgm:pt modelId="{1B600E34-600C-4D6F-B3E4-B28954C3253B}" type="pres">
      <dgm:prSet presAssocID="{9E43F5E6-0F16-4B17-9520-6434472F103D}" presName="Child1Accent8" presStyleLbl="alignNode1" presStyleIdx="18" presStyleCnt="34"/>
      <dgm:spPr/>
    </dgm:pt>
    <dgm:pt modelId="{22788A36-EBE3-43C9-ABCC-7A60EB84344A}" type="pres">
      <dgm:prSet presAssocID="{9E43F5E6-0F16-4B17-9520-6434472F103D}" presName="Child1Accent9" presStyleLbl="alignNode1" presStyleIdx="19" presStyleCnt="34"/>
      <dgm:spPr/>
    </dgm:pt>
    <dgm:pt modelId="{B435A6D0-A610-49F7-9BC4-935169369800}" type="pres">
      <dgm:prSet presAssocID="{9E43F5E6-0F16-4B17-9520-6434472F103D}" presName="Child1" presStyleLbl="revTx" presStyleIdx="0" presStyleCnt="3" custLinFactY="-18522" custLinFactNeighborX="6606" custLinFactNeighborY="-100000">
        <dgm:presLayoutVars>
          <dgm:chMax/>
          <dgm:chPref val="0"/>
          <dgm:bulletEnabled val="1"/>
        </dgm:presLayoutVars>
      </dgm:prSet>
      <dgm:spPr/>
      <dgm:t>
        <a:bodyPr/>
        <a:lstStyle/>
        <a:p>
          <a:endParaRPr lang="en-US"/>
        </a:p>
      </dgm:t>
    </dgm:pt>
    <dgm:pt modelId="{2BDCBEB5-1E64-4209-807E-22248E46CC27}" type="pres">
      <dgm:prSet presAssocID="{931FFA2E-1212-40FE-BB4D-1726ABCE8733}" presName="Child2Accent1" presStyleLbl="alignNode1" presStyleIdx="20" presStyleCnt="34"/>
      <dgm:spPr/>
    </dgm:pt>
    <dgm:pt modelId="{3CD7AAA5-8D91-4188-A7E6-9F5AE997F6F1}" type="pres">
      <dgm:prSet presAssocID="{931FFA2E-1212-40FE-BB4D-1726ABCE8733}" presName="Child2Accent2" presStyleLbl="alignNode1" presStyleIdx="21" presStyleCnt="34"/>
      <dgm:spPr/>
    </dgm:pt>
    <dgm:pt modelId="{8C01D461-79AA-439B-99CF-DDDEF5576C94}" type="pres">
      <dgm:prSet presAssocID="{931FFA2E-1212-40FE-BB4D-1726ABCE8733}" presName="Child2Accent3" presStyleLbl="alignNode1" presStyleIdx="22" presStyleCnt="34"/>
      <dgm:spPr/>
    </dgm:pt>
    <dgm:pt modelId="{56742F57-ACE6-4744-8A0F-8B65A9F8B7EB}" type="pres">
      <dgm:prSet presAssocID="{931FFA2E-1212-40FE-BB4D-1726ABCE8733}" presName="Child2Accent4" presStyleLbl="alignNode1" presStyleIdx="23" presStyleCnt="34"/>
      <dgm:spPr/>
    </dgm:pt>
    <dgm:pt modelId="{510905EA-7D4B-43F5-BFE4-6E136BD389D0}" type="pres">
      <dgm:prSet presAssocID="{931FFA2E-1212-40FE-BB4D-1726ABCE8733}" presName="Child2Accent5" presStyleLbl="alignNode1" presStyleIdx="24" presStyleCnt="34"/>
      <dgm:spPr/>
    </dgm:pt>
    <dgm:pt modelId="{D118D36C-A032-448D-8B1F-8FFD40EF343A}" type="pres">
      <dgm:prSet presAssocID="{931FFA2E-1212-40FE-BB4D-1726ABCE8733}" presName="Child2Accent6" presStyleLbl="alignNode1" presStyleIdx="25" presStyleCnt="34"/>
      <dgm:spPr/>
    </dgm:pt>
    <dgm:pt modelId="{FD2B95DF-33AD-497A-8883-2ECF65A0FB9E}" type="pres">
      <dgm:prSet presAssocID="{931FFA2E-1212-40FE-BB4D-1726ABCE8733}" presName="Child2Accent7" presStyleLbl="alignNode1" presStyleIdx="26" presStyleCnt="34"/>
      <dgm:spPr/>
    </dgm:pt>
    <dgm:pt modelId="{412CDC0A-D394-4FAB-835A-A22F480C1995}" type="pres">
      <dgm:prSet presAssocID="{931FFA2E-1212-40FE-BB4D-1726ABCE8733}" presName="Child2" presStyleLbl="revTx" presStyleIdx="1" presStyleCnt="3" custLinFactNeighborY="-71490">
        <dgm:presLayoutVars>
          <dgm:chMax/>
          <dgm:chPref val="0"/>
          <dgm:bulletEnabled val="1"/>
        </dgm:presLayoutVars>
      </dgm:prSet>
      <dgm:spPr/>
      <dgm:t>
        <a:bodyPr/>
        <a:lstStyle/>
        <a:p>
          <a:endParaRPr lang="en-US"/>
        </a:p>
      </dgm:t>
    </dgm:pt>
    <dgm:pt modelId="{650CFC55-ECD7-46E2-8D50-C1753380AD88}" type="pres">
      <dgm:prSet presAssocID="{4CEB5A23-2BA9-455F-B665-3507184D151E}" presName="Child3Accent1" presStyleLbl="alignNode1" presStyleIdx="27" presStyleCnt="34"/>
      <dgm:spPr/>
    </dgm:pt>
    <dgm:pt modelId="{01624C5B-9393-4206-A774-2A5912807ADB}" type="pres">
      <dgm:prSet presAssocID="{4CEB5A23-2BA9-455F-B665-3507184D151E}" presName="Child3Accent2" presStyleLbl="alignNode1" presStyleIdx="28" presStyleCnt="34"/>
      <dgm:spPr/>
    </dgm:pt>
    <dgm:pt modelId="{58E6A789-B151-47CB-985E-870A3B214755}" type="pres">
      <dgm:prSet presAssocID="{4CEB5A23-2BA9-455F-B665-3507184D151E}" presName="Child3Accent3" presStyleLbl="alignNode1" presStyleIdx="29" presStyleCnt="34"/>
      <dgm:spPr/>
    </dgm:pt>
    <dgm:pt modelId="{97E07F93-B232-4C76-AA61-0B493E35CD08}" type="pres">
      <dgm:prSet presAssocID="{4CEB5A23-2BA9-455F-B665-3507184D151E}" presName="Child3Accent4" presStyleLbl="alignNode1" presStyleIdx="30" presStyleCnt="34"/>
      <dgm:spPr/>
    </dgm:pt>
    <dgm:pt modelId="{C2E89C91-7059-4FFC-B058-769A95CC2E3F}" type="pres">
      <dgm:prSet presAssocID="{4CEB5A23-2BA9-455F-B665-3507184D151E}" presName="Child3Accent5" presStyleLbl="alignNode1" presStyleIdx="31" presStyleCnt="34"/>
      <dgm:spPr/>
    </dgm:pt>
    <dgm:pt modelId="{D8A28080-5540-4A53-A145-04F10B2F7F3A}" type="pres">
      <dgm:prSet presAssocID="{4CEB5A23-2BA9-455F-B665-3507184D151E}" presName="Child3Accent6" presStyleLbl="alignNode1" presStyleIdx="32" presStyleCnt="34"/>
      <dgm:spPr/>
    </dgm:pt>
    <dgm:pt modelId="{92729D12-E333-4934-A4C3-4E32730311C9}" type="pres">
      <dgm:prSet presAssocID="{4CEB5A23-2BA9-455F-B665-3507184D151E}" presName="Child3Accent7" presStyleLbl="alignNode1" presStyleIdx="33" presStyleCnt="34"/>
      <dgm:spPr/>
    </dgm:pt>
    <dgm:pt modelId="{627AEE63-5A63-40B1-9136-2C14C75FFC74}" type="pres">
      <dgm:prSet presAssocID="{4CEB5A23-2BA9-455F-B665-3507184D151E}" presName="Child3" presStyleLbl="revTx" presStyleIdx="2" presStyleCnt="3" custLinFactNeighborX="-1651" custLinFactNeighborY="-60202">
        <dgm:presLayoutVars>
          <dgm:chMax/>
          <dgm:chPref val="0"/>
          <dgm:bulletEnabled val="1"/>
        </dgm:presLayoutVars>
      </dgm:prSet>
      <dgm:spPr/>
      <dgm:t>
        <a:bodyPr/>
        <a:lstStyle/>
        <a:p>
          <a:endParaRPr lang="en-US"/>
        </a:p>
      </dgm:t>
    </dgm:pt>
  </dgm:ptLst>
  <dgm:cxnLst>
    <dgm:cxn modelId="{732118E3-F8B1-4AF2-AA3C-B637E73646A9}" type="presOf" srcId="{6C86C552-B819-4F33-A041-70F4ABFB5A90}" destId="{BB205915-CAE5-4241-829E-76FF454EE7E8}" srcOrd="0" destOrd="0" presId="urn:microsoft.com/office/officeart/2011/layout/ConvergingText"/>
    <dgm:cxn modelId="{258961BE-5496-4500-860A-429F32982043}" type="presOf" srcId="{9E43F5E6-0F16-4B17-9520-6434472F103D}" destId="{B435A6D0-A610-49F7-9BC4-935169369800}" srcOrd="0" destOrd="0" presId="urn:microsoft.com/office/officeart/2011/layout/ConvergingText"/>
    <dgm:cxn modelId="{CB482DBF-473A-4308-BCEC-D96B2DE3AC7C}" srcId="{6C86C552-B819-4F33-A041-70F4ABFB5A90}" destId="{9E43F5E6-0F16-4B17-9520-6434472F103D}" srcOrd="0" destOrd="0" parTransId="{07A4F645-AD0D-4BAA-98CF-68B5E3F0ED15}" sibTransId="{0593FC1F-3C3C-4BEA-8CB6-6D0F81FF2FB8}"/>
    <dgm:cxn modelId="{FB7A7824-1D8D-43C6-BC33-2E5A9854BF86}" type="presOf" srcId="{4CEB5A23-2BA9-455F-B665-3507184D151E}" destId="{627AEE63-5A63-40B1-9136-2C14C75FFC74}" srcOrd="0" destOrd="0" presId="urn:microsoft.com/office/officeart/2011/layout/ConvergingText"/>
    <dgm:cxn modelId="{D65ACC04-6591-42A2-8F71-BBB4AEF41FA6}" type="presOf" srcId="{866A582B-3AF4-45CF-BC61-84C5BFBC5B4B}" destId="{E670A2B5-A972-4240-B246-08BA4AD5F66E}" srcOrd="0" destOrd="0" presId="urn:microsoft.com/office/officeart/2011/layout/ConvergingText"/>
    <dgm:cxn modelId="{31E58A33-0DAA-4DD7-895E-944E6C694727}" type="presOf" srcId="{931FFA2E-1212-40FE-BB4D-1726ABCE8733}" destId="{412CDC0A-D394-4FAB-835A-A22F480C1995}" srcOrd="0" destOrd="0" presId="urn:microsoft.com/office/officeart/2011/layout/ConvergingText"/>
    <dgm:cxn modelId="{FCA138FD-1686-4343-9832-6142D3ECDEAF}" srcId="{6C86C552-B819-4F33-A041-70F4ABFB5A90}" destId="{4CEB5A23-2BA9-455F-B665-3507184D151E}" srcOrd="2" destOrd="0" parTransId="{6766DC3A-3737-4598-8D49-FD763810F65F}" sibTransId="{AA331047-3253-4339-8778-ADB0D44C8F0E}"/>
    <dgm:cxn modelId="{A1CA4B63-6465-4D61-9ED6-D47E87BB5E7F}" srcId="{866A582B-3AF4-45CF-BC61-84C5BFBC5B4B}" destId="{6C86C552-B819-4F33-A041-70F4ABFB5A90}" srcOrd="0" destOrd="0" parTransId="{B2A6135C-BBEE-46BF-A942-F0ECCD72F048}" sibTransId="{9833EA4C-1425-4297-B212-BD14AAB65488}"/>
    <dgm:cxn modelId="{11762E88-CF08-4709-81D6-86D76DBB842E}" srcId="{6C86C552-B819-4F33-A041-70F4ABFB5A90}" destId="{931FFA2E-1212-40FE-BB4D-1726ABCE8733}" srcOrd="1" destOrd="0" parTransId="{19487000-9412-4264-A85E-16AF3AF203D6}" sibTransId="{79B2985A-2CF2-47A2-A4DD-1EA0ECA5E253}"/>
    <dgm:cxn modelId="{A22078F8-C756-432C-8D60-907C24B9903F}" type="presParOf" srcId="{E670A2B5-A972-4240-B246-08BA4AD5F66E}" destId="{B17EC4BF-8A6C-4094-BE4B-1AE3A7A55F97}" srcOrd="0" destOrd="0" presId="urn:microsoft.com/office/officeart/2011/layout/ConvergingText"/>
    <dgm:cxn modelId="{AA3A6288-8162-437B-A21F-A65D75D66395}" type="presParOf" srcId="{B17EC4BF-8A6C-4094-BE4B-1AE3A7A55F97}" destId="{B239354B-BA89-44D8-A036-CBCCF3092CFE}" srcOrd="0" destOrd="0" presId="urn:microsoft.com/office/officeart/2011/layout/ConvergingText"/>
    <dgm:cxn modelId="{F8F6F8A3-8B43-48ED-8F63-60D583D28915}" type="presParOf" srcId="{B17EC4BF-8A6C-4094-BE4B-1AE3A7A55F97}" destId="{EEEDC190-4A3A-4386-9DE8-3549C19A5810}" srcOrd="1" destOrd="0" presId="urn:microsoft.com/office/officeart/2011/layout/ConvergingText"/>
    <dgm:cxn modelId="{CEF37760-46C4-49F4-8218-37BF7A586722}" type="presParOf" srcId="{B17EC4BF-8A6C-4094-BE4B-1AE3A7A55F97}" destId="{11BC9616-38C1-49FE-9357-A4FFF2FD85D9}" srcOrd="2" destOrd="0" presId="urn:microsoft.com/office/officeart/2011/layout/ConvergingText"/>
    <dgm:cxn modelId="{3352038F-6CCA-403E-96C8-158FB5BFA3EB}" type="presParOf" srcId="{B17EC4BF-8A6C-4094-BE4B-1AE3A7A55F97}" destId="{29C38731-FF05-46F8-8895-DFECF70CE869}" srcOrd="3" destOrd="0" presId="urn:microsoft.com/office/officeart/2011/layout/ConvergingText"/>
    <dgm:cxn modelId="{1C151041-3D30-4F72-8114-2DDF54419076}" type="presParOf" srcId="{B17EC4BF-8A6C-4094-BE4B-1AE3A7A55F97}" destId="{D8E41343-2CA2-4523-8A0D-777E9B619035}" srcOrd="4" destOrd="0" presId="urn:microsoft.com/office/officeart/2011/layout/ConvergingText"/>
    <dgm:cxn modelId="{745928F3-ADEB-4C97-8C51-9489DF0C671C}" type="presParOf" srcId="{B17EC4BF-8A6C-4094-BE4B-1AE3A7A55F97}" destId="{D675B797-41D4-4BA0-B3A5-7CB9DADABD54}" srcOrd="5" destOrd="0" presId="urn:microsoft.com/office/officeart/2011/layout/ConvergingText"/>
    <dgm:cxn modelId="{D4BEEF82-92D5-40E2-830B-570E972A6112}" type="presParOf" srcId="{B17EC4BF-8A6C-4094-BE4B-1AE3A7A55F97}" destId="{CA565F82-4F7E-4513-8143-B5430A0F54FE}" srcOrd="6" destOrd="0" presId="urn:microsoft.com/office/officeart/2011/layout/ConvergingText"/>
    <dgm:cxn modelId="{6786AAAB-8101-43D8-AA0D-97D3F9DB0C3B}" type="presParOf" srcId="{B17EC4BF-8A6C-4094-BE4B-1AE3A7A55F97}" destId="{AF8BF484-30DD-4562-8064-BA4387C2E4D6}" srcOrd="7" destOrd="0" presId="urn:microsoft.com/office/officeart/2011/layout/ConvergingText"/>
    <dgm:cxn modelId="{D33763A1-686B-4E2D-876B-5656CCD104BA}" type="presParOf" srcId="{B17EC4BF-8A6C-4094-BE4B-1AE3A7A55F97}" destId="{23115936-A22A-4DD7-AF0F-3C97010A4CD1}" srcOrd="8" destOrd="0" presId="urn:microsoft.com/office/officeart/2011/layout/ConvergingText"/>
    <dgm:cxn modelId="{D22C7E6D-F191-451B-AD85-8697776D154B}" type="presParOf" srcId="{B17EC4BF-8A6C-4094-BE4B-1AE3A7A55F97}" destId="{A15A4FE9-E212-4480-B57D-B2F7CF52AF8F}" srcOrd="9" destOrd="0" presId="urn:microsoft.com/office/officeart/2011/layout/ConvergingText"/>
    <dgm:cxn modelId="{B6512A9C-D694-4602-A51E-F7F42C57EED1}" type="presParOf" srcId="{B17EC4BF-8A6C-4094-BE4B-1AE3A7A55F97}" destId="{BB205915-CAE5-4241-829E-76FF454EE7E8}" srcOrd="10" destOrd="0" presId="urn:microsoft.com/office/officeart/2011/layout/ConvergingText"/>
    <dgm:cxn modelId="{7BC1940C-8B94-4F79-9A92-E1ADA4ED3790}" type="presParOf" srcId="{B17EC4BF-8A6C-4094-BE4B-1AE3A7A55F97}" destId="{0CF8497B-CEB9-41FF-B60D-03591D438853}" srcOrd="11" destOrd="0" presId="urn:microsoft.com/office/officeart/2011/layout/ConvergingText"/>
    <dgm:cxn modelId="{2AEE5656-C5C7-45FA-B7D4-BB4768FBDA00}" type="presParOf" srcId="{B17EC4BF-8A6C-4094-BE4B-1AE3A7A55F97}" destId="{D0D7DBCA-2DDD-447F-A44E-6742BF79A6F5}" srcOrd="12" destOrd="0" presId="urn:microsoft.com/office/officeart/2011/layout/ConvergingText"/>
    <dgm:cxn modelId="{D797091B-29B8-4027-80CD-37ED80CD75E3}" type="presParOf" srcId="{B17EC4BF-8A6C-4094-BE4B-1AE3A7A55F97}" destId="{3B4E855C-E848-4631-B65A-067FF8251D55}" srcOrd="13" destOrd="0" presId="urn:microsoft.com/office/officeart/2011/layout/ConvergingText"/>
    <dgm:cxn modelId="{0978CD1E-2BB1-40FD-8231-40D77BF1AA7D}" type="presParOf" srcId="{B17EC4BF-8A6C-4094-BE4B-1AE3A7A55F97}" destId="{24BE6F06-2BA9-44EF-8E8A-68EA75EF1E55}" srcOrd="14" destOrd="0" presId="urn:microsoft.com/office/officeart/2011/layout/ConvergingText"/>
    <dgm:cxn modelId="{4429C13A-3DAA-48BB-891B-562DAAC095EF}" type="presParOf" srcId="{B17EC4BF-8A6C-4094-BE4B-1AE3A7A55F97}" destId="{CC3B5A72-2CCA-4DAF-9B34-D2B2A98B9F30}" srcOrd="15" destOrd="0" presId="urn:microsoft.com/office/officeart/2011/layout/ConvergingText"/>
    <dgm:cxn modelId="{52011769-75B8-4914-B76A-C83AF04A68B4}" type="presParOf" srcId="{B17EC4BF-8A6C-4094-BE4B-1AE3A7A55F97}" destId="{FCEE9E5A-6098-420F-955B-7237CB47EFDA}" srcOrd="16" destOrd="0" presId="urn:microsoft.com/office/officeart/2011/layout/ConvergingText"/>
    <dgm:cxn modelId="{4BB5BB28-83E3-4448-BCAE-788E29B1E174}" type="presParOf" srcId="{B17EC4BF-8A6C-4094-BE4B-1AE3A7A55F97}" destId="{C9FB302C-1BF6-4B3F-A313-6DE33BCC1FAA}" srcOrd="17" destOrd="0" presId="urn:microsoft.com/office/officeart/2011/layout/ConvergingText"/>
    <dgm:cxn modelId="{5BDD195D-8748-4102-BE74-D26C6AE24CF3}" type="presParOf" srcId="{B17EC4BF-8A6C-4094-BE4B-1AE3A7A55F97}" destId="{1B600E34-600C-4D6F-B3E4-B28954C3253B}" srcOrd="18" destOrd="0" presId="urn:microsoft.com/office/officeart/2011/layout/ConvergingText"/>
    <dgm:cxn modelId="{207986CB-6144-47A2-9DB5-FECB9885547B}" type="presParOf" srcId="{B17EC4BF-8A6C-4094-BE4B-1AE3A7A55F97}" destId="{22788A36-EBE3-43C9-ABCC-7A60EB84344A}" srcOrd="19" destOrd="0" presId="urn:microsoft.com/office/officeart/2011/layout/ConvergingText"/>
    <dgm:cxn modelId="{632061F1-9E82-40E7-9CC1-6FB3CCCE4075}" type="presParOf" srcId="{B17EC4BF-8A6C-4094-BE4B-1AE3A7A55F97}" destId="{B435A6D0-A610-49F7-9BC4-935169369800}" srcOrd="20" destOrd="0" presId="urn:microsoft.com/office/officeart/2011/layout/ConvergingText"/>
    <dgm:cxn modelId="{F8726908-1E84-437D-9A45-503EF7024EB3}" type="presParOf" srcId="{B17EC4BF-8A6C-4094-BE4B-1AE3A7A55F97}" destId="{2BDCBEB5-1E64-4209-807E-22248E46CC27}" srcOrd="21" destOrd="0" presId="urn:microsoft.com/office/officeart/2011/layout/ConvergingText"/>
    <dgm:cxn modelId="{DF619BC0-AA11-4836-92AB-781402C5E6A4}" type="presParOf" srcId="{B17EC4BF-8A6C-4094-BE4B-1AE3A7A55F97}" destId="{3CD7AAA5-8D91-4188-A7E6-9F5AE997F6F1}" srcOrd="22" destOrd="0" presId="urn:microsoft.com/office/officeart/2011/layout/ConvergingText"/>
    <dgm:cxn modelId="{9386608D-737C-4220-A126-78DAF54C93E7}" type="presParOf" srcId="{B17EC4BF-8A6C-4094-BE4B-1AE3A7A55F97}" destId="{8C01D461-79AA-439B-99CF-DDDEF5576C94}" srcOrd="23" destOrd="0" presId="urn:microsoft.com/office/officeart/2011/layout/ConvergingText"/>
    <dgm:cxn modelId="{E694790A-9792-4FDE-A356-9B77F7609354}" type="presParOf" srcId="{B17EC4BF-8A6C-4094-BE4B-1AE3A7A55F97}" destId="{56742F57-ACE6-4744-8A0F-8B65A9F8B7EB}" srcOrd="24" destOrd="0" presId="urn:microsoft.com/office/officeart/2011/layout/ConvergingText"/>
    <dgm:cxn modelId="{CE39A848-475D-4C67-8ED6-D45C46167807}" type="presParOf" srcId="{B17EC4BF-8A6C-4094-BE4B-1AE3A7A55F97}" destId="{510905EA-7D4B-43F5-BFE4-6E136BD389D0}" srcOrd="25" destOrd="0" presId="urn:microsoft.com/office/officeart/2011/layout/ConvergingText"/>
    <dgm:cxn modelId="{9501B070-26B1-40CF-B945-CB9942319618}" type="presParOf" srcId="{B17EC4BF-8A6C-4094-BE4B-1AE3A7A55F97}" destId="{D118D36C-A032-448D-8B1F-8FFD40EF343A}" srcOrd="26" destOrd="0" presId="urn:microsoft.com/office/officeart/2011/layout/ConvergingText"/>
    <dgm:cxn modelId="{423E1AE4-1823-4FAB-81B9-875A8A3F56D6}" type="presParOf" srcId="{B17EC4BF-8A6C-4094-BE4B-1AE3A7A55F97}" destId="{FD2B95DF-33AD-497A-8883-2ECF65A0FB9E}" srcOrd="27" destOrd="0" presId="urn:microsoft.com/office/officeart/2011/layout/ConvergingText"/>
    <dgm:cxn modelId="{CA092EEC-AB1F-44BB-82C4-7EE9192F5226}" type="presParOf" srcId="{B17EC4BF-8A6C-4094-BE4B-1AE3A7A55F97}" destId="{412CDC0A-D394-4FAB-835A-A22F480C1995}" srcOrd="28" destOrd="0" presId="urn:microsoft.com/office/officeart/2011/layout/ConvergingText"/>
    <dgm:cxn modelId="{B5FC97EF-2B10-4344-B908-27ED04833C0F}" type="presParOf" srcId="{B17EC4BF-8A6C-4094-BE4B-1AE3A7A55F97}" destId="{650CFC55-ECD7-46E2-8D50-C1753380AD88}" srcOrd="29" destOrd="0" presId="urn:microsoft.com/office/officeart/2011/layout/ConvergingText"/>
    <dgm:cxn modelId="{62E2EC3C-B1E1-4AFD-9C12-27CD8EFEB18E}" type="presParOf" srcId="{B17EC4BF-8A6C-4094-BE4B-1AE3A7A55F97}" destId="{01624C5B-9393-4206-A774-2A5912807ADB}" srcOrd="30" destOrd="0" presId="urn:microsoft.com/office/officeart/2011/layout/ConvergingText"/>
    <dgm:cxn modelId="{E2DBC8E7-E81D-4471-B0E1-68B299BFB1EA}" type="presParOf" srcId="{B17EC4BF-8A6C-4094-BE4B-1AE3A7A55F97}" destId="{58E6A789-B151-47CB-985E-870A3B214755}" srcOrd="31" destOrd="0" presId="urn:microsoft.com/office/officeart/2011/layout/ConvergingText"/>
    <dgm:cxn modelId="{B5D85791-DD87-4750-B190-BCE4FA3C0113}" type="presParOf" srcId="{B17EC4BF-8A6C-4094-BE4B-1AE3A7A55F97}" destId="{97E07F93-B232-4C76-AA61-0B493E35CD08}" srcOrd="32" destOrd="0" presId="urn:microsoft.com/office/officeart/2011/layout/ConvergingText"/>
    <dgm:cxn modelId="{6072807B-7019-427E-A4B2-6328B3B895FB}" type="presParOf" srcId="{B17EC4BF-8A6C-4094-BE4B-1AE3A7A55F97}" destId="{C2E89C91-7059-4FFC-B058-769A95CC2E3F}" srcOrd="33" destOrd="0" presId="urn:microsoft.com/office/officeart/2011/layout/ConvergingText"/>
    <dgm:cxn modelId="{1F49ADA7-AAF9-468B-903C-0AAFE08B2EB7}" type="presParOf" srcId="{B17EC4BF-8A6C-4094-BE4B-1AE3A7A55F97}" destId="{D8A28080-5540-4A53-A145-04F10B2F7F3A}" srcOrd="34" destOrd="0" presId="urn:microsoft.com/office/officeart/2011/layout/ConvergingText"/>
    <dgm:cxn modelId="{849327BD-5783-4C98-9C3D-0FDF683640BE}" type="presParOf" srcId="{B17EC4BF-8A6C-4094-BE4B-1AE3A7A55F97}" destId="{92729D12-E333-4934-A4C3-4E32730311C9}" srcOrd="35" destOrd="0" presId="urn:microsoft.com/office/officeart/2011/layout/ConvergingText"/>
    <dgm:cxn modelId="{66EB1B5B-6FE3-4380-8C94-88BC1AFC6502}" type="presParOf" srcId="{B17EC4BF-8A6C-4094-BE4B-1AE3A7A55F97}" destId="{627AEE63-5A63-40B1-9136-2C14C75FFC74}" srcOrd="36" destOrd="0" presId="urn:microsoft.com/office/officeart/2011/layout/Converging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99CE6-3758-4A17-8F92-37462818D0F3}">
      <dsp:nvSpPr>
        <dsp:cNvPr id="0" name=""/>
        <dsp:cNvSpPr/>
      </dsp:nvSpPr>
      <dsp:spPr>
        <a:xfrm>
          <a:off x="0" y="637787"/>
          <a:ext cx="7840132"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F3DF0C-B11E-443F-AB32-CA50C1FF0710}">
      <dsp:nvSpPr>
        <dsp:cNvPr id="0" name=""/>
        <dsp:cNvSpPr/>
      </dsp:nvSpPr>
      <dsp:spPr>
        <a:xfrm>
          <a:off x="392006" y="62147"/>
          <a:ext cx="5488092" cy="1151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733550">
            <a:lnSpc>
              <a:spcPct val="90000"/>
            </a:lnSpc>
            <a:spcBef>
              <a:spcPct val="0"/>
            </a:spcBef>
            <a:spcAft>
              <a:spcPct val="35000"/>
            </a:spcAft>
          </a:pPr>
          <a:r>
            <a:rPr lang="en-US" sz="3900" kern="1200" dirty="0" smtClean="0"/>
            <a:t>1. Dumps</a:t>
          </a:r>
          <a:endParaRPr lang="en-US" sz="3900" kern="1200" dirty="0"/>
        </a:p>
      </dsp:txBody>
      <dsp:txXfrm>
        <a:off x="448207" y="118348"/>
        <a:ext cx="5375690" cy="1038878"/>
      </dsp:txXfrm>
    </dsp:sp>
    <dsp:sp modelId="{B7A0E163-816C-4D55-BC4C-D0A81F793E16}">
      <dsp:nvSpPr>
        <dsp:cNvPr id="0" name=""/>
        <dsp:cNvSpPr/>
      </dsp:nvSpPr>
      <dsp:spPr>
        <a:xfrm>
          <a:off x="0" y="2406827"/>
          <a:ext cx="7840132"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C2DC82-799C-480D-A153-33592DE64CB8}">
      <dsp:nvSpPr>
        <dsp:cNvPr id="0" name=""/>
        <dsp:cNvSpPr/>
      </dsp:nvSpPr>
      <dsp:spPr>
        <a:xfrm>
          <a:off x="392006" y="1831187"/>
          <a:ext cx="5488092" cy="1151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733550">
            <a:lnSpc>
              <a:spcPct val="90000"/>
            </a:lnSpc>
            <a:spcBef>
              <a:spcPct val="0"/>
            </a:spcBef>
            <a:spcAft>
              <a:spcPct val="35000"/>
            </a:spcAft>
          </a:pPr>
          <a:r>
            <a:rPr lang="en-US" sz="3900" kern="1200" dirty="0" smtClean="0"/>
            <a:t>2. Go everywhere</a:t>
          </a:r>
          <a:endParaRPr lang="en-US" sz="3900" kern="1200" dirty="0"/>
        </a:p>
      </dsp:txBody>
      <dsp:txXfrm>
        <a:off x="448207" y="1887388"/>
        <a:ext cx="5375690" cy="1038878"/>
      </dsp:txXfrm>
    </dsp:sp>
    <dsp:sp modelId="{4389D61A-915A-4356-9633-3C64857B83E3}">
      <dsp:nvSpPr>
        <dsp:cNvPr id="0" name=""/>
        <dsp:cNvSpPr/>
      </dsp:nvSpPr>
      <dsp:spPr>
        <a:xfrm>
          <a:off x="0" y="4175867"/>
          <a:ext cx="7840132"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5DD97-834D-4399-AC4F-8880BD2A91CA}">
      <dsp:nvSpPr>
        <dsp:cNvPr id="0" name=""/>
        <dsp:cNvSpPr/>
      </dsp:nvSpPr>
      <dsp:spPr>
        <a:xfrm>
          <a:off x="392006" y="3600227"/>
          <a:ext cx="5488092" cy="1151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733550">
            <a:lnSpc>
              <a:spcPct val="90000"/>
            </a:lnSpc>
            <a:spcBef>
              <a:spcPct val="0"/>
            </a:spcBef>
            <a:spcAft>
              <a:spcPct val="35000"/>
            </a:spcAft>
          </a:pPr>
          <a:r>
            <a:rPr lang="en-US" sz="3900" kern="1200" dirty="0" smtClean="0"/>
            <a:t>3. Networking</a:t>
          </a:r>
          <a:endParaRPr lang="en-US" sz="3900" kern="1200" dirty="0"/>
        </a:p>
      </dsp:txBody>
      <dsp:txXfrm>
        <a:off x="448207" y="3656428"/>
        <a:ext cx="5375690" cy="1038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99CE6-3758-4A17-8F92-37462818D0F3}">
      <dsp:nvSpPr>
        <dsp:cNvPr id="0" name=""/>
        <dsp:cNvSpPr/>
      </dsp:nvSpPr>
      <dsp:spPr>
        <a:xfrm>
          <a:off x="0" y="550701"/>
          <a:ext cx="7840132" cy="14608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8481" tIns="728980" rIns="608481" bIns="248920" numCol="1" spcCol="1270" anchor="t" anchorCtr="0">
          <a:noAutofit/>
        </a:bodyPr>
        <a:lstStyle/>
        <a:p>
          <a:pPr marL="285750" lvl="1" indent="-285750" algn="l" defTabSz="1555750">
            <a:lnSpc>
              <a:spcPct val="90000"/>
            </a:lnSpc>
            <a:spcBef>
              <a:spcPct val="0"/>
            </a:spcBef>
            <a:spcAft>
              <a:spcPct val="15000"/>
            </a:spcAft>
            <a:buChar char="••"/>
          </a:pPr>
          <a:r>
            <a:rPr lang="en-US" sz="3500" kern="1200" dirty="0" smtClean="0"/>
            <a:t>404 Not Found</a:t>
          </a:r>
          <a:endParaRPr lang="en-US" sz="3500" kern="1200" dirty="0"/>
        </a:p>
      </dsp:txBody>
      <dsp:txXfrm>
        <a:off x="0" y="550701"/>
        <a:ext cx="7840132" cy="1460812"/>
      </dsp:txXfrm>
    </dsp:sp>
    <dsp:sp modelId="{4AF3DF0C-B11E-443F-AB32-CA50C1FF0710}">
      <dsp:nvSpPr>
        <dsp:cNvPr id="0" name=""/>
        <dsp:cNvSpPr/>
      </dsp:nvSpPr>
      <dsp:spPr>
        <a:xfrm>
          <a:off x="392006" y="34101"/>
          <a:ext cx="5488092" cy="1033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555750">
            <a:lnSpc>
              <a:spcPct val="90000"/>
            </a:lnSpc>
            <a:spcBef>
              <a:spcPct val="0"/>
            </a:spcBef>
            <a:spcAft>
              <a:spcPct val="35000"/>
            </a:spcAft>
          </a:pPr>
          <a:r>
            <a:rPr lang="en-US" sz="3500" kern="1200" dirty="0" smtClean="0"/>
            <a:t>1. Dumps</a:t>
          </a:r>
          <a:endParaRPr lang="en-US" sz="3500" kern="1200" dirty="0"/>
        </a:p>
      </dsp:txBody>
      <dsp:txXfrm>
        <a:off x="442443" y="84538"/>
        <a:ext cx="5387218" cy="932326"/>
      </dsp:txXfrm>
    </dsp:sp>
    <dsp:sp modelId="{B7A0E163-816C-4D55-BC4C-D0A81F793E16}">
      <dsp:nvSpPr>
        <dsp:cNvPr id="0" name=""/>
        <dsp:cNvSpPr/>
      </dsp:nvSpPr>
      <dsp:spPr>
        <a:xfrm>
          <a:off x="0" y="2717113"/>
          <a:ext cx="7840132" cy="88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C2DC82-799C-480D-A153-33592DE64CB8}">
      <dsp:nvSpPr>
        <dsp:cNvPr id="0" name=""/>
        <dsp:cNvSpPr/>
      </dsp:nvSpPr>
      <dsp:spPr>
        <a:xfrm>
          <a:off x="392006" y="2200513"/>
          <a:ext cx="5488092" cy="1033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555750">
            <a:lnSpc>
              <a:spcPct val="90000"/>
            </a:lnSpc>
            <a:spcBef>
              <a:spcPct val="0"/>
            </a:spcBef>
            <a:spcAft>
              <a:spcPct val="35000"/>
            </a:spcAft>
          </a:pPr>
          <a:r>
            <a:rPr lang="en-US" sz="3500" kern="1200" dirty="0" smtClean="0"/>
            <a:t>2. Go everywhere</a:t>
          </a:r>
          <a:endParaRPr lang="en-US" sz="3500" kern="1200" dirty="0"/>
        </a:p>
      </dsp:txBody>
      <dsp:txXfrm>
        <a:off x="442443" y="2250950"/>
        <a:ext cx="5387218" cy="932326"/>
      </dsp:txXfrm>
    </dsp:sp>
    <dsp:sp modelId="{4389D61A-915A-4356-9633-3C64857B83E3}">
      <dsp:nvSpPr>
        <dsp:cNvPr id="0" name=""/>
        <dsp:cNvSpPr/>
      </dsp:nvSpPr>
      <dsp:spPr>
        <a:xfrm>
          <a:off x="0" y="4304713"/>
          <a:ext cx="7840132" cy="88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5DD97-834D-4399-AC4F-8880BD2A91CA}">
      <dsp:nvSpPr>
        <dsp:cNvPr id="0" name=""/>
        <dsp:cNvSpPr/>
      </dsp:nvSpPr>
      <dsp:spPr>
        <a:xfrm>
          <a:off x="392006" y="3788113"/>
          <a:ext cx="5488092" cy="1033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555750">
            <a:lnSpc>
              <a:spcPct val="90000"/>
            </a:lnSpc>
            <a:spcBef>
              <a:spcPct val="0"/>
            </a:spcBef>
            <a:spcAft>
              <a:spcPct val="35000"/>
            </a:spcAft>
          </a:pPr>
          <a:r>
            <a:rPr lang="en-US" sz="3500" kern="1200" dirty="0" smtClean="0"/>
            <a:t>3. Networking</a:t>
          </a:r>
          <a:endParaRPr lang="en-US" sz="3500" kern="1200" dirty="0"/>
        </a:p>
      </dsp:txBody>
      <dsp:txXfrm>
        <a:off x="442443" y="3838550"/>
        <a:ext cx="5387218" cy="932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99CE6-3758-4A17-8F92-37462818D0F3}">
      <dsp:nvSpPr>
        <dsp:cNvPr id="0" name=""/>
        <dsp:cNvSpPr/>
      </dsp:nvSpPr>
      <dsp:spPr>
        <a:xfrm>
          <a:off x="0" y="637787"/>
          <a:ext cx="7840132"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F3DF0C-B11E-443F-AB32-CA50C1FF0710}">
      <dsp:nvSpPr>
        <dsp:cNvPr id="0" name=""/>
        <dsp:cNvSpPr/>
      </dsp:nvSpPr>
      <dsp:spPr>
        <a:xfrm>
          <a:off x="392006" y="62147"/>
          <a:ext cx="5488092" cy="1151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733550">
            <a:lnSpc>
              <a:spcPct val="90000"/>
            </a:lnSpc>
            <a:spcBef>
              <a:spcPct val="0"/>
            </a:spcBef>
            <a:spcAft>
              <a:spcPct val="35000"/>
            </a:spcAft>
          </a:pPr>
          <a:r>
            <a:rPr lang="en-US" sz="3900" kern="1200" dirty="0" smtClean="0"/>
            <a:t>1. Dumps</a:t>
          </a:r>
          <a:endParaRPr lang="en-US" sz="3900" kern="1200" dirty="0"/>
        </a:p>
      </dsp:txBody>
      <dsp:txXfrm>
        <a:off x="448207" y="118348"/>
        <a:ext cx="5375690" cy="1038878"/>
      </dsp:txXfrm>
    </dsp:sp>
    <dsp:sp modelId="{B7A0E163-816C-4D55-BC4C-D0A81F793E16}">
      <dsp:nvSpPr>
        <dsp:cNvPr id="0" name=""/>
        <dsp:cNvSpPr/>
      </dsp:nvSpPr>
      <dsp:spPr>
        <a:xfrm>
          <a:off x="0" y="2406827"/>
          <a:ext cx="7840132"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C2DC82-799C-480D-A153-33592DE64CB8}">
      <dsp:nvSpPr>
        <dsp:cNvPr id="0" name=""/>
        <dsp:cNvSpPr/>
      </dsp:nvSpPr>
      <dsp:spPr>
        <a:xfrm>
          <a:off x="392006" y="1831187"/>
          <a:ext cx="5488092" cy="1151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733550">
            <a:lnSpc>
              <a:spcPct val="90000"/>
            </a:lnSpc>
            <a:spcBef>
              <a:spcPct val="0"/>
            </a:spcBef>
            <a:spcAft>
              <a:spcPct val="35000"/>
            </a:spcAft>
          </a:pPr>
          <a:r>
            <a:rPr lang="en-US" sz="3900" kern="1200" dirty="0" smtClean="0"/>
            <a:t>2. Go everywhere</a:t>
          </a:r>
          <a:endParaRPr lang="en-US" sz="3900" kern="1200" dirty="0"/>
        </a:p>
      </dsp:txBody>
      <dsp:txXfrm>
        <a:off x="448207" y="1887388"/>
        <a:ext cx="5375690" cy="1038878"/>
      </dsp:txXfrm>
    </dsp:sp>
    <dsp:sp modelId="{4389D61A-915A-4356-9633-3C64857B83E3}">
      <dsp:nvSpPr>
        <dsp:cNvPr id="0" name=""/>
        <dsp:cNvSpPr/>
      </dsp:nvSpPr>
      <dsp:spPr>
        <a:xfrm>
          <a:off x="0" y="4175867"/>
          <a:ext cx="7840132"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5DD97-834D-4399-AC4F-8880BD2A91CA}">
      <dsp:nvSpPr>
        <dsp:cNvPr id="0" name=""/>
        <dsp:cNvSpPr/>
      </dsp:nvSpPr>
      <dsp:spPr>
        <a:xfrm>
          <a:off x="392006" y="3600227"/>
          <a:ext cx="5488092" cy="1151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733550">
            <a:lnSpc>
              <a:spcPct val="90000"/>
            </a:lnSpc>
            <a:spcBef>
              <a:spcPct val="0"/>
            </a:spcBef>
            <a:spcAft>
              <a:spcPct val="35000"/>
            </a:spcAft>
          </a:pPr>
          <a:r>
            <a:rPr lang="en-US" sz="3900" kern="1200" dirty="0" smtClean="0"/>
            <a:t>3. Networking</a:t>
          </a:r>
          <a:endParaRPr lang="en-US" sz="3900" kern="1200" dirty="0"/>
        </a:p>
      </dsp:txBody>
      <dsp:txXfrm>
        <a:off x="448207" y="3656428"/>
        <a:ext cx="5375690" cy="10388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99CE6-3758-4A17-8F92-37462818D0F3}">
      <dsp:nvSpPr>
        <dsp:cNvPr id="0" name=""/>
        <dsp:cNvSpPr/>
      </dsp:nvSpPr>
      <dsp:spPr>
        <a:xfrm>
          <a:off x="0" y="451487"/>
          <a:ext cx="7840132" cy="604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F3DF0C-B11E-443F-AB32-CA50C1FF0710}">
      <dsp:nvSpPr>
        <dsp:cNvPr id="0" name=""/>
        <dsp:cNvSpPr/>
      </dsp:nvSpPr>
      <dsp:spPr>
        <a:xfrm>
          <a:off x="392006" y="97247"/>
          <a:ext cx="5488092"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066800">
            <a:lnSpc>
              <a:spcPct val="90000"/>
            </a:lnSpc>
            <a:spcBef>
              <a:spcPct val="0"/>
            </a:spcBef>
            <a:spcAft>
              <a:spcPct val="35000"/>
            </a:spcAft>
          </a:pPr>
          <a:r>
            <a:rPr lang="en-US" sz="2400" kern="1200" dirty="0" smtClean="0"/>
            <a:t>1. Dumps</a:t>
          </a:r>
          <a:endParaRPr lang="en-US" sz="2400" kern="1200" dirty="0"/>
        </a:p>
      </dsp:txBody>
      <dsp:txXfrm>
        <a:off x="426591" y="131832"/>
        <a:ext cx="5418922" cy="639310"/>
      </dsp:txXfrm>
    </dsp:sp>
    <dsp:sp modelId="{B7A0E163-816C-4D55-BC4C-D0A81F793E16}">
      <dsp:nvSpPr>
        <dsp:cNvPr id="0" name=""/>
        <dsp:cNvSpPr/>
      </dsp:nvSpPr>
      <dsp:spPr>
        <a:xfrm>
          <a:off x="0" y="1540127"/>
          <a:ext cx="7840132" cy="2494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8481" tIns="499872" rIns="608481"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State GIS</a:t>
          </a:r>
          <a:endParaRPr lang="en-US" sz="2400" kern="1200" dirty="0"/>
        </a:p>
        <a:p>
          <a:pPr marL="228600" lvl="1" indent="-228600" algn="l" defTabSz="1066800">
            <a:lnSpc>
              <a:spcPct val="90000"/>
            </a:lnSpc>
            <a:spcBef>
              <a:spcPct val="0"/>
            </a:spcBef>
            <a:spcAft>
              <a:spcPct val="15000"/>
            </a:spcAft>
            <a:buChar char="••"/>
          </a:pPr>
          <a:r>
            <a:rPr lang="en-US" sz="2400" kern="1200" dirty="0" smtClean="0"/>
            <a:t>County GIS</a:t>
          </a:r>
          <a:endParaRPr lang="en-US" sz="2400" kern="1200" dirty="0"/>
        </a:p>
        <a:p>
          <a:pPr marL="228600" lvl="1" indent="-228600" algn="l" defTabSz="1066800">
            <a:lnSpc>
              <a:spcPct val="90000"/>
            </a:lnSpc>
            <a:spcBef>
              <a:spcPct val="0"/>
            </a:spcBef>
            <a:spcAft>
              <a:spcPct val="15000"/>
            </a:spcAft>
            <a:buChar char="••"/>
          </a:pPr>
          <a:r>
            <a:rPr lang="en-US" sz="2400" kern="1200" dirty="0" smtClean="0"/>
            <a:t>Regional GIS</a:t>
          </a:r>
          <a:endParaRPr lang="en-US" sz="2400" kern="1200" dirty="0"/>
        </a:p>
        <a:p>
          <a:pPr marL="228600" lvl="1" indent="-228600" algn="l" defTabSz="1066800">
            <a:lnSpc>
              <a:spcPct val="90000"/>
            </a:lnSpc>
            <a:spcBef>
              <a:spcPct val="0"/>
            </a:spcBef>
            <a:spcAft>
              <a:spcPct val="15000"/>
            </a:spcAft>
            <a:buChar char="••"/>
          </a:pPr>
          <a:r>
            <a:rPr lang="en-US" sz="2400" kern="1200" dirty="0" smtClean="0"/>
            <a:t>Local GIS</a:t>
          </a:r>
          <a:endParaRPr lang="en-US" sz="2400" kern="1200" dirty="0"/>
        </a:p>
        <a:p>
          <a:pPr marL="228600" lvl="1" indent="-228600" algn="l" defTabSz="1066800">
            <a:lnSpc>
              <a:spcPct val="90000"/>
            </a:lnSpc>
            <a:spcBef>
              <a:spcPct val="0"/>
            </a:spcBef>
            <a:spcAft>
              <a:spcPct val="15000"/>
            </a:spcAft>
            <a:buChar char="••"/>
          </a:pPr>
          <a:r>
            <a:rPr lang="en-US" sz="2400" kern="1200" dirty="0" smtClean="0"/>
            <a:t>Local NGOs</a:t>
          </a:r>
          <a:endParaRPr lang="en-US" sz="2400" kern="1200" dirty="0"/>
        </a:p>
      </dsp:txBody>
      <dsp:txXfrm>
        <a:off x="0" y="1540127"/>
        <a:ext cx="7840132" cy="2494800"/>
      </dsp:txXfrm>
    </dsp:sp>
    <dsp:sp modelId="{C3C2DC82-799C-480D-A153-33592DE64CB8}">
      <dsp:nvSpPr>
        <dsp:cNvPr id="0" name=""/>
        <dsp:cNvSpPr/>
      </dsp:nvSpPr>
      <dsp:spPr>
        <a:xfrm>
          <a:off x="392006" y="1185887"/>
          <a:ext cx="5488092"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066800">
            <a:lnSpc>
              <a:spcPct val="90000"/>
            </a:lnSpc>
            <a:spcBef>
              <a:spcPct val="0"/>
            </a:spcBef>
            <a:spcAft>
              <a:spcPct val="35000"/>
            </a:spcAft>
          </a:pPr>
          <a:r>
            <a:rPr lang="en-US" sz="2400" kern="1200" dirty="0" smtClean="0"/>
            <a:t>2. Go everywhere</a:t>
          </a:r>
          <a:endParaRPr lang="en-US" sz="2400" kern="1200" dirty="0"/>
        </a:p>
      </dsp:txBody>
      <dsp:txXfrm>
        <a:off x="426591" y="1220472"/>
        <a:ext cx="5418922" cy="639310"/>
      </dsp:txXfrm>
    </dsp:sp>
    <dsp:sp modelId="{4389D61A-915A-4356-9633-3C64857B83E3}">
      <dsp:nvSpPr>
        <dsp:cNvPr id="0" name=""/>
        <dsp:cNvSpPr/>
      </dsp:nvSpPr>
      <dsp:spPr>
        <a:xfrm>
          <a:off x="0" y="4518767"/>
          <a:ext cx="7840132" cy="604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5DD97-834D-4399-AC4F-8880BD2A91CA}">
      <dsp:nvSpPr>
        <dsp:cNvPr id="0" name=""/>
        <dsp:cNvSpPr/>
      </dsp:nvSpPr>
      <dsp:spPr>
        <a:xfrm>
          <a:off x="392006" y="4164527"/>
          <a:ext cx="5488092"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066800">
            <a:lnSpc>
              <a:spcPct val="90000"/>
            </a:lnSpc>
            <a:spcBef>
              <a:spcPct val="0"/>
            </a:spcBef>
            <a:spcAft>
              <a:spcPct val="35000"/>
            </a:spcAft>
          </a:pPr>
          <a:r>
            <a:rPr lang="en-US" sz="2400" kern="1200" dirty="0" smtClean="0"/>
            <a:t>3. Networking</a:t>
          </a:r>
          <a:endParaRPr lang="en-US" sz="2400" kern="1200" dirty="0"/>
        </a:p>
      </dsp:txBody>
      <dsp:txXfrm>
        <a:off x="426591" y="4199112"/>
        <a:ext cx="5418922" cy="639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99CE6-3758-4A17-8F92-37462818D0F3}">
      <dsp:nvSpPr>
        <dsp:cNvPr id="0" name=""/>
        <dsp:cNvSpPr/>
      </dsp:nvSpPr>
      <dsp:spPr>
        <a:xfrm>
          <a:off x="0" y="637787"/>
          <a:ext cx="7840132"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F3DF0C-B11E-443F-AB32-CA50C1FF0710}">
      <dsp:nvSpPr>
        <dsp:cNvPr id="0" name=""/>
        <dsp:cNvSpPr/>
      </dsp:nvSpPr>
      <dsp:spPr>
        <a:xfrm>
          <a:off x="392006" y="62147"/>
          <a:ext cx="5488092" cy="1151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733550">
            <a:lnSpc>
              <a:spcPct val="90000"/>
            </a:lnSpc>
            <a:spcBef>
              <a:spcPct val="0"/>
            </a:spcBef>
            <a:spcAft>
              <a:spcPct val="35000"/>
            </a:spcAft>
          </a:pPr>
          <a:r>
            <a:rPr lang="en-US" sz="3900" kern="1200" dirty="0" smtClean="0"/>
            <a:t>1. Dumps</a:t>
          </a:r>
          <a:endParaRPr lang="en-US" sz="3900" kern="1200" dirty="0"/>
        </a:p>
      </dsp:txBody>
      <dsp:txXfrm>
        <a:off x="448207" y="118348"/>
        <a:ext cx="5375690" cy="1038878"/>
      </dsp:txXfrm>
    </dsp:sp>
    <dsp:sp modelId="{B7A0E163-816C-4D55-BC4C-D0A81F793E16}">
      <dsp:nvSpPr>
        <dsp:cNvPr id="0" name=""/>
        <dsp:cNvSpPr/>
      </dsp:nvSpPr>
      <dsp:spPr>
        <a:xfrm>
          <a:off x="0" y="2406827"/>
          <a:ext cx="7840132"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C2DC82-799C-480D-A153-33592DE64CB8}">
      <dsp:nvSpPr>
        <dsp:cNvPr id="0" name=""/>
        <dsp:cNvSpPr/>
      </dsp:nvSpPr>
      <dsp:spPr>
        <a:xfrm>
          <a:off x="392006" y="1831187"/>
          <a:ext cx="5488092" cy="1151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733550">
            <a:lnSpc>
              <a:spcPct val="90000"/>
            </a:lnSpc>
            <a:spcBef>
              <a:spcPct val="0"/>
            </a:spcBef>
            <a:spcAft>
              <a:spcPct val="35000"/>
            </a:spcAft>
          </a:pPr>
          <a:r>
            <a:rPr lang="en-US" sz="3900" kern="1200" dirty="0" smtClean="0"/>
            <a:t>2. Go everywhere</a:t>
          </a:r>
          <a:endParaRPr lang="en-US" sz="3900" kern="1200" dirty="0"/>
        </a:p>
      </dsp:txBody>
      <dsp:txXfrm>
        <a:off x="448207" y="1887388"/>
        <a:ext cx="5375690" cy="1038878"/>
      </dsp:txXfrm>
    </dsp:sp>
    <dsp:sp modelId="{4389D61A-915A-4356-9633-3C64857B83E3}">
      <dsp:nvSpPr>
        <dsp:cNvPr id="0" name=""/>
        <dsp:cNvSpPr/>
      </dsp:nvSpPr>
      <dsp:spPr>
        <a:xfrm>
          <a:off x="0" y="4175867"/>
          <a:ext cx="7840132"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5DD97-834D-4399-AC4F-8880BD2A91CA}">
      <dsp:nvSpPr>
        <dsp:cNvPr id="0" name=""/>
        <dsp:cNvSpPr/>
      </dsp:nvSpPr>
      <dsp:spPr>
        <a:xfrm>
          <a:off x="392006" y="3600227"/>
          <a:ext cx="5488092" cy="1151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733550">
            <a:lnSpc>
              <a:spcPct val="90000"/>
            </a:lnSpc>
            <a:spcBef>
              <a:spcPct val="0"/>
            </a:spcBef>
            <a:spcAft>
              <a:spcPct val="35000"/>
            </a:spcAft>
          </a:pPr>
          <a:r>
            <a:rPr lang="en-US" sz="3900" kern="1200" dirty="0" smtClean="0"/>
            <a:t>3. Networking</a:t>
          </a:r>
          <a:endParaRPr lang="en-US" sz="3900" kern="1200" dirty="0"/>
        </a:p>
      </dsp:txBody>
      <dsp:txXfrm>
        <a:off x="448207" y="3656428"/>
        <a:ext cx="5375690" cy="10388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99CE6-3758-4A17-8F92-37462818D0F3}">
      <dsp:nvSpPr>
        <dsp:cNvPr id="0" name=""/>
        <dsp:cNvSpPr/>
      </dsp:nvSpPr>
      <dsp:spPr>
        <a:xfrm>
          <a:off x="0" y="550701"/>
          <a:ext cx="7840132" cy="88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F3DF0C-B11E-443F-AB32-CA50C1FF0710}">
      <dsp:nvSpPr>
        <dsp:cNvPr id="0" name=""/>
        <dsp:cNvSpPr/>
      </dsp:nvSpPr>
      <dsp:spPr>
        <a:xfrm>
          <a:off x="392006" y="34101"/>
          <a:ext cx="5488092" cy="1033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555750">
            <a:lnSpc>
              <a:spcPct val="90000"/>
            </a:lnSpc>
            <a:spcBef>
              <a:spcPct val="0"/>
            </a:spcBef>
            <a:spcAft>
              <a:spcPct val="35000"/>
            </a:spcAft>
          </a:pPr>
          <a:r>
            <a:rPr lang="en-US" sz="3500" kern="1200" dirty="0" smtClean="0"/>
            <a:t>1. Dumps</a:t>
          </a:r>
          <a:endParaRPr lang="en-US" sz="3500" kern="1200" dirty="0"/>
        </a:p>
      </dsp:txBody>
      <dsp:txXfrm>
        <a:off x="442443" y="84538"/>
        <a:ext cx="5387218" cy="932326"/>
      </dsp:txXfrm>
    </dsp:sp>
    <dsp:sp modelId="{B7A0E163-816C-4D55-BC4C-D0A81F793E16}">
      <dsp:nvSpPr>
        <dsp:cNvPr id="0" name=""/>
        <dsp:cNvSpPr/>
      </dsp:nvSpPr>
      <dsp:spPr>
        <a:xfrm>
          <a:off x="0" y="2138301"/>
          <a:ext cx="7840132" cy="88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C2DC82-799C-480D-A153-33592DE64CB8}">
      <dsp:nvSpPr>
        <dsp:cNvPr id="0" name=""/>
        <dsp:cNvSpPr/>
      </dsp:nvSpPr>
      <dsp:spPr>
        <a:xfrm>
          <a:off x="392006" y="1621701"/>
          <a:ext cx="5488092" cy="1033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555750">
            <a:lnSpc>
              <a:spcPct val="90000"/>
            </a:lnSpc>
            <a:spcBef>
              <a:spcPct val="0"/>
            </a:spcBef>
            <a:spcAft>
              <a:spcPct val="35000"/>
            </a:spcAft>
          </a:pPr>
          <a:r>
            <a:rPr lang="en-US" sz="3500" kern="1200" dirty="0" smtClean="0"/>
            <a:t>2. Go everywhere</a:t>
          </a:r>
          <a:endParaRPr lang="en-US" sz="3500" kern="1200" dirty="0"/>
        </a:p>
      </dsp:txBody>
      <dsp:txXfrm>
        <a:off x="442443" y="1672138"/>
        <a:ext cx="5387218" cy="932326"/>
      </dsp:txXfrm>
    </dsp:sp>
    <dsp:sp modelId="{4389D61A-915A-4356-9633-3C64857B83E3}">
      <dsp:nvSpPr>
        <dsp:cNvPr id="0" name=""/>
        <dsp:cNvSpPr/>
      </dsp:nvSpPr>
      <dsp:spPr>
        <a:xfrm>
          <a:off x="0" y="3725901"/>
          <a:ext cx="7840132" cy="14608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8481" tIns="728980" rIns="608481" bIns="248920" numCol="1" spcCol="1270" anchor="t" anchorCtr="0">
          <a:noAutofit/>
        </a:bodyPr>
        <a:lstStyle/>
        <a:p>
          <a:pPr marL="285750" lvl="1" indent="-285750" algn="l" defTabSz="1555750">
            <a:lnSpc>
              <a:spcPct val="90000"/>
            </a:lnSpc>
            <a:spcBef>
              <a:spcPct val="0"/>
            </a:spcBef>
            <a:spcAft>
              <a:spcPct val="15000"/>
            </a:spcAft>
            <a:buChar char="••"/>
          </a:pPr>
          <a:r>
            <a:rPr lang="en-US" sz="3500" kern="1200" dirty="0" smtClean="0"/>
            <a:t>You as Bottleneck</a:t>
          </a:r>
          <a:endParaRPr lang="en-US" sz="3500" kern="1200" dirty="0"/>
        </a:p>
      </dsp:txBody>
      <dsp:txXfrm>
        <a:off x="0" y="3725901"/>
        <a:ext cx="7840132" cy="1460812"/>
      </dsp:txXfrm>
    </dsp:sp>
    <dsp:sp modelId="{5DC5DD97-834D-4399-AC4F-8880BD2A91CA}">
      <dsp:nvSpPr>
        <dsp:cNvPr id="0" name=""/>
        <dsp:cNvSpPr/>
      </dsp:nvSpPr>
      <dsp:spPr>
        <a:xfrm>
          <a:off x="392006" y="3209301"/>
          <a:ext cx="5488092" cy="1033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437" tIns="0" rIns="207437" bIns="0" numCol="1" spcCol="1270" anchor="ctr" anchorCtr="0">
          <a:noAutofit/>
        </a:bodyPr>
        <a:lstStyle/>
        <a:p>
          <a:pPr lvl="0" algn="l" defTabSz="1555750">
            <a:lnSpc>
              <a:spcPct val="90000"/>
            </a:lnSpc>
            <a:spcBef>
              <a:spcPct val="0"/>
            </a:spcBef>
            <a:spcAft>
              <a:spcPct val="35000"/>
            </a:spcAft>
          </a:pPr>
          <a:r>
            <a:rPr lang="en-US" sz="3500" kern="1200" dirty="0" smtClean="0"/>
            <a:t>3. Networking</a:t>
          </a:r>
          <a:endParaRPr lang="en-US" sz="3500" kern="1200" dirty="0"/>
        </a:p>
      </dsp:txBody>
      <dsp:txXfrm>
        <a:off x="442443" y="3259738"/>
        <a:ext cx="5387218" cy="9323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99CE6-3758-4A17-8F92-37462818D0F3}">
      <dsp:nvSpPr>
        <dsp:cNvPr id="0" name=""/>
        <dsp:cNvSpPr/>
      </dsp:nvSpPr>
      <dsp:spPr>
        <a:xfrm>
          <a:off x="0" y="464019"/>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F3DF0C-B11E-443F-AB32-CA50C1FF0710}">
      <dsp:nvSpPr>
        <dsp:cNvPr id="0" name=""/>
        <dsp:cNvSpPr/>
      </dsp:nvSpPr>
      <dsp:spPr>
        <a:xfrm>
          <a:off x="304800" y="6459"/>
          <a:ext cx="426720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en-US" sz="3100" kern="1200" dirty="0" smtClean="0"/>
            <a:t>1. Interface</a:t>
          </a:r>
          <a:endParaRPr lang="en-US" sz="3100" kern="1200" dirty="0"/>
        </a:p>
      </dsp:txBody>
      <dsp:txXfrm>
        <a:off x="349472" y="51131"/>
        <a:ext cx="4177856" cy="825776"/>
      </dsp:txXfrm>
    </dsp:sp>
    <dsp:sp modelId="{B7A0E163-816C-4D55-BC4C-D0A81F793E16}">
      <dsp:nvSpPr>
        <dsp:cNvPr id="0" name=""/>
        <dsp:cNvSpPr/>
      </dsp:nvSpPr>
      <dsp:spPr>
        <a:xfrm>
          <a:off x="0" y="1870179"/>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C2DC82-799C-480D-A153-33592DE64CB8}">
      <dsp:nvSpPr>
        <dsp:cNvPr id="0" name=""/>
        <dsp:cNvSpPr/>
      </dsp:nvSpPr>
      <dsp:spPr>
        <a:xfrm>
          <a:off x="304800" y="1412619"/>
          <a:ext cx="426720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en-US" sz="3100" kern="1200" dirty="0" smtClean="0"/>
            <a:t>2. Metadata</a:t>
          </a:r>
          <a:endParaRPr lang="en-US" sz="3100" kern="1200" dirty="0"/>
        </a:p>
      </dsp:txBody>
      <dsp:txXfrm>
        <a:off x="349472" y="1457291"/>
        <a:ext cx="4177856" cy="825776"/>
      </dsp:txXfrm>
    </dsp:sp>
    <dsp:sp modelId="{4389D61A-915A-4356-9633-3C64857B83E3}">
      <dsp:nvSpPr>
        <dsp:cNvPr id="0" name=""/>
        <dsp:cNvSpPr/>
      </dsp:nvSpPr>
      <dsp:spPr>
        <a:xfrm>
          <a:off x="0" y="3276340"/>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5DD97-834D-4399-AC4F-8880BD2A91CA}">
      <dsp:nvSpPr>
        <dsp:cNvPr id="0" name=""/>
        <dsp:cNvSpPr/>
      </dsp:nvSpPr>
      <dsp:spPr>
        <a:xfrm>
          <a:off x="304800" y="2818780"/>
          <a:ext cx="426720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en-US" sz="3100" kern="1200" dirty="0" smtClean="0"/>
            <a:t>3. Learn &amp; Share</a:t>
          </a:r>
          <a:endParaRPr lang="en-US" sz="3100" kern="1200" dirty="0"/>
        </a:p>
      </dsp:txBody>
      <dsp:txXfrm>
        <a:off x="349472" y="2863452"/>
        <a:ext cx="4177856" cy="8257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9354B-BA89-44D8-A036-CBCCF3092CFE}">
      <dsp:nvSpPr>
        <dsp:cNvPr id="0" name=""/>
        <dsp:cNvSpPr/>
      </dsp:nvSpPr>
      <dsp:spPr>
        <a:xfrm>
          <a:off x="5338908"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EDC190-4A3A-4386-9DE8-3549C19A5810}">
      <dsp:nvSpPr>
        <dsp:cNvPr id="0" name=""/>
        <dsp:cNvSpPr/>
      </dsp:nvSpPr>
      <dsp:spPr>
        <a:xfrm>
          <a:off x="5083228"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BC9616-38C1-49FE-9357-A4FFF2FD85D9}">
      <dsp:nvSpPr>
        <dsp:cNvPr id="0" name=""/>
        <dsp:cNvSpPr/>
      </dsp:nvSpPr>
      <dsp:spPr>
        <a:xfrm>
          <a:off x="4827549"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C38731-FF05-46F8-8895-DFECF70CE869}">
      <dsp:nvSpPr>
        <dsp:cNvPr id="0" name=""/>
        <dsp:cNvSpPr/>
      </dsp:nvSpPr>
      <dsp:spPr>
        <a:xfrm>
          <a:off x="4572355"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41343-2CA2-4523-8A0D-777E9B619035}">
      <dsp:nvSpPr>
        <dsp:cNvPr id="0" name=""/>
        <dsp:cNvSpPr/>
      </dsp:nvSpPr>
      <dsp:spPr>
        <a:xfrm>
          <a:off x="4316676"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75B797-41D4-4BA0-B3A5-7CB9DADABD54}">
      <dsp:nvSpPr>
        <dsp:cNvPr id="0" name=""/>
        <dsp:cNvSpPr/>
      </dsp:nvSpPr>
      <dsp:spPr>
        <a:xfrm>
          <a:off x="3921490" y="1194728"/>
          <a:ext cx="279011" cy="2792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565F82-4F7E-4513-8143-B5430A0F54FE}">
      <dsp:nvSpPr>
        <dsp:cNvPr id="0" name=""/>
        <dsp:cNvSpPr/>
      </dsp:nvSpPr>
      <dsp:spPr>
        <a:xfrm>
          <a:off x="5111421" y="976295"/>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BF484-30DD-4562-8064-BA4387C2E4D6}">
      <dsp:nvSpPr>
        <dsp:cNvPr id="0" name=""/>
        <dsp:cNvSpPr/>
      </dsp:nvSpPr>
      <dsp:spPr>
        <a:xfrm>
          <a:off x="5111421" y="155473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115936-A22A-4DD7-AF0F-3C97010A4CD1}">
      <dsp:nvSpPr>
        <dsp:cNvPr id="0" name=""/>
        <dsp:cNvSpPr/>
      </dsp:nvSpPr>
      <dsp:spPr>
        <a:xfrm>
          <a:off x="5235858" y="110157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5A4FE9-E212-4480-B57D-B2F7CF52AF8F}">
      <dsp:nvSpPr>
        <dsp:cNvPr id="0" name=""/>
        <dsp:cNvSpPr/>
      </dsp:nvSpPr>
      <dsp:spPr>
        <a:xfrm>
          <a:off x="5244122" y="1430141"/>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205915-CAE5-4241-829E-76FF454EE7E8}">
      <dsp:nvSpPr>
        <dsp:cNvPr id="0" name=""/>
        <dsp:cNvSpPr/>
      </dsp:nvSpPr>
      <dsp:spPr>
        <a:xfrm>
          <a:off x="2393246" y="627995"/>
          <a:ext cx="1412556" cy="14127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smtClean="0"/>
            <a:t>ISO</a:t>
          </a:r>
          <a:endParaRPr lang="en-US" sz="4000" kern="1200" dirty="0"/>
        </a:p>
      </dsp:txBody>
      <dsp:txXfrm>
        <a:off x="2600110" y="834881"/>
        <a:ext cx="998828" cy="998931"/>
      </dsp:txXfrm>
    </dsp:sp>
    <dsp:sp modelId="{0CF8497B-CEB9-41FF-B60D-03591D438853}">
      <dsp:nvSpPr>
        <dsp:cNvPr id="0" name=""/>
        <dsp:cNvSpPr/>
      </dsp:nvSpPr>
      <dsp:spPr>
        <a:xfrm>
          <a:off x="2287766" y="507306"/>
          <a:ext cx="279011" cy="2792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D7DBCA-2DDD-447F-A44E-6742BF79A6F5}">
      <dsp:nvSpPr>
        <dsp:cNvPr id="0" name=""/>
        <dsp:cNvSpPr/>
      </dsp:nvSpPr>
      <dsp:spPr>
        <a:xfrm>
          <a:off x="2108887" y="360001"/>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4E855C-E848-4631-B65A-067FF8251D55}">
      <dsp:nvSpPr>
        <dsp:cNvPr id="0" name=""/>
        <dsp:cNvSpPr/>
      </dsp:nvSpPr>
      <dsp:spPr>
        <a:xfrm>
          <a:off x="1810919" y="31949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BE6F06-2BA9-44EF-8E8A-68EA75EF1E55}">
      <dsp:nvSpPr>
        <dsp:cNvPr id="0" name=""/>
        <dsp:cNvSpPr/>
      </dsp:nvSpPr>
      <dsp:spPr>
        <a:xfrm>
          <a:off x="1512950" y="31949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3B5A72-2CCA-4DAF-9B34-D2B2A98B9F30}">
      <dsp:nvSpPr>
        <dsp:cNvPr id="0" name=""/>
        <dsp:cNvSpPr/>
      </dsp:nvSpPr>
      <dsp:spPr>
        <a:xfrm>
          <a:off x="1214981" y="31949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EE9E5A-6098-420F-955B-7237CB47EFDA}">
      <dsp:nvSpPr>
        <dsp:cNvPr id="0" name=""/>
        <dsp:cNvSpPr/>
      </dsp:nvSpPr>
      <dsp:spPr>
        <a:xfrm>
          <a:off x="916526" y="31949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FB302C-1BF6-4B3F-A313-6DE33BCC1FAA}">
      <dsp:nvSpPr>
        <dsp:cNvPr id="0" name=""/>
        <dsp:cNvSpPr/>
      </dsp:nvSpPr>
      <dsp:spPr>
        <a:xfrm>
          <a:off x="618557" y="292482"/>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35A6D0-A610-49F7-9BC4-935169369800}">
      <dsp:nvSpPr>
        <dsp:cNvPr id="0" name=""/>
        <dsp:cNvSpPr/>
      </dsp:nvSpPr>
      <dsp:spPr>
        <a:xfrm>
          <a:off x="725605" y="0"/>
          <a:ext cx="1635182" cy="35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en-US" sz="1400" kern="1200" dirty="0" smtClean="0"/>
            <a:t>ISO</a:t>
          </a:r>
          <a:endParaRPr lang="en-US" sz="1400" kern="1200" dirty="0"/>
        </a:p>
      </dsp:txBody>
      <dsp:txXfrm>
        <a:off x="725605" y="0"/>
        <a:ext cx="1635182" cy="358854"/>
      </dsp:txXfrm>
    </dsp:sp>
    <dsp:sp modelId="{2BDCBEB5-1E64-4209-807E-22248E46CC27}">
      <dsp:nvSpPr>
        <dsp:cNvPr id="0" name=""/>
        <dsp:cNvSpPr/>
      </dsp:nvSpPr>
      <dsp:spPr>
        <a:xfrm>
          <a:off x="1998061" y="1194728"/>
          <a:ext cx="279011" cy="2792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D7AAA5-8D91-4188-A7E6-9F5AE997F6F1}">
      <dsp:nvSpPr>
        <dsp:cNvPr id="0" name=""/>
        <dsp:cNvSpPr/>
      </dsp:nvSpPr>
      <dsp:spPr>
        <a:xfrm>
          <a:off x="1721966"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01D461-79AA-439B-99CF-DDDEF5576C94}">
      <dsp:nvSpPr>
        <dsp:cNvPr id="0" name=""/>
        <dsp:cNvSpPr/>
      </dsp:nvSpPr>
      <dsp:spPr>
        <a:xfrm>
          <a:off x="1446357"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742F57-ACE6-4744-8A0F-8B65A9F8B7EB}">
      <dsp:nvSpPr>
        <dsp:cNvPr id="0" name=""/>
        <dsp:cNvSpPr/>
      </dsp:nvSpPr>
      <dsp:spPr>
        <a:xfrm>
          <a:off x="1170262"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0905EA-7D4B-43F5-BFE4-6E136BD389D0}">
      <dsp:nvSpPr>
        <dsp:cNvPr id="0" name=""/>
        <dsp:cNvSpPr/>
      </dsp:nvSpPr>
      <dsp:spPr>
        <a:xfrm>
          <a:off x="894653"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18D36C-A032-448D-8B1F-8FFD40EF343A}">
      <dsp:nvSpPr>
        <dsp:cNvPr id="0" name=""/>
        <dsp:cNvSpPr/>
      </dsp:nvSpPr>
      <dsp:spPr>
        <a:xfrm>
          <a:off x="618557"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2CDC0A-D394-4FAB-835A-A22F480C1995}">
      <dsp:nvSpPr>
        <dsp:cNvPr id="0" name=""/>
        <dsp:cNvSpPr/>
      </dsp:nvSpPr>
      <dsp:spPr>
        <a:xfrm>
          <a:off x="617585" y="650916"/>
          <a:ext cx="1236594" cy="35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en-US" sz="1400" kern="1200" dirty="0" smtClean="0"/>
            <a:t>FGDC</a:t>
          </a:r>
          <a:endParaRPr lang="en-US" sz="1400" kern="1200" dirty="0"/>
        </a:p>
      </dsp:txBody>
      <dsp:txXfrm>
        <a:off x="617585" y="650916"/>
        <a:ext cx="1236594" cy="358854"/>
      </dsp:txXfrm>
    </dsp:sp>
    <dsp:sp modelId="{650CFC55-ECD7-46E2-8D50-C1753380AD88}">
      <dsp:nvSpPr>
        <dsp:cNvPr id="0" name=""/>
        <dsp:cNvSpPr/>
      </dsp:nvSpPr>
      <dsp:spPr>
        <a:xfrm>
          <a:off x="2287766" y="1870678"/>
          <a:ext cx="279011" cy="2792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624C5B-9393-4206-A774-2A5912807ADB}">
      <dsp:nvSpPr>
        <dsp:cNvPr id="0" name=""/>
        <dsp:cNvSpPr/>
      </dsp:nvSpPr>
      <dsp:spPr>
        <a:xfrm>
          <a:off x="2108887"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E6A789-B151-47CB-985E-870A3B214755}">
      <dsp:nvSpPr>
        <dsp:cNvPr id="0" name=""/>
        <dsp:cNvSpPr/>
      </dsp:nvSpPr>
      <dsp:spPr>
        <a:xfrm>
          <a:off x="1810919"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07F93-B232-4C76-AA61-0B493E35CD08}">
      <dsp:nvSpPr>
        <dsp:cNvPr id="0" name=""/>
        <dsp:cNvSpPr/>
      </dsp:nvSpPr>
      <dsp:spPr>
        <a:xfrm>
          <a:off x="1512950"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E89C91-7059-4FFC-B058-769A95CC2E3F}">
      <dsp:nvSpPr>
        <dsp:cNvPr id="0" name=""/>
        <dsp:cNvSpPr/>
      </dsp:nvSpPr>
      <dsp:spPr>
        <a:xfrm>
          <a:off x="1214981"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A28080-5540-4A53-A145-04F10B2F7F3A}">
      <dsp:nvSpPr>
        <dsp:cNvPr id="0" name=""/>
        <dsp:cNvSpPr/>
      </dsp:nvSpPr>
      <dsp:spPr>
        <a:xfrm>
          <a:off x="916526"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729D12-E333-4934-A4C3-4E32730311C9}">
      <dsp:nvSpPr>
        <dsp:cNvPr id="0" name=""/>
        <dsp:cNvSpPr/>
      </dsp:nvSpPr>
      <dsp:spPr>
        <a:xfrm>
          <a:off x="618557"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7AEE63-5A63-40B1-9136-2C14C75FFC74}">
      <dsp:nvSpPr>
        <dsp:cNvPr id="0" name=""/>
        <dsp:cNvSpPr/>
      </dsp:nvSpPr>
      <dsp:spPr>
        <a:xfrm>
          <a:off x="590588" y="1578694"/>
          <a:ext cx="1635182" cy="35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en-US" sz="1400" kern="1200" dirty="0" smtClean="0"/>
            <a:t>Dublin Core / MARC</a:t>
          </a:r>
          <a:endParaRPr lang="en-US" sz="1400" kern="1200" dirty="0"/>
        </a:p>
      </dsp:txBody>
      <dsp:txXfrm>
        <a:off x="590588" y="1578694"/>
        <a:ext cx="1635182" cy="3588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9354B-BA89-44D8-A036-CBCCF3092CFE}">
      <dsp:nvSpPr>
        <dsp:cNvPr id="0" name=""/>
        <dsp:cNvSpPr/>
      </dsp:nvSpPr>
      <dsp:spPr>
        <a:xfrm>
          <a:off x="5338908"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EDC190-4A3A-4386-9DE8-3549C19A5810}">
      <dsp:nvSpPr>
        <dsp:cNvPr id="0" name=""/>
        <dsp:cNvSpPr/>
      </dsp:nvSpPr>
      <dsp:spPr>
        <a:xfrm>
          <a:off x="5083228"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BC9616-38C1-49FE-9357-A4FFF2FD85D9}">
      <dsp:nvSpPr>
        <dsp:cNvPr id="0" name=""/>
        <dsp:cNvSpPr/>
      </dsp:nvSpPr>
      <dsp:spPr>
        <a:xfrm>
          <a:off x="4827549"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C38731-FF05-46F8-8895-DFECF70CE869}">
      <dsp:nvSpPr>
        <dsp:cNvPr id="0" name=""/>
        <dsp:cNvSpPr/>
      </dsp:nvSpPr>
      <dsp:spPr>
        <a:xfrm>
          <a:off x="4572355"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41343-2CA2-4523-8A0D-777E9B619035}">
      <dsp:nvSpPr>
        <dsp:cNvPr id="0" name=""/>
        <dsp:cNvSpPr/>
      </dsp:nvSpPr>
      <dsp:spPr>
        <a:xfrm>
          <a:off x="4316676"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75B797-41D4-4BA0-B3A5-7CB9DADABD54}">
      <dsp:nvSpPr>
        <dsp:cNvPr id="0" name=""/>
        <dsp:cNvSpPr/>
      </dsp:nvSpPr>
      <dsp:spPr>
        <a:xfrm>
          <a:off x="3921490" y="1194728"/>
          <a:ext cx="279011" cy="2792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565F82-4F7E-4513-8143-B5430A0F54FE}">
      <dsp:nvSpPr>
        <dsp:cNvPr id="0" name=""/>
        <dsp:cNvSpPr/>
      </dsp:nvSpPr>
      <dsp:spPr>
        <a:xfrm>
          <a:off x="5111421" y="976295"/>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BF484-30DD-4562-8064-BA4387C2E4D6}">
      <dsp:nvSpPr>
        <dsp:cNvPr id="0" name=""/>
        <dsp:cNvSpPr/>
      </dsp:nvSpPr>
      <dsp:spPr>
        <a:xfrm>
          <a:off x="5111421" y="155473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115936-A22A-4DD7-AF0F-3C97010A4CD1}">
      <dsp:nvSpPr>
        <dsp:cNvPr id="0" name=""/>
        <dsp:cNvSpPr/>
      </dsp:nvSpPr>
      <dsp:spPr>
        <a:xfrm>
          <a:off x="5235858" y="110157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5A4FE9-E212-4480-B57D-B2F7CF52AF8F}">
      <dsp:nvSpPr>
        <dsp:cNvPr id="0" name=""/>
        <dsp:cNvSpPr/>
      </dsp:nvSpPr>
      <dsp:spPr>
        <a:xfrm>
          <a:off x="5244122" y="1430141"/>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205915-CAE5-4241-829E-76FF454EE7E8}">
      <dsp:nvSpPr>
        <dsp:cNvPr id="0" name=""/>
        <dsp:cNvSpPr/>
      </dsp:nvSpPr>
      <dsp:spPr>
        <a:xfrm>
          <a:off x="2393246" y="627995"/>
          <a:ext cx="1412556" cy="14127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Geo </a:t>
          </a:r>
          <a:r>
            <a:rPr lang="en-US" sz="1700" kern="1200" dirty="0" err="1" smtClean="0"/>
            <a:t>Blacklight</a:t>
          </a:r>
          <a:r>
            <a:rPr lang="en-US" sz="1700" kern="1200" dirty="0" smtClean="0"/>
            <a:t> Schema</a:t>
          </a:r>
          <a:endParaRPr lang="en-US" sz="1700" kern="1200" dirty="0"/>
        </a:p>
      </dsp:txBody>
      <dsp:txXfrm>
        <a:off x="2600110" y="834881"/>
        <a:ext cx="998828" cy="998931"/>
      </dsp:txXfrm>
    </dsp:sp>
    <dsp:sp modelId="{0CF8497B-CEB9-41FF-B60D-03591D438853}">
      <dsp:nvSpPr>
        <dsp:cNvPr id="0" name=""/>
        <dsp:cNvSpPr/>
      </dsp:nvSpPr>
      <dsp:spPr>
        <a:xfrm>
          <a:off x="2287766" y="507306"/>
          <a:ext cx="279011" cy="2792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D7DBCA-2DDD-447F-A44E-6742BF79A6F5}">
      <dsp:nvSpPr>
        <dsp:cNvPr id="0" name=""/>
        <dsp:cNvSpPr/>
      </dsp:nvSpPr>
      <dsp:spPr>
        <a:xfrm>
          <a:off x="2108887" y="360001"/>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4E855C-E848-4631-B65A-067FF8251D55}">
      <dsp:nvSpPr>
        <dsp:cNvPr id="0" name=""/>
        <dsp:cNvSpPr/>
      </dsp:nvSpPr>
      <dsp:spPr>
        <a:xfrm>
          <a:off x="1810919" y="31949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BE6F06-2BA9-44EF-8E8A-68EA75EF1E55}">
      <dsp:nvSpPr>
        <dsp:cNvPr id="0" name=""/>
        <dsp:cNvSpPr/>
      </dsp:nvSpPr>
      <dsp:spPr>
        <a:xfrm>
          <a:off x="1512950" y="31949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3B5A72-2CCA-4DAF-9B34-D2B2A98B9F30}">
      <dsp:nvSpPr>
        <dsp:cNvPr id="0" name=""/>
        <dsp:cNvSpPr/>
      </dsp:nvSpPr>
      <dsp:spPr>
        <a:xfrm>
          <a:off x="1214981" y="31949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EE9E5A-6098-420F-955B-7237CB47EFDA}">
      <dsp:nvSpPr>
        <dsp:cNvPr id="0" name=""/>
        <dsp:cNvSpPr/>
      </dsp:nvSpPr>
      <dsp:spPr>
        <a:xfrm>
          <a:off x="916526" y="31949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FB302C-1BF6-4B3F-A313-6DE33BCC1FAA}">
      <dsp:nvSpPr>
        <dsp:cNvPr id="0" name=""/>
        <dsp:cNvSpPr/>
      </dsp:nvSpPr>
      <dsp:spPr>
        <a:xfrm>
          <a:off x="618557" y="292482"/>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35A6D0-A610-49F7-9BC4-935169369800}">
      <dsp:nvSpPr>
        <dsp:cNvPr id="0" name=""/>
        <dsp:cNvSpPr/>
      </dsp:nvSpPr>
      <dsp:spPr>
        <a:xfrm>
          <a:off x="725605" y="0"/>
          <a:ext cx="1635182" cy="35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en-US" sz="1400" kern="1200" dirty="0" smtClean="0"/>
            <a:t>ISO</a:t>
          </a:r>
          <a:endParaRPr lang="en-US" sz="1400" kern="1200" dirty="0"/>
        </a:p>
      </dsp:txBody>
      <dsp:txXfrm>
        <a:off x="725605" y="0"/>
        <a:ext cx="1635182" cy="358854"/>
      </dsp:txXfrm>
    </dsp:sp>
    <dsp:sp modelId="{2BDCBEB5-1E64-4209-807E-22248E46CC27}">
      <dsp:nvSpPr>
        <dsp:cNvPr id="0" name=""/>
        <dsp:cNvSpPr/>
      </dsp:nvSpPr>
      <dsp:spPr>
        <a:xfrm>
          <a:off x="1998061" y="1194728"/>
          <a:ext cx="279011" cy="2792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D7AAA5-8D91-4188-A7E6-9F5AE997F6F1}">
      <dsp:nvSpPr>
        <dsp:cNvPr id="0" name=""/>
        <dsp:cNvSpPr/>
      </dsp:nvSpPr>
      <dsp:spPr>
        <a:xfrm>
          <a:off x="1721966"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01D461-79AA-439B-99CF-DDDEF5576C94}">
      <dsp:nvSpPr>
        <dsp:cNvPr id="0" name=""/>
        <dsp:cNvSpPr/>
      </dsp:nvSpPr>
      <dsp:spPr>
        <a:xfrm>
          <a:off x="1446357"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742F57-ACE6-4744-8A0F-8B65A9F8B7EB}">
      <dsp:nvSpPr>
        <dsp:cNvPr id="0" name=""/>
        <dsp:cNvSpPr/>
      </dsp:nvSpPr>
      <dsp:spPr>
        <a:xfrm>
          <a:off x="1170262"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0905EA-7D4B-43F5-BFE4-6E136BD389D0}">
      <dsp:nvSpPr>
        <dsp:cNvPr id="0" name=""/>
        <dsp:cNvSpPr/>
      </dsp:nvSpPr>
      <dsp:spPr>
        <a:xfrm>
          <a:off x="894653"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18D36C-A032-448D-8B1F-8FFD40EF343A}">
      <dsp:nvSpPr>
        <dsp:cNvPr id="0" name=""/>
        <dsp:cNvSpPr/>
      </dsp:nvSpPr>
      <dsp:spPr>
        <a:xfrm>
          <a:off x="618557" y="1264480"/>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2CDC0A-D394-4FAB-835A-A22F480C1995}">
      <dsp:nvSpPr>
        <dsp:cNvPr id="0" name=""/>
        <dsp:cNvSpPr/>
      </dsp:nvSpPr>
      <dsp:spPr>
        <a:xfrm>
          <a:off x="617585" y="650916"/>
          <a:ext cx="1236594" cy="35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en-US" sz="1400" kern="1200" dirty="0" smtClean="0"/>
            <a:t>FGDC</a:t>
          </a:r>
          <a:endParaRPr lang="en-US" sz="1400" kern="1200" dirty="0"/>
        </a:p>
      </dsp:txBody>
      <dsp:txXfrm>
        <a:off x="617585" y="650916"/>
        <a:ext cx="1236594" cy="358854"/>
      </dsp:txXfrm>
    </dsp:sp>
    <dsp:sp modelId="{650CFC55-ECD7-46E2-8D50-C1753380AD88}">
      <dsp:nvSpPr>
        <dsp:cNvPr id="0" name=""/>
        <dsp:cNvSpPr/>
      </dsp:nvSpPr>
      <dsp:spPr>
        <a:xfrm>
          <a:off x="2287766" y="1870678"/>
          <a:ext cx="279011" cy="27923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624C5B-9393-4206-A774-2A5912807ADB}">
      <dsp:nvSpPr>
        <dsp:cNvPr id="0" name=""/>
        <dsp:cNvSpPr/>
      </dsp:nvSpPr>
      <dsp:spPr>
        <a:xfrm>
          <a:off x="2108887"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E6A789-B151-47CB-985E-870A3B214755}">
      <dsp:nvSpPr>
        <dsp:cNvPr id="0" name=""/>
        <dsp:cNvSpPr/>
      </dsp:nvSpPr>
      <dsp:spPr>
        <a:xfrm>
          <a:off x="1810919"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07F93-B232-4C76-AA61-0B493E35CD08}">
      <dsp:nvSpPr>
        <dsp:cNvPr id="0" name=""/>
        <dsp:cNvSpPr/>
      </dsp:nvSpPr>
      <dsp:spPr>
        <a:xfrm>
          <a:off x="1512950"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E89C91-7059-4FFC-B058-769A95CC2E3F}">
      <dsp:nvSpPr>
        <dsp:cNvPr id="0" name=""/>
        <dsp:cNvSpPr/>
      </dsp:nvSpPr>
      <dsp:spPr>
        <a:xfrm>
          <a:off x="1214981"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A28080-5540-4A53-A145-04F10B2F7F3A}">
      <dsp:nvSpPr>
        <dsp:cNvPr id="0" name=""/>
        <dsp:cNvSpPr/>
      </dsp:nvSpPr>
      <dsp:spPr>
        <a:xfrm>
          <a:off x="916526"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729D12-E333-4934-A4C3-4E32730311C9}">
      <dsp:nvSpPr>
        <dsp:cNvPr id="0" name=""/>
        <dsp:cNvSpPr/>
      </dsp:nvSpPr>
      <dsp:spPr>
        <a:xfrm>
          <a:off x="618557" y="2154963"/>
          <a:ext cx="139505" cy="1395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7AEE63-5A63-40B1-9136-2C14C75FFC74}">
      <dsp:nvSpPr>
        <dsp:cNvPr id="0" name=""/>
        <dsp:cNvSpPr/>
      </dsp:nvSpPr>
      <dsp:spPr>
        <a:xfrm>
          <a:off x="590588" y="1578694"/>
          <a:ext cx="1635182" cy="35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en-US" sz="1400" kern="1200" dirty="0" smtClean="0"/>
            <a:t>Dublin Core / MARC</a:t>
          </a:r>
          <a:endParaRPr lang="en-US" sz="1400" kern="1200" dirty="0"/>
        </a:p>
      </dsp:txBody>
      <dsp:txXfrm>
        <a:off x="590588" y="1578694"/>
        <a:ext cx="1635182" cy="3588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685799" y="4400549"/>
            <a:ext cx="5486400" cy="3600300"/>
          </a:xfrm>
          <a:prstGeom prst="rect">
            <a:avLst/>
          </a:prstGeom>
          <a:noFill/>
          <a:ln>
            <a:noFill/>
          </a:ln>
        </p:spPr>
        <p:txBody>
          <a:bodyPr lIns="89600" tIns="44800" rIns="89600" bIns="44800" anchor="t" anchorCtr="0">
            <a:noAutofit/>
          </a:bodyPr>
          <a:lstStyle/>
          <a:p>
            <a:pPr marL="0" marR="0" lvl="0" indent="0" algn="l" rtl="0">
              <a:spcBef>
                <a:spcPts val="0"/>
              </a:spcBef>
              <a:buNone/>
            </a:pPr>
            <a:endParaRPr sz="1400" b="0" i="0" u="none" strike="noStrike" cap="none">
              <a:solidFill>
                <a:schemeClr val="dk1"/>
              </a:solidFill>
              <a:latin typeface="Calibri"/>
              <a:ea typeface="Calibri"/>
              <a:cs typeface="Calibri"/>
              <a:sym typeface="Calibri"/>
            </a:endParaRPr>
          </a:p>
        </p:txBody>
      </p:sp>
      <p:sp>
        <p:nvSpPr>
          <p:cNvPr id="60" name="Shape 60"/>
          <p:cNvSpPr txBox="1">
            <a:spLocks noGrp="1"/>
          </p:cNvSpPr>
          <p:nvPr>
            <p:ph type="sldNum" idx="12"/>
          </p:nvPr>
        </p:nvSpPr>
        <p:spPr>
          <a:xfrm>
            <a:off x="3884613" y="8685214"/>
            <a:ext cx="2971799" cy="458700"/>
          </a:xfrm>
          <a:prstGeom prst="rect">
            <a:avLst/>
          </a:prstGeom>
          <a:noFill/>
          <a:ln>
            <a:noFill/>
          </a:ln>
        </p:spPr>
        <p:txBody>
          <a:bodyPr lIns="89600" tIns="44800" rIns="89600" bIns="448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10</a:t>
            </a:fld>
            <a:endParaRPr lang="en" sz="1400"/>
          </a:p>
        </p:txBody>
      </p:sp>
    </p:spTree>
    <p:extLst>
      <p:ext uri="{BB962C8B-B14F-4D97-AF65-F5344CB8AC3E}">
        <p14:creationId xmlns:p14="http://schemas.microsoft.com/office/powerpoint/2010/main" val="479932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11</a:t>
            </a:fld>
            <a:endParaRPr lang="en" sz="1400"/>
          </a:p>
        </p:txBody>
      </p:sp>
    </p:spTree>
    <p:extLst>
      <p:ext uri="{BB962C8B-B14F-4D97-AF65-F5344CB8AC3E}">
        <p14:creationId xmlns:p14="http://schemas.microsoft.com/office/powerpoint/2010/main" val="1948880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12</a:t>
            </a:fld>
            <a:endParaRPr lang="en" sz="1400"/>
          </a:p>
        </p:txBody>
      </p:sp>
    </p:spTree>
    <p:extLst>
      <p:ext uri="{BB962C8B-B14F-4D97-AF65-F5344CB8AC3E}">
        <p14:creationId xmlns:p14="http://schemas.microsoft.com/office/powerpoint/2010/main" val="2139502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13</a:t>
            </a:fld>
            <a:endParaRPr lang="en" sz="1400"/>
          </a:p>
        </p:txBody>
      </p:sp>
    </p:spTree>
    <p:extLst>
      <p:ext uri="{BB962C8B-B14F-4D97-AF65-F5344CB8AC3E}">
        <p14:creationId xmlns:p14="http://schemas.microsoft.com/office/powerpoint/2010/main" val="2270995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14</a:t>
            </a:fld>
            <a:endParaRPr lang="en" sz="1400"/>
          </a:p>
        </p:txBody>
      </p:sp>
    </p:spTree>
    <p:extLst>
      <p:ext uri="{BB962C8B-B14F-4D97-AF65-F5344CB8AC3E}">
        <p14:creationId xmlns:p14="http://schemas.microsoft.com/office/powerpoint/2010/main" val="885298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76" name="Shape 76"/>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15</a:t>
            </a:fld>
            <a:endParaRPr lang="en"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0980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82" name="Shape 82"/>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17</a:t>
            </a:fld>
            <a:endParaRPr lang="en"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41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685799" y="4400549"/>
            <a:ext cx="5486400" cy="3600300"/>
          </a:xfrm>
          <a:prstGeom prst="rect">
            <a:avLst/>
          </a:prstGeom>
          <a:noFill/>
          <a:ln>
            <a:noFill/>
          </a:ln>
        </p:spPr>
        <p:txBody>
          <a:bodyPr lIns="89600" tIns="44800" rIns="89600" bIns="44800" anchor="t" anchorCtr="0">
            <a:noAutofit/>
          </a:bodyPr>
          <a:lstStyle/>
          <a:p>
            <a:pPr marL="0" marR="0" lvl="0" indent="0" algn="l" rtl="0">
              <a:spcBef>
                <a:spcPts val="0"/>
              </a:spcBef>
              <a:buNone/>
            </a:pPr>
            <a:endParaRPr sz="1400" b="0" i="0" u="none" strike="noStrike" cap="none">
              <a:solidFill>
                <a:schemeClr val="dk1"/>
              </a:solidFill>
              <a:latin typeface="Calibri"/>
              <a:ea typeface="Calibri"/>
              <a:cs typeface="Calibri"/>
              <a:sym typeface="Calibri"/>
            </a:endParaRPr>
          </a:p>
        </p:txBody>
      </p:sp>
      <p:sp>
        <p:nvSpPr>
          <p:cNvPr id="88" name="Shape 88"/>
          <p:cNvSpPr txBox="1">
            <a:spLocks noGrp="1"/>
          </p:cNvSpPr>
          <p:nvPr>
            <p:ph type="sldNum" idx="12"/>
          </p:nvPr>
        </p:nvSpPr>
        <p:spPr>
          <a:xfrm>
            <a:off x="3884613" y="8685214"/>
            <a:ext cx="2971799" cy="458700"/>
          </a:xfrm>
          <a:prstGeom prst="rect">
            <a:avLst/>
          </a:prstGeom>
          <a:noFill/>
          <a:ln>
            <a:noFill/>
          </a:ln>
        </p:spPr>
        <p:txBody>
          <a:bodyPr lIns="89600" tIns="44800" rIns="89600" bIns="448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19</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458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2</a:t>
            </a:fld>
            <a:endParaRPr lang="en"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685799" y="4400549"/>
            <a:ext cx="5486400" cy="3600300"/>
          </a:xfrm>
          <a:prstGeom prst="rect">
            <a:avLst/>
          </a:prstGeom>
          <a:noFill/>
          <a:ln>
            <a:noFill/>
          </a:ln>
        </p:spPr>
        <p:txBody>
          <a:bodyPr lIns="89600" tIns="44800" rIns="89600" bIns="44800" anchor="t" anchorCtr="0">
            <a:noAutofit/>
          </a:bodyPr>
          <a:lstStyle/>
          <a:p>
            <a:pPr marL="0" marR="0" lvl="0" indent="0" algn="l" rtl="0">
              <a:spcBef>
                <a:spcPts val="0"/>
              </a:spcBef>
              <a:buNone/>
            </a:pPr>
            <a:endParaRPr sz="1400" b="0" i="0" u="none" strike="noStrike" cap="none">
              <a:solidFill>
                <a:schemeClr val="dk1"/>
              </a:solidFill>
              <a:latin typeface="Calibri"/>
              <a:ea typeface="Calibri"/>
              <a:cs typeface="Calibri"/>
              <a:sym typeface="Calibri"/>
            </a:endParaRPr>
          </a:p>
        </p:txBody>
      </p:sp>
      <p:sp>
        <p:nvSpPr>
          <p:cNvPr id="88" name="Shape 88"/>
          <p:cNvSpPr txBox="1">
            <a:spLocks noGrp="1"/>
          </p:cNvSpPr>
          <p:nvPr>
            <p:ph type="sldNum" idx="12"/>
          </p:nvPr>
        </p:nvSpPr>
        <p:spPr>
          <a:xfrm>
            <a:off x="3884613" y="8685214"/>
            <a:ext cx="2971799" cy="458700"/>
          </a:xfrm>
          <a:prstGeom prst="rect">
            <a:avLst/>
          </a:prstGeom>
          <a:noFill/>
          <a:ln>
            <a:noFill/>
          </a:ln>
        </p:spPr>
        <p:txBody>
          <a:bodyPr lIns="89600" tIns="44800" rIns="89600" bIns="448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20</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049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21</a:t>
            </a:fld>
            <a:endParaRPr lang="en" sz="1400"/>
          </a:p>
        </p:txBody>
      </p:sp>
    </p:spTree>
    <p:extLst>
      <p:ext uri="{BB962C8B-B14F-4D97-AF65-F5344CB8AC3E}">
        <p14:creationId xmlns:p14="http://schemas.microsoft.com/office/powerpoint/2010/main" val="2838366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22</a:t>
            </a:fld>
            <a:endParaRPr lang="en" sz="1400"/>
          </a:p>
        </p:txBody>
      </p:sp>
    </p:spTree>
    <p:extLst>
      <p:ext uri="{BB962C8B-B14F-4D97-AF65-F5344CB8AC3E}">
        <p14:creationId xmlns:p14="http://schemas.microsoft.com/office/powerpoint/2010/main" val="4004288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rtl="0">
              <a:spcBef>
                <a:spcPts val="0"/>
              </a:spcBef>
              <a:buNone/>
            </a:pPr>
            <a:endParaRPr/>
          </a:p>
        </p:txBody>
      </p:sp>
      <p:sp>
        <p:nvSpPr>
          <p:cNvPr id="104" name="Shape 104"/>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23</a:t>
            </a:fld>
            <a:endParaRPr lang="en" sz="1400"/>
          </a:p>
        </p:txBody>
      </p:sp>
    </p:spTree>
    <p:extLst>
      <p:ext uri="{BB962C8B-B14F-4D97-AF65-F5344CB8AC3E}">
        <p14:creationId xmlns:p14="http://schemas.microsoft.com/office/powerpoint/2010/main" val="2070938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799" y="4400549"/>
            <a:ext cx="5486400" cy="3600300"/>
          </a:xfrm>
          <a:prstGeom prst="rect">
            <a:avLst/>
          </a:prstGeom>
          <a:noFill/>
          <a:ln>
            <a:noFill/>
          </a:ln>
        </p:spPr>
        <p:txBody>
          <a:bodyPr lIns="89600" tIns="44800" rIns="89600" bIns="44800" anchor="t" anchorCtr="0">
            <a:noAutofit/>
          </a:bodyPr>
          <a:lstStyle/>
          <a:p>
            <a:pPr marL="0" marR="0" lvl="0" indent="0" algn="l" rtl="0">
              <a:spcBef>
                <a:spcPts val="0"/>
              </a:spcBef>
              <a:buNone/>
            </a:pPr>
            <a:endParaRPr sz="1400" b="0" i="0" u="none" strike="noStrike" cap="none">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3884613" y="8685214"/>
            <a:ext cx="2971799" cy="458700"/>
          </a:xfrm>
          <a:prstGeom prst="rect">
            <a:avLst/>
          </a:prstGeom>
          <a:noFill/>
          <a:ln>
            <a:noFill/>
          </a:ln>
        </p:spPr>
        <p:txBody>
          <a:bodyPr lIns="89600" tIns="44800" rIns="89600" bIns="448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24</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685800" y="4321030"/>
            <a:ext cx="5486400" cy="3535499"/>
          </a:xfrm>
          <a:prstGeom prst="rect">
            <a:avLst/>
          </a:prstGeom>
          <a:noFill/>
          <a:ln>
            <a:noFill/>
          </a:ln>
        </p:spPr>
        <p:txBody>
          <a:bodyPr lIns="89600" tIns="89600" rIns="89600" bIns="89600" anchor="t" anchorCtr="0">
            <a:noAutofit/>
          </a:bodyPr>
          <a:lstStyle/>
          <a:p>
            <a:pPr marL="0" marR="0" lvl="0" indent="0" algn="l" rtl="0">
              <a:spcBef>
                <a:spcPts val="0"/>
              </a:spcBef>
              <a:buClr>
                <a:schemeClr val="dk1"/>
              </a:buClr>
              <a:buFont typeface="Calibri"/>
              <a:buNone/>
            </a:pPr>
            <a:endParaRPr sz="1400" b="0" i="0" u="none" strike="noStrike" cap="none" dirty="0">
              <a:solidFill>
                <a:schemeClr val="dk1"/>
              </a:solidFill>
              <a:latin typeface="Calibri"/>
              <a:ea typeface="Calibri"/>
              <a:cs typeface="Calibri"/>
              <a:sym typeface="Calibri"/>
            </a:endParaRPr>
          </a:p>
        </p:txBody>
      </p:sp>
      <p:sp>
        <p:nvSpPr>
          <p:cNvPr id="124" name="Shape 124"/>
          <p:cNvSpPr>
            <a:spLocks noGrp="1" noRot="1" noChangeAspect="1"/>
          </p:cNvSpPr>
          <p:nvPr>
            <p:ph type="sldImg" idx="2"/>
          </p:nvPr>
        </p:nvSpPr>
        <p:spPr>
          <a:xfrm>
            <a:off x="1409700" y="1122363"/>
            <a:ext cx="4038600" cy="30289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81460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3" name="Shape 163"/>
          <p:cNvSpPr txBox="1">
            <a:spLocks noGrp="1"/>
          </p:cNvSpPr>
          <p:nvPr>
            <p:ph type="body" idx="1"/>
          </p:nvPr>
        </p:nvSpPr>
        <p:spPr>
          <a:xfrm>
            <a:off x="685799" y="4400549"/>
            <a:ext cx="5486400" cy="3600300"/>
          </a:xfrm>
          <a:prstGeom prst="rect">
            <a:avLst/>
          </a:prstGeom>
          <a:noFill/>
          <a:ln>
            <a:noFill/>
          </a:ln>
        </p:spPr>
        <p:txBody>
          <a:bodyPr lIns="89600" tIns="44800" rIns="89600" bIns="44800" anchor="t" anchorCtr="0">
            <a:noAutofit/>
          </a:bodyPr>
          <a:lstStyle/>
          <a:p>
            <a:pPr marL="0" marR="0" lvl="0" indent="0" algn="l" rtl="0">
              <a:spcBef>
                <a:spcPts val="0"/>
              </a:spcBef>
              <a:buNone/>
            </a:pPr>
            <a:endParaRPr sz="14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4"/>
            <a:ext cx="2971799" cy="458700"/>
          </a:xfrm>
          <a:prstGeom prst="rect">
            <a:avLst/>
          </a:prstGeom>
          <a:noFill/>
          <a:ln>
            <a:noFill/>
          </a:ln>
        </p:spPr>
        <p:txBody>
          <a:bodyPr lIns="89600" tIns="44800" rIns="89600" bIns="448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26</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9074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3" name="Shape 163"/>
          <p:cNvSpPr txBox="1">
            <a:spLocks noGrp="1"/>
          </p:cNvSpPr>
          <p:nvPr>
            <p:ph type="body" idx="1"/>
          </p:nvPr>
        </p:nvSpPr>
        <p:spPr>
          <a:xfrm>
            <a:off x="685799" y="4400549"/>
            <a:ext cx="5486400" cy="3600300"/>
          </a:xfrm>
          <a:prstGeom prst="rect">
            <a:avLst/>
          </a:prstGeom>
          <a:noFill/>
          <a:ln>
            <a:noFill/>
          </a:ln>
        </p:spPr>
        <p:txBody>
          <a:bodyPr lIns="89600" tIns="44800" rIns="89600" bIns="44800" anchor="t" anchorCtr="0">
            <a:noAutofit/>
          </a:bodyPr>
          <a:lstStyle/>
          <a:p>
            <a:pPr marL="0" marR="0" lvl="0" indent="0" algn="l" rtl="0">
              <a:spcBef>
                <a:spcPts val="0"/>
              </a:spcBef>
              <a:buNone/>
            </a:pPr>
            <a:endParaRPr sz="1400" b="0" i="0" u="none" strike="noStrike" cap="none">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4"/>
            <a:ext cx="2971799" cy="458700"/>
          </a:xfrm>
          <a:prstGeom prst="rect">
            <a:avLst/>
          </a:prstGeom>
          <a:noFill/>
          <a:ln>
            <a:noFill/>
          </a:ln>
        </p:spPr>
        <p:txBody>
          <a:bodyPr lIns="89600" tIns="44800" rIns="89600" bIns="448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27</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9575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First usability study</a:t>
            </a:r>
            <a:r>
              <a:rPr lang="en-US" baseline="0" dirty="0" smtClean="0"/>
              <a:t> of a geoportal/</a:t>
            </a:r>
            <a:r>
              <a:rPr lang="en-US" baseline="0" dirty="0" err="1" smtClean="0"/>
              <a:t>geoblacklight</a:t>
            </a:r>
            <a:endParaRPr lang="en-US" dirty="0" smtClean="0"/>
          </a:p>
          <a:p>
            <a:endParaRPr lang="en-US" dirty="0" smtClean="0"/>
          </a:p>
          <a:p>
            <a:r>
              <a:rPr lang="en-US" dirty="0" smtClean="0"/>
              <a:t>With non-GIS users and GIS users recruited</a:t>
            </a:r>
            <a:r>
              <a:rPr lang="en-US" baseline="0" dirty="0" smtClean="0"/>
              <a:t> from list-</a:t>
            </a:r>
            <a:r>
              <a:rPr lang="en-US" baseline="0" dirty="0" err="1" smtClean="0"/>
              <a:t>servs</a:t>
            </a:r>
            <a:r>
              <a:rPr lang="en-US" baseline="0" dirty="0" smtClean="0"/>
              <a:t>, student employees, MI GIS user meeting, etc.</a:t>
            </a:r>
          </a:p>
          <a:p>
            <a:endParaRPr lang="en-US" baseline="0" dirty="0" smtClean="0"/>
          </a:p>
          <a:p>
            <a:r>
              <a:rPr lang="en-US" baseline="0" dirty="0" smtClean="0"/>
              <a:t>6 task questions, </a:t>
            </a:r>
            <a:r>
              <a:rPr lang="en-US" baseline="0" dirty="0" err="1" smtClean="0"/>
              <a:t>likert</a:t>
            </a:r>
            <a:r>
              <a:rPr lang="en-US" baseline="0" dirty="0" smtClean="0"/>
              <a:t> scale questions, follow up questions – participants encouraged to “think aloud” as they were completing tasks. </a:t>
            </a:r>
            <a:endParaRPr lang="en-US" dirty="0"/>
          </a:p>
        </p:txBody>
      </p:sp>
      <p:sp>
        <p:nvSpPr>
          <p:cNvPr id="4" name="Slide Number Placeholder 3"/>
          <p:cNvSpPr>
            <a:spLocks noGrp="1"/>
          </p:cNvSpPr>
          <p:nvPr>
            <p:ph type="sldNum" sz="quarter" idx="10"/>
          </p:nvPr>
        </p:nvSpPr>
        <p:spPr/>
        <p:txBody>
          <a:bodyPr/>
          <a:lstStyle/>
          <a:p>
            <a:fld id="{E00B7F76-688B-4EAB-98B9-09D6AF80DBB9}" type="slidenum">
              <a:rPr lang="en-US" smtClean="0"/>
              <a:t>29</a:t>
            </a:fld>
            <a:endParaRPr lang="en-US"/>
          </a:p>
        </p:txBody>
      </p:sp>
    </p:spTree>
    <p:extLst>
      <p:ext uri="{BB962C8B-B14F-4D97-AF65-F5344CB8AC3E}">
        <p14:creationId xmlns:p14="http://schemas.microsoft.com/office/powerpoint/2010/main" val="2402851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3</a:t>
            </a:fld>
            <a:endParaRPr lang="en" sz="1400"/>
          </a:p>
        </p:txBody>
      </p:sp>
    </p:spTree>
    <p:extLst>
      <p:ext uri="{BB962C8B-B14F-4D97-AF65-F5344CB8AC3E}">
        <p14:creationId xmlns:p14="http://schemas.microsoft.com/office/powerpoint/2010/main" val="2773026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dirty="0"/>
              <a:t>There was unanimous praise for the visual design, color, and aesthetics of the site.  Several users commented that the site was straightforward to use and that the simplicity of options made it easy to learn.  </a:t>
            </a:r>
            <a:endParaRPr lang="en-US" b="0" dirty="0" smtClean="0">
              <a:effectLst/>
            </a:endParaRPr>
          </a:p>
          <a:p>
            <a:r>
              <a:rPr lang="en-US" b="0" dirty="0" smtClean="0">
                <a:effectLst/>
              </a:rPr>
              <a:t/>
            </a:r>
            <a:br>
              <a:rPr lang="en-US" b="0" dirty="0" smtClean="0">
                <a:effectLst/>
              </a:rPr>
            </a:br>
            <a:r>
              <a:rPr lang="en-US" dirty="0"/>
              <a:t>An ignored design feature was the use of icons for institution, access, and data type. Users did not know what these icons are supposed to represent, and none of the users discovered their explanatory hover labels.</a:t>
            </a:r>
          </a:p>
          <a:p>
            <a:endParaRPr lang="en-US" dirty="0"/>
          </a:p>
        </p:txBody>
      </p:sp>
      <p:sp>
        <p:nvSpPr>
          <p:cNvPr id="4" name="Slide Number Placeholder 3"/>
          <p:cNvSpPr>
            <a:spLocks noGrp="1"/>
          </p:cNvSpPr>
          <p:nvPr>
            <p:ph type="sldNum" sz="quarter" idx="10"/>
          </p:nvPr>
        </p:nvSpPr>
        <p:spPr/>
        <p:txBody>
          <a:bodyPr/>
          <a:lstStyle/>
          <a:p>
            <a:fld id="{E00B7F76-688B-4EAB-98B9-09D6AF80DBB9}" type="slidenum">
              <a:rPr lang="en-US" smtClean="0"/>
              <a:t>30</a:t>
            </a:fld>
            <a:endParaRPr lang="en-US"/>
          </a:p>
        </p:txBody>
      </p:sp>
    </p:spTree>
    <p:extLst>
      <p:ext uri="{BB962C8B-B14F-4D97-AF65-F5344CB8AC3E}">
        <p14:creationId xmlns:p14="http://schemas.microsoft.com/office/powerpoint/2010/main" val="3468842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Key differences:</a:t>
            </a:r>
          </a:p>
          <a:p>
            <a:endParaRPr lang="en-US" dirty="0" smtClean="0"/>
          </a:p>
          <a:p>
            <a:r>
              <a:rPr lang="en-US" dirty="0" smtClean="0"/>
              <a:t>Confusion</a:t>
            </a:r>
            <a:r>
              <a:rPr lang="en-US" baseline="0" dirty="0" smtClean="0"/>
              <a:t> over preview box</a:t>
            </a:r>
          </a:p>
          <a:p>
            <a:endParaRPr lang="en-US" baseline="0" dirty="0" smtClean="0"/>
          </a:p>
          <a:p>
            <a:r>
              <a:rPr lang="en-US" baseline="0" dirty="0" smtClean="0"/>
              <a:t>Confusion with file type being downloaded (scanned map versus shapefile)</a:t>
            </a:r>
          </a:p>
        </p:txBody>
      </p:sp>
      <p:sp>
        <p:nvSpPr>
          <p:cNvPr id="4" name="Slide Number Placeholder 3"/>
          <p:cNvSpPr>
            <a:spLocks noGrp="1"/>
          </p:cNvSpPr>
          <p:nvPr>
            <p:ph type="sldNum" sz="quarter" idx="10"/>
          </p:nvPr>
        </p:nvSpPr>
        <p:spPr/>
        <p:txBody>
          <a:bodyPr/>
          <a:lstStyle/>
          <a:p>
            <a:fld id="{E00B7F76-688B-4EAB-98B9-09D6AF80DBB9}" type="slidenum">
              <a:rPr lang="en-US" smtClean="0"/>
              <a:t>31</a:t>
            </a:fld>
            <a:endParaRPr lang="en-US"/>
          </a:p>
        </p:txBody>
      </p:sp>
    </p:spTree>
    <p:extLst>
      <p:ext uri="{BB962C8B-B14F-4D97-AF65-F5344CB8AC3E}">
        <p14:creationId xmlns:p14="http://schemas.microsoft.com/office/powerpoint/2010/main" val="2484424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dirty="0"/>
              <a:t>The geoportal has three main search functions: a text box, a map inset, and facets.</a:t>
            </a:r>
            <a:endParaRPr lang="en-US" b="0" dirty="0" smtClean="0">
              <a:effectLst/>
            </a:endParaRPr>
          </a:p>
          <a:p>
            <a:endParaRPr lang="en-US" dirty="0" smtClean="0"/>
          </a:p>
          <a:p>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00B7F76-688B-4EAB-98B9-09D6AF80DBB9}" type="slidenum">
              <a:rPr lang="en-US" smtClean="0"/>
              <a:t>32</a:t>
            </a:fld>
            <a:endParaRPr lang="en-US"/>
          </a:p>
        </p:txBody>
      </p:sp>
    </p:spTree>
    <p:extLst>
      <p:ext uri="{BB962C8B-B14F-4D97-AF65-F5344CB8AC3E}">
        <p14:creationId xmlns:p14="http://schemas.microsoft.com/office/powerpoint/2010/main" val="3598154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31774">
              <a:defRPr/>
            </a:pPr>
            <a:r>
              <a:rPr lang="en-US" dirty="0"/>
              <a:t>The most common cause of a failed text search was after typing in a place name or phrase that did not exist in any of the metadata records.  When this occurred, users were often stymied and did not know how to proceed. For example, one user searched for “Ann Arbor, MI.” The state abbreviation “MI” did not appear in any metadata records, causing surprise on the user’s part that the Geoportal did not seem to include items for the city of Ann Arbor. </a:t>
            </a:r>
            <a:endParaRPr lang="en-US" b="0" dirty="0" smtClean="0">
              <a:effectLst/>
            </a:endParaRPr>
          </a:p>
          <a:p>
            <a:endParaRPr lang="en-US" dirty="0" smtClean="0"/>
          </a:p>
          <a:p>
            <a:pPr rtl="0"/>
            <a:r>
              <a:rPr lang="en-US" dirty="0"/>
              <a:t>SUBJECT FACET USED: these keywords had not been standardized for capitalization, which negatively affected scrolling, since the same or similar keywords appeared multiple times. These duplicates and inconsistencies in keywords also eroded trust in the interface for some users. </a:t>
            </a:r>
          </a:p>
          <a:p>
            <a:pPr rtl="0"/>
            <a:endParaRPr lang="en-US" dirty="0"/>
          </a:p>
          <a:p>
            <a:pPr rtl="0"/>
            <a:r>
              <a:rPr lang="en-US" dirty="0"/>
              <a:t>The most obvious issue that arose is that users have been conditioned to expect higher quality results from using text searches than the geoportal can offer.  Internet search engines have been calibrated to include massive synonym libraries, spatial indexes, timelines, and natural language inputs.  The </a:t>
            </a:r>
            <a:r>
              <a:rPr lang="en-US" dirty="0" err="1"/>
              <a:t>Solr</a:t>
            </a:r>
            <a:r>
              <a:rPr lang="en-US" dirty="0"/>
              <a:t> engine for the geoportal has not been configured to incorporate this kind of functionality, and users were confused when their text searches failed. Several users also expressed impatience with the need to enhance their searches by selecting facets or repositioning the map.</a:t>
            </a:r>
            <a:endParaRPr lang="en-US" b="0" dirty="0" smtClean="0">
              <a:effectLst/>
            </a:endParaRPr>
          </a:p>
          <a:p>
            <a:pPr rtl="0"/>
            <a:r>
              <a:rPr lang="en-US" b="0" dirty="0" smtClean="0">
                <a:effectLst/>
              </a:rPr>
              <a:t/>
            </a:r>
            <a:br>
              <a:rPr lang="en-US" b="0" dirty="0" smtClean="0">
                <a:effectLst/>
              </a:rPr>
            </a:br>
            <a:r>
              <a:rPr lang="en-US" dirty="0"/>
              <a:t>Overall, users did not often take advantage of facets and were confused by the myriad of results when they did. </a:t>
            </a:r>
            <a:r>
              <a:rPr lang="en-US" dirty="0" err="1"/>
              <a:t>GeoBlacklight</a:t>
            </a:r>
            <a:r>
              <a:rPr lang="en-US" dirty="0"/>
              <a:t> is populated with records by loading individual flat files into Apache </a:t>
            </a:r>
            <a:r>
              <a:rPr lang="en-US" dirty="0" err="1"/>
              <a:t>Solr</a:t>
            </a:r>
            <a:r>
              <a:rPr lang="en-US" dirty="0"/>
              <a:t>. </a:t>
            </a:r>
            <a:r>
              <a:rPr lang="en-US" dirty="0" err="1"/>
              <a:t>Solr</a:t>
            </a:r>
            <a:r>
              <a:rPr lang="en-US" dirty="0"/>
              <a:t> indexes the records and enables querying and faceting by matching integers or text strings.  A challenge of this method is that it strips out possible entity relationships that might be found in a database and groups values only if the text strings match exactly.  For example, with our current </a:t>
            </a:r>
            <a:r>
              <a:rPr lang="en-US" dirty="0" err="1"/>
              <a:t>Solr</a:t>
            </a:r>
            <a:r>
              <a:rPr lang="en-US" dirty="0"/>
              <a:t> configuration, “Inland Waters” and “inland waters” would not be grouped together, nor would “Philadelphia, PA” and “Philadelphia, Pennsylvania.” Since the Big Ten project aggregates metadata records from dozens of clearinghouses, who may be using different best practices and standards, expecting normalized keyword or contact values is unrealistic.  As a result, the unrefined metadata records created a long, unwieldy list of near duplicates in </a:t>
            </a:r>
            <a:r>
              <a:rPr lang="en-US" dirty="0" err="1"/>
              <a:t>GeoBlacklight</a:t>
            </a:r>
            <a:r>
              <a:rPr lang="en-US" dirty="0"/>
              <a:t> that made browsing confusing to users.</a:t>
            </a:r>
            <a:endParaRPr lang="en-US" b="0" dirty="0" smtClean="0">
              <a:effectLst/>
            </a:endParaRPr>
          </a:p>
          <a:p>
            <a:pPr rtl="0"/>
            <a:r>
              <a:rPr lang="en-US" b="0" dirty="0" smtClean="0">
                <a:effectLst/>
              </a:rPr>
              <a:t/>
            </a:r>
            <a:br>
              <a:rPr lang="en-US" b="0" dirty="0" smtClean="0">
                <a:effectLst/>
              </a:rPr>
            </a:br>
            <a:r>
              <a:rPr lang="en-US" dirty="0"/>
              <a:t>Solution: The BTAA team proposes mediating this problem by normalizing the metadata, adding synonyms, and making the adjacent search strategies of using the map and the facets more prominent, more </a:t>
            </a:r>
            <a:r>
              <a:rPr lang="en-US" i="1" dirty="0"/>
              <a:t>understandable</a:t>
            </a:r>
            <a:r>
              <a:rPr lang="en-US" dirty="0"/>
              <a:t>, and easier to use.</a:t>
            </a:r>
            <a:endParaRPr lang="en-US" b="0" dirty="0" smtClean="0">
              <a:effectLst/>
            </a:endParaRPr>
          </a:p>
          <a:p>
            <a:r>
              <a:rPr lang="en-US" dirty="0" smtClean="0"/>
              <a:t/>
            </a:r>
            <a:br>
              <a:rPr lang="en-US" dirty="0" smtClean="0"/>
            </a:br>
            <a:r>
              <a:rPr lang="en-US" dirty="0" smtClean="0"/>
              <a:t/>
            </a:r>
            <a:br>
              <a:rPr lang="en-US" dirty="0" smtClean="0"/>
            </a:br>
            <a:endParaRPr lang="en-US" b="0" dirty="0" smtClean="0">
              <a:effectLst/>
            </a:endParaRPr>
          </a:p>
          <a:p>
            <a:endParaRPr lang="en-US" dirty="0" smtClean="0"/>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00B7F76-688B-4EAB-98B9-09D6AF80DBB9}" type="slidenum">
              <a:rPr lang="en-US" smtClean="0"/>
              <a:t>33</a:t>
            </a:fld>
            <a:endParaRPr lang="en-US"/>
          </a:p>
        </p:txBody>
      </p:sp>
    </p:spTree>
    <p:extLst>
      <p:ext uri="{BB962C8B-B14F-4D97-AF65-F5344CB8AC3E}">
        <p14:creationId xmlns:p14="http://schemas.microsoft.com/office/powerpoint/2010/main" val="363852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b="1" dirty="0"/>
              <a:t>Issue 2: Item page features</a:t>
            </a:r>
            <a:endParaRPr lang="en-US" b="0" dirty="0" smtClean="0">
              <a:effectLst/>
            </a:endParaRPr>
          </a:p>
          <a:p>
            <a:pPr rtl="0"/>
            <a:r>
              <a:rPr lang="en-US" dirty="0"/>
              <a:t>Users were challenged to understand what was being presented on the item page view, especially when some of the tools or map preview was missing. Some of the resources can only be downloaded by visiting an external website.  This deviates from the norm, as most items can be downloaded from the item entry page.</a:t>
            </a:r>
            <a:endParaRPr lang="en-US" b="0" dirty="0" smtClean="0">
              <a:effectLst/>
            </a:endParaRPr>
          </a:p>
          <a:p>
            <a:pPr rtl="0"/>
            <a:r>
              <a:rPr lang="en-US" b="0" dirty="0" smtClean="0">
                <a:effectLst/>
              </a:rPr>
              <a:t/>
            </a:r>
            <a:br>
              <a:rPr lang="en-US" b="0" dirty="0" smtClean="0">
                <a:effectLst/>
              </a:rPr>
            </a:br>
            <a:r>
              <a:rPr lang="en-US" dirty="0"/>
              <a:t>Solution: Fill in missing features or provide explanatory text for unavailable.  When the item is a scanned map, this should be clearly stated, and, ideally, the image should display.  When there is no download button available, include explanation that the user must visit an external site to obtain the resource.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00B7F76-688B-4EAB-98B9-09D6AF80DBB9}" type="slidenum">
              <a:rPr lang="en-US" smtClean="0"/>
              <a:t>35</a:t>
            </a:fld>
            <a:endParaRPr lang="en-US"/>
          </a:p>
        </p:txBody>
      </p:sp>
    </p:spTree>
    <p:extLst>
      <p:ext uri="{BB962C8B-B14F-4D97-AF65-F5344CB8AC3E}">
        <p14:creationId xmlns:p14="http://schemas.microsoft.com/office/powerpoint/2010/main" val="2654353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b="1" dirty="0"/>
              <a:t>Issue 3: The map search</a:t>
            </a:r>
            <a:endParaRPr lang="en-US" b="0" dirty="0" smtClean="0">
              <a:effectLst/>
            </a:endParaRPr>
          </a:p>
          <a:p>
            <a:pPr rtl="0"/>
            <a:r>
              <a:rPr lang="en-US" dirty="0"/>
              <a:t>An essential feature of a geoportal should be the ability to search for items via a map interface.  Although this feature is functional in our geoportal, it is rarely used.  On the homepage, its intended use is to zoom and focus the map and then click “Search here.”  However, it is not clear to users how this works and for the BTAA geoportal, the map is positioned at the bottom of the homepage, beneath the fold.  As a result, no users took advantage of the map as a potential first search step.</a:t>
            </a:r>
            <a:endParaRPr lang="en-US" b="0" dirty="0" smtClean="0">
              <a:effectLst/>
            </a:endParaRPr>
          </a:p>
          <a:p>
            <a:pPr rtl="0"/>
            <a:r>
              <a:rPr lang="en-US" b="0" dirty="0" smtClean="0">
                <a:effectLst/>
              </a:rPr>
              <a:t/>
            </a:r>
            <a:br>
              <a:rPr lang="en-US" b="0" dirty="0" smtClean="0">
                <a:effectLst/>
              </a:rPr>
            </a:br>
            <a:r>
              <a:rPr lang="en-US" dirty="0"/>
              <a:t>The map appears near the top of the screen on the search results page.  Here, it can be used like a facet to filter results based upon whether or not their bounding boxes intersect the visible search area.  If a user hovers over the text of the search results, the associated bounding boxes for each record will show up on the same map.  This map inset has the potential to be very helpful, but was not intuitive to the users in the study.  Only a few users took advantage of the map on the results page, and only after they had been using the geoportal for awhile.</a:t>
            </a:r>
            <a:endParaRPr lang="en-US" b="0" dirty="0" smtClean="0">
              <a:effectLst/>
            </a:endParaRPr>
          </a:p>
          <a:p>
            <a:pPr rtl="0"/>
            <a:r>
              <a:rPr lang="en-US" b="0" dirty="0" smtClean="0">
                <a:effectLst/>
              </a:rPr>
              <a:t/>
            </a:r>
            <a:br>
              <a:rPr lang="en-US" b="0" dirty="0" smtClean="0">
                <a:effectLst/>
              </a:rPr>
            </a:br>
            <a:r>
              <a:rPr lang="en-US" dirty="0"/>
              <a:t>Solution: Add explanatory text, experiment with repositioning it, and add a textbox for search for place name within the map.</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00B7F76-688B-4EAB-98B9-09D6AF80DBB9}" type="slidenum">
              <a:rPr lang="en-US" smtClean="0"/>
              <a:t>37</a:t>
            </a:fld>
            <a:endParaRPr lang="en-US"/>
          </a:p>
        </p:txBody>
      </p:sp>
    </p:spTree>
    <p:extLst>
      <p:ext uri="{BB962C8B-B14F-4D97-AF65-F5344CB8AC3E}">
        <p14:creationId xmlns:p14="http://schemas.microsoft.com/office/powerpoint/2010/main" val="195874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Another point of confusion is that the BTAA geoportal is one of the few geospatial resource portals to combine both GIS datasets and scanned maps in the same application. </a:t>
            </a:r>
            <a:r>
              <a:rPr lang="en-US" dirty="0" smtClean="0"/>
              <a:t>As a result, some users were not sure if they had found a </a:t>
            </a:r>
            <a:r>
              <a:rPr lang="en-US" dirty="0" err="1" smtClean="0"/>
              <a:t>shapefile</a:t>
            </a:r>
            <a:r>
              <a:rPr lang="en-US" dirty="0" smtClean="0"/>
              <a:t> or a scanned map, nor did they realize there is a distinction.  This was one time where having a discipline knowledge of geospatial resources was helpful.</a:t>
            </a:r>
            <a:endParaRPr lang="en-US" b="0" dirty="0" smtClean="0">
              <a:effectLst/>
            </a:endParaRPr>
          </a:p>
          <a:p>
            <a:endParaRPr lang="en-US" dirty="0"/>
          </a:p>
        </p:txBody>
      </p:sp>
    </p:spTree>
    <p:extLst>
      <p:ext uri="{BB962C8B-B14F-4D97-AF65-F5344CB8AC3E}">
        <p14:creationId xmlns:p14="http://schemas.microsoft.com/office/powerpoint/2010/main" val="4042277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32943" indent="-232943">
              <a:buAutoNum type="arabicParenR"/>
            </a:pPr>
            <a:r>
              <a:rPr lang="en-US" b="1" dirty="0"/>
              <a:t>Change highlighted facets to Subject, Place, Data Type</a:t>
            </a:r>
            <a:r>
              <a:rPr lang="en-US" dirty="0"/>
              <a:t>. Users struggled with the categories Institution and Collection, those categories should be moved to the About page and replaced with Place and Data Type. </a:t>
            </a:r>
          </a:p>
          <a:p>
            <a:pPr marL="232943" indent="-232943">
              <a:buAutoNum type="arabicParenR"/>
            </a:pPr>
            <a:endParaRPr lang="en-US" dirty="0"/>
          </a:p>
          <a:p>
            <a:pPr rtl="0"/>
            <a:r>
              <a:rPr lang="en-US" dirty="0"/>
              <a:t>2) </a:t>
            </a:r>
            <a:r>
              <a:rPr lang="en-US" b="1" dirty="0"/>
              <a:t>Reorder facets on the left facet menu, making the first four: Place; Subject; Data Type and Year.</a:t>
            </a:r>
            <a:r>
              <a:rPr lang="en-US" dirty="0"/>
              <a:t> Users only click on the </a:t>
            </a:r>
            <a:r>
              <a:rPr lang="en-US" dirty="0" err="1"/>
              <a:t>the</a:t>
            </a:r>
            <a:r>
              <a:rPr lang="en-US" dirty="0"/>
              <a:t> facets listed first and ignore the ones lower down. Similar to observations from the homepage, users found Institution and Collection confusing. We recommended moving those facets to the top four spots because they were of interest to users and also the facets with the most cleaned up and standardized metadata. </a:t>
            </a:r>
            <a:endParaRPr lang="en-US" b="0" dirty="0" smtClean="0">
              <a:effectLst/>
            </a:endParaRPr>
          </a:p>
          <a:p>
            <a:pPr rtl="0"/>
            <a:r>
              <a:rPr lang="en-US" dirty="0"/>
              <a:t>3) </a:t>
            </a:r>
            <a:r>
              <a:rPr lang="en-US" b="1" dirty="0"/>
              <a:t>Set year facet to chronological sort.</a:t>
            </a:r>
            <a:r>
              <a:rPr lang="en-US" dirty="0"/>
              <a:t> Users found this facet difficult because it displayed in numeric instead of chronological order. Chronological order would make selection more intuitive.</a:t>
            </a:r>
            <a:endParaRPr lang="en-US" b="0" dirty="0" smtClean="0">
              <a:effectLst/>
            </a:endParaRPr>
          </a:p>
          <a:p>
            <a:r>
              <a:rPr lang="en-US" dirty="0"/>
              <a:t>4) </a:t>
            </a:r>
            <a:r>
              <a:rPr lang="en-US" b="1" dirty="0"/>
              <a:t>Add time slider for year facet.</a:t>
            </a:r>
            <a:r>
              <a:rPr lang="en-US" dirty="0"/>
              <a:t> This would further support searching by time period, allowing users to search within a timeframe instead of just selecting a particular year. </a:t>
            </a:r>
          </a:p>
        </p:txBody>
      </p:sp>
      <p:sp>
        <p:nvSpPr>
          <p:cNvPr id="4" name="Slide Number Placeholder 3"/>
          <p:cNvSpPr>
            <a:spLocks noGrp="1"/>
          </p:cNvSpPr>
          <p:nvPr>
            <p:ph type="sldNum" sz="quarter" idx="10"/>
          </p:nvPr>
        </p:nvSpPr>
        <p:spPr/>
        <p:txBody>
          <a:bodyPr/>
          <a:lstStyle/>
          <a:p>
            <a:fld id="{E00B7F76-688B-4EAB-98B9-09D6AF80DBB9}" type="slidenum">
              <a:rPr lang="en-US" smtClean="0"/>
              <a:t>40</a:t>
            </a:fld>
            <a:endParaRPr lang="en-US"/>
          </a:p>
        </p:txBody>
      </p:sp>
    </p:spTree>
    <p:extLst>
      <p:ext uri="{BB962C8B-B14F-4D97-AF65-F5344CB8AC3E}">
        <p14:creationId xmlns:p14="http://schemas.microsoft.com/office/powerpoint/2010/main" val="265340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Follow up study – smaller number of interviews over a larger number of interviewers,</a:t>
            </a:r>
            <a:r>
              <a:rPr lang="en-US" baseline="0" dirty="0" smtClean="0"/>
              <a:t> hopefully more often to test changes</a:t>
            </a:r>
          </a:p>
          <a:p>
            <a:endParaRPr lang="en-US" baseline="0" dirty="0" smtClean="0"/>
          </a:p>
          <a:p>
            <a:r>
              <a:rPr lang="en-US" baseline="0" dirty="0" smtClean="0"/>
              <a:t>Activity tracking with crazy egg</a:t>
            </a:r>
            <a:endParaRPr lang="en-US" dirty="0"/>
          </a:p>
        </p:txBody>
      </p:sp>
      <p:sp>
        <p:nvSpPr>
          <p:cNvPr id="4" name="Slide Number Placeholder 3"/>
          <p:cNvSpPr>
            <a:spLocks noGrp="1"/>
          </p:cNvSpPr>
          <p:nvPr>
            <p:ph type="sldNum" sz="quarter" idx="10"/>
          </p:nvPr>
        </p:nvSpPr>
        <p:spPr/>
        <p:txBody>
          <a:bodyPr/>
          <a:lstStyle/>
          <a:p>
            <a:fld id="{E00B7F76-688B-4EAB-98B9-09D6AF80DBB9}" type="slidenum">
              <a:rPr lang="en-US" smtClean="0"/>
              <a:t>42</a:t>
            </a:fld>
            <a:endParaRPr lang="en-US"/>
          </a:p>
        </p:txBody>
      </p:sp>
    </p:spTree>
    <p:extLst>
      <p:ext uri="{BB962C8B-B14F-4D97-AF65-F5344CB8AC3E}">
        <p14:creationId xmlns:p14="http://schemas.microsoft.com/office/powerpoint/2010/main" val="564288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701041" y="4393048"/>
            <a:ext cx="5608319" cy="3594312"/>
          </a:xfrm>
          <a:prstGeom prst="rect">
            <a:avLst/>
          </a:prstGeom>
          <a:noFill/>
          <a:ln>
            <a:noFill/>
          </a:ln>
        </p:spPr>
        <p:txBody>
          <a:bodyPr spcFirstLastPara="1" wrap="square" lIns="91425" tIns="91425" rIns="91425" bIns="91425" anchor="t" anchorCtr="0">
            <a:noAutofit/>
          </a:bodyPr>
          <a:lstStyle/>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Nicole Smeltekop and I will be focusing on a particular aspect of supplying metadata to the geoportal, namely metadata for scanned maps, primarily pre-1923 historic maps that are out of U.S. copyright. As Kathleen mentioned, this content accounts for about half of the records in the geoportal.</a:t>
            </a:r>
            <a:endParaRPr sz="1100">
              <a:latin typeface="Arial"/>
              <a:ea typeface="Arial"/>
              <a:cs typeface="Arial"/>
              <a:sym typeface="Arial"/>
            </a:endParaRPr>
          </a:p>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Nicole and I are both catalog librarians at MSU. I mostly catalog cartographic materials, and Nicole catalogs an array of special materials including maps, and is also a part of the team building MSU’s digital repository.</a:t>
            </a:r>
            <a:endParaRPr sz="1100">
              <a:latin typeface="Arial"/>
              <a:ea typeface="Arial"/>
              <a:cs typeface="Arial"/>
              <a:sym typeface="Arial"/>
            </a:endParaRPr>
          </a:p>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I’ll be talking about our process for describing scanned maps in the geoportal using the existing catalog records — MARC records — for the corresponding paper maps as a starting point. </a:t>
            </a:r>
            <a:endParaRPr sz="1100">
              <a:latin typeface="Arial"/>
              <a:ea typeface="Arial"/>
              <a:cs typeface="Arial"/>
              <a:sym typeface="Arial"/>
            </a:endParaRPr>
          </a:p>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Nicole will be talking about the recent introduction of maps to our digital repository, and how that process interacts with supplying metadata to the geoportal.</a:t>
            </a:r>
            <a:endParaRPr sz="1100">
              <a:latin typeface="Arial"/>
              <a:ea typeface="Arial"/>
              <a:cs typeface="Arial"/>
              <a:sym typeface="Arial"/>
            </a:endParaRPr>
          </a:p>
        </p:txBody>
      </p:sp>
      <p:sp>
        <p:nvSpPr>
          <p:cNvPr id="86" name="Shape 86"/>
          <p:cNvSpPr>
            <a:spLocks noGrp="1" noRot="1" noChangeAspect="1"/>
          </p:cNvSpPr>
          <p:nvPr>
            <p:ph type="sldImg" idx="2"/>
          </p:nvPr>
        </p:nvSpPr>
        <p:spPr>
          <a:xfrm>
            <a:off x="1452563" y="1141413"/>
            <a:ext cx="4105275" cy="3079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701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4</a:t>
            </a:fld>
            <a:endParaRPr lang="en" sz="1400"/>
          </a:p>
        </p:txBody>
      </p:sp>
    </p:spTree>
    <p:extLst>
      <p:ext uri="{BB962C8B-B14F-4D97-AF65-F5344CB8AC3E}">
        <p14:creationId xmlns:p14="http://schemas.microsoft.com/office/powerpoint/2010/main" val="4270238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I’ll start with a bit of background: </a:t>
            </a:r>
            <a:endParaRPr sz="1100">
              <a:latin typeface="Arial"/>
              <a:ea typeface="Arial"/>
              <a:cs typeface="Arial"/>
              <a:sym typeface="Arial"/>
            </a:endParaRPr>
          </a:p>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Past practice for serving scanned maps at the MSU Libraries has been via Drupal pages on the Map Library website, an example of which can be seen here — and this is also part of the current practice, although we think we’re in the waning days of that.</a:t>
            </a:r>
            <a:endParaRPr sz="1100">
              <a:latin typeface="Arial"/>
              <a:ea typeface="Arial"/>
              <a:cs typeface="Arial"/>
              <a:sym typeface="Arial"/>
            </a:endParaRPr>
          </a:p>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These webpages have not contained formatted description of the maps, nor have they had links to formatted description.</a:t>
            </a:r>
            <a:endParaRPr sz="1100">
              <a:latin typeface="Arial"/>
              <a:ea typeface="Arial"/>
              <a:cs typeface="Arial"/>
              <a:sym typeface="Arial"/>
            </a:endParaRPr>
          </a:p>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Over the years the scans been added to the website without particular attention to whether the corresponding paper maps were cataloged or not —</a:t>
            </a:r>
            <a:endParaRPr sz="1100">
              <a:latin typeface="Arial"/>
              <a:ea typeface="Arial"/>
              <a:cs typeface="Arial"/>
              <a:sym typeface="Arial"/>
            </a:endParaRPr>
          </a:p>
          <a:p>
            <a:pPr marL="914400" lvl="1"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the motivation was primarily just to make them available, because a description on a Drupal page is better than no description anywhere.</a:t>
            </a:r>
            <a:endParaRPr sz="1100">
              <a:latin typeface="Arial"/>
              <a:ea typeface="Arial"/>
              <a:cs typeface="Arial"/>
              <a:sym typeface="Arial"/>
            </a:endParaRPr>
          </a:p>
        </p:txBody>
      </p:sp>
      <p:sp>
        <p:nvSpPr>
          <p:cNvPr id="92" name="Shape 92"/>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3468137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Which leads me to another aspect of our circumstance, which is that at MSU we have a massive backlog of uncataloged maps, in the tens of thousands, including some of our most important historic maps, </a:t>
            </a:r>
            <a:endParaRPr sz="1100">
              <a:latin typeface="Arial"/>
              <a:ea typeface="Arial"/>
              <a:cs typeface="Arial"/>
              <a:sym typeface="Arial"/>
            </a:endParaRPr>
          </a:p>
          <a:p>
            <a:pPr marL="914400" lvl="1"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although happily the map I’m showing you here </a:t>
            </a:r>
            <a:r>
              <a:rPr lang="en-US" sz="1100" i="1">
                <a:latin typeface="Arial"/>
                <a:ea typeface="Arial"/>
                <a:cs typeface="Arial"/>
                <a:sym typeface="Arial"/>
              </a:rPr>
              <a:t>is </a:t>
            </a:r>
            <a:r>
              <a:rPr lang="en-US" sz="1100">
                <a:latin typeface="Arial"/>
                <a:ea typeface="Arial"/>
                <a:cs typeface="Arial"/>
                <a:sym typeface="Arial"/>
              </a:rPr>
              <a:t>cataloged. </a:t>
            </a:r>
            <a:endParaRPr sz="1100">
              <a:latin typeface="Arial"/>
              <a:ea typeface="Arial"/>
              <a:cs typeface="Arial"/>
              <a:sym typeface="Arial"/>
            </a:endParaRPr>
          </a:p>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Unfortunate as it is in many ways to be faced with that backlog, it does afford us an opportunity to be thinking about ways we might incorporate the creation of records for scanned maps — with those all-important formatted descriptions that we can use in the geoportal — into the workflow of cataloging the paper maps from which the scans are derived. </a:t>
            </a:r>
            <a:endParaRPr sz="1100">
              <a:latin typeface="Arial"/>
              <a:ea typeface="Arial"/>
              <a:cs typeface="Arial"/>
              <a:sym typeface="Arial"/>
            </a:endParaRPr>
          </a:p>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But first, Nicole and I designed and tested a process whereby we started with old, pre-existing MARC records for paper maps...</a:t>
            </a:r>
            <a:endParaRPr sz="1100">
              <a:latin typeface="Arial"/>
              <a:ea typeface="Arial"/>
              <a:cs typeface="Arial"/>
              <a:sym typeface="Arial"/>
            </a:endParaRPr>
          </a:p>
        </p:txBody>
      </p:sp>
      <p:sp>
        <p:nvSpPr>
          <p:cNvPr id="98" name="Shape 98"/>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3970499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And then used the software MarcEdit to generate metadata for scans of those maps in a couple of different formats.</a:t>
            </a:r>
            <a:endParaRPr sz="1100">
              <a:latin typeface="Arial"/>
              <a:ea typeface="Arial"/>
              <a:cs typeface="Arial"/>
              <a:sym typeface="Arial"/>
            </a:endParaRPr>
          </a:p>
          <a:p>
            <a:pPr marL="457200" lvl="0" indent="-298450" rtl="0">
              <a:spcBef>
                <a:spcPts val="0"/>
              </a:spcBef>
              <a:spcAft>
                <a:spcPts val="0"/>
              </a:spcAft>
              <a:buClr>
                <a:schemeClr val="dk1"/>
              </a:buClr>
              <a:buSzPts val="1100"/>
              <a:buChar char="●"/>
            </a:pPr>
            <a:r>
              <a:rPr lang="en-US" sz="1100">
                <a:latin typeface="Arial"/>
                <a:ea typeface="Arial"/>
                <a:cs typeface="Arial"/>
                <a:sym typeface="Arial"/>
              </a:rPr>
              <a:t>A couple of things to mention about MarcEdit:</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It’s freely available (although not open-source), and it’s powerful and easy to use</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There is lots of documentation online (including youtube tutorials, an active listserv, and the creator, Terry Reese at Ohio State University, has a blog and website.)</a:t>
            </a:r>
            <a:endParaRPr sz="1100">
              <a:latin typeface="Arial"/>
              <a:ea typeface="Arial"/>
              <a:cs typeface="Arial"/>
              <a:sym typeface="Arial"/>
            </a:endParaRPr>
          </a:p>
          <a:p>
            <a:pPr marL="0" marR="0" lvl="0" indent="0" algn="l" rtl="0">
              <a:lnSpc>
                <a:spcPct val="115000"/>
              </a:lnSpc>
              <a:spcBef>
                <a:spcPts val="0"/>
              </a:spcBef>
              <a:spcAft>
                <a:spcPts val="0"/>
              </a:spcAft>
              <a:buNone/>
            </a:pPr>
            <a:endParaRPr sz="1100">
              <a:latin typeface="Arial"/>
              <a:ea typeface="Arial"/>
              <a:cs typeface="Arial"/>
              <a:sym typeface="Arial"/>
            </a:endParaRPr>
          </a:p>
        </p:txBody>
      </p:sp>
      <p:sp>
        <p:nvSpPr>
          <p:cNvPr id="105" name="Shape 105"/>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46</a:t>
            </a:fld>
            <a:endParaRPr/>
          </a:p>
        </p:txBody>
      </p:sp>
    </p:spTree>
    <p:extLst>
      <p:ext uri="{BB962C8B-B14F-4D97-AF65-F5344CB8AC3E}">
        <p14:creationId xmlns:p14="http://schemas.microsoft.com/office/powerpoint/2010/main" val="3942929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298450" rtl="0">
              <a:spcBef>
                <a:spcPts val="0"/>
              </a:spcBef>
              <a:spcAft>
                <a:spcPts val="0"/>
              </a:spcAft>
              <a:buClr>
                <a:schemeClr val="dk1"/>
              </a:buClr>
              <a:buSzPts val="1100"/>
              <a:buChar char="●"/>
            </a:pPr>
            <a:r>
              <a:rPr lang="en-US" sz="1100">
                <a:latin typeface="Arial"/>
                <a:ea typeface="Arial"/>
                <a:cs typeface="Arial"/>
                <a:sym typeface="Arial"/>
              </a:rPr>
              <a:t>A few considerations we had in coming up with our workflow:</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The project requires both a working knowledge MarcEdit, obviously, and a fairly in-depth knowledge of MARC cataloging standards for maps, and between the two of us we had these covered.</a:t>
            </a:r>
            <a:endParaRPr sz="1100">
              <a:latin typeface="Arial"/>
              <a:ea typeface="Arial"/>
              <a:cs typeface="Arial"/>
              <a:sym typeface="Arial"/>
            </a:endParaRPr>
          </a:p>
          <a:p>
            <a:pPr marL="914400" lvl="1"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We opted to create MARC and MarcXML records (rather than the Dublin Core metadata used in the geoportal) for a couple of reasons:</a:t>
            </a:r>
            <a:endParaRPr sz="1100">
              <a:latin typeface="Arial"/>
              <a:ea typeface="Arial"/>
              <a:cs typeface="Arial"/>
              <a:sym typeface="Arial"/>
            </a:endParaRPr>
          </a:p>
          <a:p>
            <a:pPr marL="1371600" lvl="2"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MARC would allow us to create new standalone RDA-compliant bibliographic records for the scans in our catalog and WorldCat</a:t>
            </a:r>
            <a:endParaRPr sz="1100">
              <a:latin typeface="Arial"/>
              <a:ea typeface="Arial"/>
              <a:cs typeface="Arial"/>
              <a:sym typeface="Arial"/>
            </a:endParaRPr>
          </a:p>
          <a:p>
            <a:pPr marL="1371600" lvl="2"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And because a workflow had already been established by the Big Ten Geoportal team for converting MARC to Dublin Core</a:t>
            </a:r>
            <a:endParaRPr sz="1100">
              <a:latin typeface="Arial"/>
              <a:ea typeface="Arial"/>
              <a:cs typeface="Arial"/>
              <a:sym typeface="Arial"/>
            </a:endParaRPr>
          </a:p>
        </p:txBody>
      </p:sp>
      <p:sp>
        <p:nvSpPr>
          <p:cNvPr id="113" name="Shape 113"/>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47</a:t>
            </a:fld>
            <a:endParaRPr/>
          </a:p>
        </p:txBody>
      </p:sp>
    </p:spTree>
    <p:extLst>
      <p:ext uri="{BB962C8B-B14F-4D97-AF65-F5344CB8AC3E}">
        <p14:creationId xmlns:p14="http://schemas.microsoft.com/office/powerpoint/2010/main" val="1377425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298450" rtl="0">
              <a:spcBef>
                <a:spcPts val="0"/>
              </a:spcBef>
              <a:spcAft>
                <a:spcPts val="0"/>
              </a:spcAft>
              <a:buClr>
                <a:schemeClr val="dk1"/>
              </a:buClr>
              <a:buSzPts val="1100"/>
              <a:buChar char="●"/>
            </a:pPr>
            <a:r>
              <a:rPr lang="en-US" sz="1100">
                <a:latin typeface="Arial"/>
                <a:ea typeface="Arial"/>
                <a:cs typeface="Arial"/>
                <a:sym typeface="Arial"/>
              </a:rPr>
              <a:t>Here is the workflow we came up with.</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We started with the OCLC versions of the MARC records of paper maps that were already present in our catalog. </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And those had been identified via a spreadsheet that was created by the staff and student workers in the Map Library over the course of a few months.</a:t>
            </a:r>
            <a:endParaRPr sz="1100">
              <a:latin typeface="Arial"/>
              <a:ea typeface="Arial"/>
              <a:cs typeface="Arial"/>
              <a:sym typeface="Arial"/>
            </a:endParaRPr>
          </a:p>
          <a:p>
            <a:pPr marL="1371600" lvl="2" indent="-298450" rtl="0">
              <a:spcBef>
                <a:spcPts val="0"/>
              </a:spcBef>
              <a:spcAft>
                <a:spcPts val="0"/>
              </a:spcAft>
              <a:buClr>
                <a:schemeClr val="dk1"/>
              </a:buClr>
              <a:buSzPts val="1100"/>
              <a:buChar char="■"/>
            </a:pPr>
            <a:r>
              <a:rPr lang="en-US" sz="1100">
                <a:latin typeface="Arial"/>
                <a:ea typeface="Arial"/>
                <a:cs typeface="Arial"/>
                <a:sym typeface="Arial"/>
              </a:rPr>
              <a:t>The staff and student workers went through the Drupal pages and cross-checked the scans against the library catalog, and copy-pasted the catalog records’ OCLC control numbers field into a spreadsheet, for Nicole and I to use</a:t>
            </a:r>
            <a:endParaRPr sz="1100">
              <a:latin typeface="Arial"/>
              <a:ea typeface="Arial"/>
              <a:cs typeface="Arial"/>
              <a:sym typeface="Arial"/>
            </a:endParaRPr>
          </a:p>
          <a:p>
            <a:pPr marL="1371600" lvl="2" indent="-298450" rtl="0">
              <a:spcBef>
                <a:spcPts val="0"/>
              </a:spcBef>
              <a:spcAft>
                <a:spcPts val="0"/>
              </a:spcAft>
              <a:buClr>
                <a:schemeClr val="dk1"/>
              </a:buClr>
              <a:buSzPts val="1100"/>
              <a:buChar char="■"/>
            </a:pPr>
            <a:r>
              <a:rPr lang="en-US" sz="1100">
                <a:latin typeface="Arial"/>
                <a:ea typeface="Arial"/>
                <a:cs typeface="Arial"/>
                <a:sym typeface="Arial"/>
              </a:rPr>
              <a:t>Then we put the corresponding OCLC records into an OCLC Connexion save file.</a:t>
            </a:r>
            <a:endParaRPr sz="1100">
              <a:latin typeface="Arial"/>
              <a:ea typeface="Arial"/>
              <a:cs typeface="Arial"/>
              <a:sym typeface="Arial"/>
            </a:endParaRPr>
          </a:p>
        </p:txBody>
      </p:sp>
      <p:sp>
        <p:nvSpPr>
          <p:cNvPr id="120" name="Shape 120"/>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48</a:t>
            </a:fld>
            <a:endParaRPr/>
          </a:p>
        </p:txBody>
      </p:sp>
    </p:spTree>
    <p:extLst>
      <p:ext uri="{BB962C8B-B14F-4D97-AF65-F5344CB8AC3E}">
        <p14:creationId xmlns:p14="http://schemas.microsoft.com/office/powerpoint/2010/main" val="1561666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17500" rtl="0">
              <a:spcBef>
                <a:spcPts val="0"/>
              </a:spcBef>
              <a:spcAft>
                <a:spcPts val="0"/>
              </a:spcAft>
              <a:buClr>
                <a:schemeClr val="dk1"/>
              </a:buClr>
              <a:buSzPts val="1400"/>
              <a:buChar char="●"/>
            </a:pPr>
            <a:r>
              <a:rPr lang="en-US" sz="1100">
                <a:latin typeface="Arial"/>
                <a:ea typeface="Arial"/>
                <a:cs typeface="Arial"/>
                <a:sym typeface="Arial"/>
              </a:rPr>
              <a:t>We brought those records into MarcEdit and applied a series of programmatic changes to them, thereby creating new records</a:t>
            </a:r>
            <a:endParaRPr/>
          </a:p>
        </p:txBody>
      </p:sp>
      <p:sp>
        <p:nvSpPr>
          <p:cNvPr id="127" name="Shape 127"/>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908777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17500" rtl="0">
              <a:spcBef>
                <a:spcPts val="0"/>
              </a:spcBef>
              <a:spcAft>
                <a:spcPts val="0"/>
              </a:spcAft>
              <a:buClr>
                <a:schemeClr val="dk1"/>
              </a:buClr>
              <a:buSzPts val="1400"/>
              <a:buChar char="●"/>
            </a:pPr>
            <a:r>
              <a:rPr lang="en-US" sz="1100">
                <a:latin typeface="Arial"/>
                <a:ea typeface="Arial"/>
                <a:cs typeface="Arial"/>
                <a:sym typeface="Arial"/>
              </a:rPr>
              <a:t>We brought those new records back into OCLC Connexion and made various manual edits that we had not been able to do programmatically in the MarcEdit software</a:t>
            </a:r>
            <a:endParaRPr sz="1100">
              <a:latin typeface="Arial"/>
              <a:ea typeface="Arial"/>
              <a:cs typeface="Arial"/>
              <a:sym typeface="Arial"/>
            </a:endParaRPr>
          </a:p>
          <a:p>
            <a:pPr marL="0" lvl="0" indent="0" rtl="0">
              <a:spcBef>
                <a:spcPts val="0"/>
              </a:spcBef>
              <a:spcAft>
                <a:spcPts val="0"/>
              </a:spcAft>
              <a:buNone/>
            </a:pPr>
            <a:endParaRPr sz="1100">
              <a:latin typeface="Arial"/>
              <a:ea typeface="Arial"/>
              <a:cs typeface="Arial"/>
              <a:sym typeface="Arial"/>
            </a:endParaRPr>
          </a:p>
        </p:txBody>
      </p:sp>
      <p:sp>
        <p:nvSpPr>
          <p:cNvPr id="134" name="Shape 134"/>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648791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17500" rtl="0">
              <a:spcBef>
                <a:spcPts val="0"/>
              </a:spcBef>
              <a:spcAft>
                <a:spcPts val="0"/>
              </a:spcAft>
              <a:buClr>
                <a:schemeClr val="dk1"/>
              </a:buClr>
              <a:buSzPts val="1400"/>
              <a:buChar char="●"/>
            </a:pPr>
            <a:r>
              <a:rPr lang="en-US" sz="1100">
                <a:latin typeface="Arial"/>
                <a:ea typeface="Arial"/>
                <a:cs typeface="Arial"/>
                <a:sym typeface="Arial"/>
              </a:rPr>
              <a:t>We uploaded the new records for the digital maps into OCLC/Worldcat and brought them into our local catalog</a:t>
            </a:r>
            <a:endParaRPr sz="1100">
              <a:latin typeface="Arial"/>
              <a:ea typeface="Arial"/>
              <a:cs typeface="Arial"/>
              <a:sym typeface="Arial"/>
            </a:endParaRPr>
          </a:p>
          <a:p>
            <a:pPr marL="0" lvl="0" indent="0">
              <a:spcBef>
                <a:spcPts val="0"/>
              </a:spcBef>
              <a:spcAft>
                <a:spcPts val="0"/>
              </a:spcAft>
              <a:buNone/>
            </a:pPr>
            <a:endParaRPr/>
          </a:p>
        </p:txBody>
      </p:sp>
      <p:sp>
        <p:nvSpPr>
          <p:cNvPr id="141" name="Shape 141"/>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51</a:t>
            </a:fld>
            <a:endParaRPr/>
          </a:p>
        </p:txBody>
      </p:sp>
    </p:spTree>
    <p:extLst>
      <p:ext uri="{BB962C8B-B14F-4D97-AF65-F5344CB8AC3E}">
        <p14:creationId xmlns:p14="http://schemas.microsoft.com/office/powerpoint/2010/main" val="1854272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17500" rtl="0">
              <a:spcBef>
                <a:spcPts val="0"/>
              </a:spcBef>
              <a:spcAft>
                <a:spcPts val="0"/>
              </a:spcAft>
              <a:buClr>
                <a:schemeClr val="dk1"/>
              </a:buClr>
              <a:buSzPts val="1400"/>
              <a:buChar char="●"/>
            </a:pPr>
            <a:r>
              <a:rPr lang="en-US" sz="1100">
                <a:latin typeface="Arial"/>
                <a:ea typeface="Arial"/>
                <a:cs typeface="Arial"/>
                <a:sym typeface="Arial"/>
              </a:rPr>
              <a:t>We brought the records, with their manual edits, back into MarcEdit and converted them to MarcXML</a:t>
            </a:r>
            <a:endParaRPr/>
          </a:p>
        </p:txBody>
      </p:sp>
      <p:sp>
        <p:nvSpPr>
          <p:cNvPr id="148" name="Shape 148"/>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52</a:t>
            </a:fld>
            <a:endParaRPr/>
          </a:p>
        </p:txBody>
      </p:sp>
    </p:spTree>
    <p:extLst>
      <p:ext uri="{BB962C8B-B14F-4D97-AF65-F5344CB8AC3E}">
        <p14:creationId xmlns:p14="http://schemas.microsoft.com/office/powerpoint/2010/main" val="37890114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17500" rtl="0">
              <a:spcBef>
                <a:spcPts val="0"/>
              </a:spcBef>
              <a:spcAft>
                <a:spcPts val="0"/>
              </a:spcAft>
              <a:buClr>
                <a:schemeClr val="dk1"/>
              </a:buClr>
              <a:buSzPts val="1400"/>
              <a:buChar char="●"/>
            </a:pPr>
            <a:r>
              <a:rPr lang="en-US" sz="1100">
                <a:latin typeface="Arial"/>
                <a:ea typeface="Arial"/>
                <a:cs typeface="Arial"/>
                <a:sym typeface="Arial"/>
              </a:rPr>
              <a:t>We sent a file of MarcXML records to the geoportal’s metadata coordinator, Karen, based at the University of Minnesota, who then selectively transformed the content into Dublin Core/Geoblacklight metadata, which was uploaded into the geoportal.</a:t>
            </a:r>
            <a:endParaRPr/>
          </a:p>
        </p:txBody>
      </p:sp>
      <p:sp>
        <p:nvSpPr>
          <p:cNvPr id="155" name="Shape 155"/>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53</a:t>
            </a:fld>
            <a:endParaRPr/>
          </a:p>
        </p:txBody>
      </p:sp>
    </p:spTree>
    <p:extLst>
      <p:ext uri="{BB962C8B-B14F-4D97-AF65-F5344CB8AC3E}">
        <p14:creationId xmlns:p14="http://schemas.microsoft.com/office/powerpoint/2010/main" val="20841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5</a:t>
            </a:fld>
            <a:endParaRPr lang="en" sz="1400"/>
          </a:p>
        </p:txBody>
      </p:sp>
    </p:spTree>
    <p:extLst>
      <p:ext uri="{BB962C8B-B14F-4D97-AF65-F5344CB8AC3E}">
        <p14:creationId xmlns:p14="http://schemas.microsoft.com/office/powerpoint/2010/main" val="9324432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298450" rtl="0">
              <a:spcBef>
                <a:spcPts val="0"/>
              </a:spcBef>
              <a:spcAft>
                <a:spcPts val="0"/>
              </a:spcAft>
              <a:buClr>
                <a:schemeClr val="dk1"/>
              </a:buClr>
              <a:buSzPts val="1100"/>
              <a:buChar char="●"/>
            </a:pPr>
            <a:r>
              <a:rPr lang="en-US" sz="1100">
                <a:latin typeface="Arial"/>
                <a:ea typeface="Arial"/>
                <a:cs typeface="Arial"/>
                <a:sym typeface="Arial"/>
              </a:rPr>
              <a:t>This is an excerpt from a list we created, planning out the programmatic changes we wanted to make in our first round of edits.</a:t>
            </a:r>
            <a:endParaRPr sz="1100">
              <a:latin typeface="Arial"/>
              <a:ea typeface="Arial"/>
              <a:cs typeface="Arial"/>
              <a:sym typeface="Arial"/>
            </a:endParaRPr>
          </a:p>
          <a:p>
            <a:pPr marL="457200" lvl="0" indent="-298450" rtl="0">
              <a:spcBef>
                <a:spcPts val="0"/>
              </a:spcBef>
              <a:spcAft>
                <a:spcPts val="0"/>
              </a:spcAft>
              <a:buClr>
                <a:schemeClr val="dk1"/>
              </a:buClr>
              <a:buSzPts val="1100"/>
              <a:buChar char="●"/>
            </a:pPr>
            <a:r>
              <a:rPr lang="en-US" sz="1100">
                <a:latin typeface="Arial"/>
                <a:ea typeface="Arial"/>
                <a:cs typeface="Arial"/>
                <a:sym typeface="Arial"/>
              </a:rPr>
              <a:t>Because the records were of varying quality, and because some were RDA and some were not, our edits reflected that:</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Some of the changes included:</a:t>
            </a:r>
            <a:endParaRPr sz="1100">
              <a:latin typeface="Arial"/>
              <a:ea typeface="Arial"/>
              <a:cs typeface="Arial"/>
              <a:sym typeface="Arial"/>
            </a:endParaRPr>
          </a:p>
          <a:p>
            <a:pPr marL="1371600" lvl="2" indent="-298450" rtl="0">
              <a:spcBef>
                <a:spcPts val="0"/>
              </a:spcBef>
              <a:spcAft>
                <a:spcPts val="0"/>
              </a:spcAft>
              <a:buClr>
                <a:schemeClr val="dk1"/>
              </a:buClr>
              <a:buSzPts val="1100"/>
              <a:buChar char="■"/>
            </a:pPr>
            <a:r>
              <a:rPr lang="en-US" sz="1100">
                <a:latin typeface="Arial"/>
                <a:ea typeface="Arial"/>
                <a:cs typeface="Arial"/>
                <a:sym typeface="Arial"/>
              </a:rPr>
              <a:t>We partially converted the 260 field to its RDA equivalent, field 264 (and I say partial because it required manual editing later, since those two fields often don’t have a 1:1 relationship)</a:t>
            </a:r>
            <a:endParaRPr sz="1100">
              <a:latin typeface="Arial"/>
              <a:ea typeface="Arial"/>
              <a:cs typeface="Arial"/>
              <a:sym typeface="Arial"/>
            </a:endParaRPr>
          </a:p>
          <a:p>
            <a:pPr marL="1371600" lvl="2" indent="-298450" rtl="0">
              <a:spcBef>
                <a:spcPts val="0"/>
              </a:spcBef>
              <a:spcAft>
                <a:spcPts val="0"/>
              </a:spcAft>
              <a:buClr>
                <a:schemeClr val="dk1"/>
              </a:buClr>
              <a:buSzPts val="1100"/>
              <a:buChar char="■"/>
            </a:pPr>
            <a:r>
              <a:rPr lang="en-US" sz="1100">
                <a:latin typeface="Arial"/>
                <a:ea typeface="Arial"/>
                <a:cs typeface="Arial"/>
                <a:sym typeface="Arial"/>
              </a:rPr>
              <a:t>We changed the 049 and 300 fields to reflect the presence of digital content</a:t>
            </a:r>
            <a:endParaRPr sz="1100">
              <a:latin typeface="Arial"/>
              <a:ea typeface="Arial"/>
              <a:cs typeface="Arial"/>
              <a:sym typeface="Arial"/>
            </a:endParaRPr>
          </a:p>
          <a:p>
            <a:pPr marL="1371600" lvl="2" indent="-298450" rtl="0">
              <a:spcBef>
                <a:spcPts val="0"/>
              </a:spcBef>
              <a:spcAft>
                <a:spcPts val="0"/>
              </a:spcAft>
              <a:buClr>
                <a:schemeClr val="dk1"/>
              </a:buClr>
              <a:buSzPts val="1100"/>
              <a:buChar char="■"/>
            </a:pPr>
            <a:r>
              <a:rPr lang="en-US" sz="1100">
                <a:latin typeface="Arial"/>
                <a:ea typeface="Arial"/>
                <a:cs typeface="Arial"/>
                <a:sym typeface="Arial"/>
              </a:rPr>
              <a:t>We added the genre/form term “digital maps”</a:t>
            </a:r>
            <a:endParaRPr sz="1100">
              <a:latin typeface="Arial"/>
              <a:ea typeface="Arial"/>
              <a:cs typeface="Arial"/>
              <a:sym typeface="Arial"/>
            </a:endParaRPr>
          </a:p>
          <a:p>
            <a:pPr marL="1371600" lvl="2" indent="-298450" rtl="0">
              <a:spcBef>
                <a:spcPts val="0"/>
              </a:spcBef>
              <a:spcAft>
                <a:spcPts val="0"/>
              </a:spcAft>
              <a:buClr>
                <a:schemeClr val="dk1"/>
              </a:buClr>
              <a:buSzPts val="1100"/>
              <a:buChar char="■"/>
            </a:pPr>
            <a:r>
              <a:rPr lang="en-US" sz="1100">
                <a:latin typeface="Arial"/>
                <a:ea typeface="Arial"/>
                <a:cs typeface="Arial"/>
                <a:sym typeface="Arial"/>
              </a:rPr>
              <a:t>And we used the content in the 245 to generate a 776 linking field, which is used to link back to the original paper record</a:t>
            </a:r>
            <a:endParaRPr sz="1100">
              <a:latin typeface="Arial"/>
              <a:ea typeface="Arial"/>
              <a:cs typeface="Arial"/>
              <a:sym typeface="Arial"/>
            </a:endParaRPr>
          </a:p>
        </p:txBody>
      </p:sp>
      <p:sp>
        <p:nvSpPr>
          <p:cNvPr id="162" name="Shape 162"/>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54</a:t>
            </a:fld>
            <a:endParaRPr/>
          </a:p>
        </p:txBody>
      </p:sp>
    </p:spTree>
    <p:extLst>
      <p:ext uri="{BB962C8B-B14F-4D97-AF65-F5344CB8AC3E}">
        <p14:creationId xmlns:p14="http://schemas.microsoft.com/office/powerpoint/2010/main" val="16450910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17500" rtl="0">
              <a:spcBef>
                <a:spcPts val="0"/>
              </a:spcBef>
              <a:spcAft>
                <a:spcPts val="0"/>
              </a:spcAft>
              <a:buClr>
                <a:schemeClr val="dk1"/>
              </a:buClr>
              <a:buSzPts val="1400"/>
              <a:buChar char="●"/>
            </a:pPr>
            <a:r>
              <a:rPr lang="en-US" sz="1100">
                <a:latin typeface="Arial"/>
                <a:ea typeface="Arial"/>
                <a:cs typeface="Arial"/>
                <a:sym typeface="Arial"/>
              </a:rPr>
              <a:t>In terms of actually working with MarcEdit, I won’t go into much detail but the fields we relied on most were:</a:t>
            </a:r>
            <a:endParaRPr sz="1100">
              <a:latin typeface="Arial"/>
              <a:ea typeface="Arial"/>
              <a:cs typeface="Arial"/>
              <a:sym typeface="Arial"/>
            </a:endParaRPr>
          </a:p>
          <a:p>
            <a:pPr marL="914400" lvl="1" indent="-317500" rtl="0">
              <a:spcBef>
                <a:spcPts val="0"/>
              </a:spcBef>
              <a:spcAft>
                <a:spcPts val="0"/>
              </a:spcAft>
              <a:buClr>
                <a:schemeClr val="dk1"/>
              </a:buClr>
              <a:buSzPts val="1400"/>
              <a:buChar char="○"/>
            </a:pPr>
            <a:r>
              <a:rPr lang="en-US" sz="1100">
                <a:latin typeface="Arial"/>
                <a:ea typeface="Arial"/>
                <a:cs typeface="Arial"/>
                <a:sym typeface="Arial"/>
              </a:rPr>
              <a:t>“Add/delete” meaning adding and deleting MARC fields</a:t>
            </a:r>
            <a:endParaRPr sz="1100">
              <a:latin typeface="Arial"/>
              <a:ea typeface="Arial"/>
              <a:cs typeface="Arial"/>
              <a:sym typeface="Arial"/>
            </a:endParaRPr>
          </a:p>
          <a:p>
            <a:pPr marL="914400" lvl="1" indent="-317500" rtl="0">
              <a:spcBef>
                <a:spcPts val="0"/>
              </a:spcBef>
              <a:spcAft>
                <a:spcPts val="0"/>
              </a:spcAft>
              <a:buClr>
                <a:schemeClr val="dk1"/>
              </a:buClr>
              <a:buSzPts val="1400"/>
              <a:buChar char="○"/>
            </a:pPr>
            <a:r>
              <a:rPr lang="en-US" sz="1100">
                <a:latin typeface="Arial"/>
                <a:ea typeface="Arial"/>
                <a:cs typeface="Arial"/>
                <a:sym typeface="Arial"/>
              </a:rPr>
              <a:t>“Swap,” meaning moving content from one MARC field to another MARC field</a:t>
            </a:r>
            <a:endParaRPr sz="1100">
              <a:latin typeface="Arial"/>
              <a:ea typeface="Arial"/>
              <a:cs typeface="Arial"/>
              <a:sym typeface="Arial"/>
            </a:endParaRPr>
          </a:p>
          <a:p>
            <a:pPr marL="914400" lvl="1" indent="-317500" rtl="0">
              <a:spcBef>
                <a:spcPts val="0"/>
              </a:spcBef>
              <a:spcAft>
                <a:spcPts val="0"/>
              </a:spcAft>
              <a:buClr>
                <a:schemeClr val="dk1"/>
              </a:buClr>
              <a:buSzPts val="1400"/>
              <a:buChar char="○"/>
            </a:pPr>
            <a:r>
              <a:rPr lang="en-US" sz="1100">
                <a:latin typeface="Arial"/>
                <a:ea typeface="Arial"/>
                <a:cs typeface="Arial"/>
                <a:sym typeface="Arial"/>
              </a:rPr>
              <a:t>And “Edit,” which includes doing things like find-and-replace as we see here, changing the carrier type from “sheet” to “online resource”</a:t>
            </a:r>
            <a:endParaRPr/>
          </a:p>
        </p:txBody>
      </p:sp>
      <p:sp>
        <p:nvSpPr>
          <p:cNvPr id="170" name="Shape 170"/>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55</a:t>
            </a:fld>
            <a:endParaRPr/>
          </a:p>
        </p:txBody>
      </p:sp>
    </p:spTree>
    <p:extLst>
      <p:ext uri="{BB962C8B-B14F-4D97-AF65-F5344CB8AC3E}">
        <p14:creationId xmlns:p14="http://schemas.microsoft.com/office/powerpoint/2010/main" val="3578652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rgbClr val="000000"/>
              </a:buClr>
              <a:buSzPts val="1100"/>
              <a:buFont typeface="Arial"/>
              <a:buNone/>
            </a:pPr>
            <a:r>
              <a:rPr lang="en-US" sz="1100">
                <a:latin typeface="Arial"/>
                <a:ea typeface="Arial"/>
                <a:cs typeface="Arial"/>
                <a:sym typeface="Arial"/>
              </a:rPr>
              <a:t>As I mentioned, there were various edits we had to make manually. Here’s an excerpt from that list.</a:t>
            </a:r>
            <a:endParaRPr sz="1100">
              <a:latin typeface="Arial"/>
              <a:ea typeface="Arial"/>
              <a:cs typeface="Arial"/>
              <a:sym typeface="Arial"/>
            </a:endParaRPr>
          </a:p>
          <a:p>
            <a:pPr marL="457200" lvl="0" indent="-317500" rtl="0">
              <a:spcBef>
                <a:spcPts val="0"/>
              </a:spcBef>
              <a:spcAft>
                <a:spcPts val="0"/>
              </a:spcAft>
              <a:buClr>
                <a:schemeClr val="dk1"/>
              </a:buClr>
              <a:buSzPts val="1400"/>
              <a:buChar char="●"/>
            </a:pPr>
            <a:r>
              <a:rPr lang="en-US" sz="1100">
                <a:latin typeface="Arial"/>
                <a:ea typeface="Arial"/>
                <a:cs typeface="Arial"/>
                <a:sym typeface="Arial"/>
              </a:rPr>
              <a:t>There are some cases in which human attention is unavoidably required, for instance in identifying the “date of situation” of the map in order to create a Library of Congress call number.</a:t>
            </a:r>
            <a:endParaRPr sz="1100">
              <a:latin typeface="Arial"/>
              <a:ea typeface="Arial"/>
              <a:cs typeface="Arial"/>
              <a:sym typeface="Arial"/>
            </a:endParaRPr>
          </a:p>
          <a:p>
            <a:pPr marL="457200" lvl="0" indent="-317500" rtl="0">
              <a:spcBef>
                <a:spcPts val="0"/>
              </a:spcBef>
              <a:spcAft>
                <a:spcPts val="0"/>
              </a:spcAft>
              <a:buClr>
                <a:schemeClr val="dk1"/>
              </a:buClr>
              <a:buSzPts val="1400"/>
              <a:buChar char="●"/>
            </a:pPr>
            <a:r>
              <a:rPr lang="en-US" sz="1100">
                <a:latin typeface="Arial"/>
                <a:ea typeface="Arial"/>
                <a:cs typeface="Arial"/>
                <a:sym typeface="Arial"/>
              </a:rPr>
              <a:t>But a lot of the edits were fussy and annoying things having to do with punctuation.</a:t>
            </a:r>
            <a:endParaRPr sz="1100">
              <a:latin typeface="Arial"/>
              <a:ea typeface="Arial"/>
              <a:cs typeface="Arial"/>
              <a:sym typeface="Arial"/>
            </a:endParaRPr>
          </a:p>
          <a:p>
            <a:pPr marL="457200" lvl="0" indent="-317500" rtl="0">
              <a:spcBef>
                <a:spcPts val="0"/>
              </a:spcBef>
              <a:spcAft>
                <a:spcPts val="0"/>
              </a:spcAft>
              <a:buClr>
                <a:schemeClr val="dk1"/>
              </a:buClr>
              <a:buSzPts val="1400"/>
              <a:buChar char="●"/>
            </a:pPr>
            <a:r>
              <a:rPr lang="en-US" sz="1100">
                <a:latin typeface="Arial"/>
                <a:ea typeface="Arial"/>
                <a:cs typeface="Arial"/>
                <a:sym typeface="Arial"/>
              </a:rPr>
              <a:t>We could have tackled some of these programmatically in MarcEdit if we had had more experience in creating regular expressions. </a:t>
            </a:r>
            <a:endParaRPr sz="1100">
              <a:latin typeface="Arial"/>
              <a:ea typeface="Arial"/>
              <a:cs typeface="Arial"/>
              <a:sym typeface="Arial"/>
            </a:endParaRPr>
          </a:p>
          <a:p>
            <a:pPr marL="457200" lvl="0" indent="-317500" rtl="0">
              <a:spcBef>
                <a:spcPts val="0"/>
              </a:spcBef>
              <a:spcAft>
                <a:spcPts val="0"/>
              </a:spcAft>
              <a:buClr>
                <a:schemeClr val="dk1"/>
              </a:buClr>
              <a:buSzPts val="1400"/>
              <a:buChar char="●"/>
            </a:pPr>
            <a:r>
              <a:rPr lang="en-US" sz="1100">
                <a:latin typeface="Arial"/>
                <a:ea typeface="Arial"/>
                <a:cs typeface="Arial"/>
                <a:sym typeface="Arial"/>
              </a:rPr>
              <a:t>But since our experience was somewhat lacking, the work involved in creating regular expressions would have taken longer than simply manually editing the records, particularly since we were working with dozens of records and not hundreds or records, or thousands.</a:t>
            </a:r>
            <a:endParaRPr sz="1100">
              <a:latin typeface="Arial"/>
              <a:ea typeface="Arial"/>
              <a:cs typeface="Arial"/>
              <a:sym typeface="Arial"/>
            </a:endParaRPr>
          </a:p>
        </p:txBody>
      </p:sp>
      <p:sp>
        <p:nvSpPr>
          <p:cNvPr id="177" name="Shape 177"/>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3516513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298450" rtl="0">
              <a:spcBef>
                <a:spcPts val="0"/>
              </a:spcBef>
              <a:spcAft>
                <a:spcPts val="0"/>
              </a:spcAft>
              <a:buClr>
                <a:schemeClr val="dk1"/>
              </a:buClr>
              <a:buSzPts val="1100"/>
              <a:buChar char="●"/>
            </a:pPr>
            <a:r>
              <a:rPr lang="en-US" sz="1100">
                <a:latin typeface="Arial"/>
                <a:ea typeface="Arial"/>
                <a:cs typeface="Arial"/>
                <a:sym typeface="Arial"/>
              </a:rPr>
              <a:t>We were happy with our first batch of results, consisting of 44 new records for scanned historic maps in the geoportal, along with MARC records for those scans available via Worldcat and the library catalog.</a:t>
            </a:r>
            <a:endParaRPr sz="1100">
              <a:latin typeface="Arial"/>
              <a:ea typeface="Arial"/>
              <a:cs typeface="Arial"/>
              <a:sym typeface="Arial"/>
            </a:endParaRPr>
          </a:p>
          <a:p>
            <a:pPr marL="457200" lvl="0" indent="-317500" rtl="0">
              <a:spcBef>
                <a:spcPts val="0"/>
              </a:spcBef>
              <a:spcAft>
                <a:spcPts val="0"/>
              </a:spcAft>
              <a:buClr>
                <a:schemeClr val="dk1"/>
              </a:buClr>
              <a:buSzPts val="1400"/>
              <a:buChar char="●"/>
            </a:pPr>
            <a:r>
              <a:rPr lang="en-US" sz="1100">
                <a:latin typeface="Arial"/>
                <a:ea typeface="Arial"/>
                <a:cs typeface="Arial"/>
                <a:sym typeface="Arial"/>
              </a:rPr>
              <a:t>We’re confident that this represents the beginnings of a sustainable workflow that we can repeat at MSU, maybe on a semiannual or annual basis.</a:t>
            </a:r>
            <a:endParaRPr sz="1100">
              <a:latin typeface="Arial"/>
              <a:ea typeface="Arial"/>
              <a:cs typeface="Arial"/>
              <a:sym typeface="Arial"/>
            </a:endParaRPr>
          </a:p>
          <a:p>
            <a:pPr marL="457200" lvl="0" indent="-298450" rtl="0">
              <a:spcBef>
                <a:spcPts val="0"/>
              </a:spcBef>
              <a:spcAft>
                <a:spcPts val="0"/>
              </a:spcAft>
              <a:buClr>
                <a:schemeClr val="dk1"/>
              </a:buClr>
              <a:buSzPts val="1100"/>
              <a:buChar char="●"/>
            </a:pPr>
            <a:r>
              <a:rPr lang="en-US" sz="1100">
                <a:latin typeface="Arial"/>
                <a:ea typeface="Arial"/>
                <a:cs typeface="Arial"/>
                <a:sym typeface="Arial"/>
              </a:rPr>
              <a:t>We did keep track of a number of changes we wanted to make for our next round.</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In particular, we neglected to follow the Program for Cooperative Cataloging’s provider neutral guidelines, which cover how the publication information is handled for online reproductions. Those guidelines are intended to avoid proliferation of multiple Worldcat records for different scans of the same resource.</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Also, as we were making all of those time-consuming manual edits, we discovered some additional things we could have edited programmatically, so we added those into our table of changes...</a:t>
            </a:r>
            <a:endParaRPr sz="1100">
              <a:latin typeface="Arial"/>
              <a:ea typeface="Arial"/>
              <a:cs typeface="Arial"/>
              <a:sym typeface="Arial"/>
            </a:endParaRPr>
          </a:p>
        </p:txBody>
      </p:sp>
      <p:sp>
        <p:nvSpPr>
          <p:cNvPr id="186" name="Shape 186"/>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57</a:t>
            </a:fld>
            <a:endParaRPr/>
          </a:p>
        </p:txBody>
      </p:sp>
    </p:spTree>
    <p:extLst>
      <p:ext uri="{BB962C8B-B14F-4D97-AF65-F5344CB8AC3E}">
        <p14:creationId xmlns:p14="http://schemas.microsoft.com/office/powerpoint/2010/main" val="1633254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rgbClr val="000000"/>
              </a:buClr>
              <a:buSzPts val="1100"/>
              <a:buFont typeface="Arial"/>
              <a:buNone/>
            </a:pPr>
            <a:r>
              <a:rPr lang="en-US" sz="1100">
                <a:latin typeface="Arial"/>
                <a:ea typeface="Arial"/>
                <a:cs typeface="Arial"/>
                <a:sym typeface="Arial"/>
              </a:rPr>
              <a:t>...which we’ve again excerpted here.</a:t>
            </a:r>
            <a:endParaRPr sz="1100">
              <a:latin typeface="Arial"/>
              <a:ea typeface="Arial"/>
              <a:cs typeface="Arial"/>
              <a:sym typeface="Arial"/>
            </a:endParaRPr>
          </a:p>
          <a:p>
            <a:pPr marL="457200" lvl="0" indent="-298450" rtl="0">
              <a:spcBef>
                <a:spcPts val="0"/>
              </a:spcBef>
              <a:spcAft>
                <a:spcPts val="0"/>
              </a:spcAft>
              <a:buClr>
                <a:schemeClr val="dk1"/>
              </a:buClr>
              <a:buSzPts val="1100"/>
              <a:buChar char="●"/>
            </a:pPr>
            <a:r>
              <a:rPr lang="en-US" sz="1100">
                <a:latin typeface="Arial"/>
                <a:ea typeface="Arial"/>
                <a:cs typeface="Arial"/>
                <a:sym typeface="Arial"/>
              </a:rPr>
              <a:t>This past fall we did a second batch of about two dozen records in which we applied the lessons learned from our first batch.</a:t>
            </a:r>
            <a:endParaRPr sz="1100">
              <a:latin typeface="Arial"/>
              <a:ea typeface="Arial"/>
              <a:cs typeface="Arial"/>
              <a:sym typeface="Arial"/>
            </a:endParaRPr>
          </a:p>
          <a:p>
            <a:pPr marL="457200" lvl="0" indent="-298450" rtl="0">
              <a:spcBef>
                <a:spcPts val="0"/>
              </a:spcBef>
              <a:spcAft>
                <a:spcPts val="0"/>
              </a:spcAft>
              <a:buClr>
                <a:schemeClr val="dk1"/>
              </a:buClr>
              <a:buSzPts val="1100"/>
              <a:buChar char="●"/>
            </a:pPr>
            <a:r>
              <a:rPr lang="en-US" sz="1100">
                <a:latin typeface="Arial"/>
                <a:ea typeface="Arial"/>
                <a:cs typeface="Arial"/>
                <a:sym typeface="Arial"/>
              </a:rPr>
              <a:t>While the first batch had been focused on scans of paper maps that had already been cataloged at various times in the past</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 with the original cataloging done by various institutions, </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 sometimes cataloging in RDA, sometimes in older standards, </a:t>
            </a:r>
            <a:endParaRPr sz="1100">
              <a:latin typeface="Arial"/>
              <a:ea typeface="Arial"/>
              <a:cs typeface="Arial"/>
              <a:sym typeface="Arial"/>
            </a:endParaRPr>
          </a:p>
          <a:p>
            <a:pPr marL="457200" lvl="0" indent="-298450" rtl="0">
              <a:spcBef>
                <a:spcPts val="0"/>
              </a:spcBef>
              <a:spcAft>
                <a:spcPts val="0"/>
              </a:spcAft>
              <a:buClr>
                <a:schemeClr val="dk1"/>
              </a:buClr>
              <a:buSzPts val="1100"/>
              <a:buChar char="●"/>
            </a:pPr>
            <a:r>
              <a:rPr lang="en-US" sz="1100">
                <a:latin typeface="Arial"/>
                <a:ea typeface="Arial"/>
                <a:cs typeface="Arial"/>
                <a:sym typeface="Arial"/>
              </a:rPr>
              <a:t>this second batch was put together from records that I had identified as I was cataloging some of our previously uncataloged paper maps.</a:t>
            </a:r>
            <a:endParaRPr sz="1100">
              <a:latin typeface="Arial"/>
              <a:ea typeface="Arial"/>
              <a:cs typeface="Arial"/>
              <a:sym typeface="Arial"/>
            </a:endParaRPr>
          </a:p>
          <a:p>
            <a:pPr marL="457200" lvl="0" indent="-298450" rtl="0">
              <a:spcBef>
                <a:spcPts val="0"/>
              </a:spcBef>
              <a:spcAft>
                <a:spcPts val="0"/>
              </a:spcAft>
              <a:buClr>
                <a:schemeClr val="dk1"/>
              </a:buClr>
              <a:buSzPts val="1100"/>
              <a:buChar char="●"/>
            </a:pPr>
            <a:r>
              <a:rPr lang="en-US" sz="1100">
                <a:latin typeface="Arial"/>
                <a:ea typeface="Arial"/>
                <a:cs typeface="Arial"/>
                <a:sym typeface="Arial"/>
              </a:rPr>
              <a:t>So these were quite a bit easier to work with--</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in particular, because this time they were all in RDA,</a:t>
            </a:r>
            <a:endParaRPr sz="1100">
              <a:latin typeface="Arial"/>
              <a:ea typeface="Arial"/>
              <a:cs typeface="Arial"/>
              <a:sym typeface="Arial"/>
            </a:endParaRPr>
          </a:p>
          <a:p>
            <a:pPr marL="914400" lvl="1" indent="-298450" rtl="0">
              <a:spcBef>
                <a:spcPts val="0"/>
              </a:spcBef>
              <a:spcAft>
                <a:spcPts val="0"/>
              </a:spcAft>
              <a:buClr>
                <a:schemeClr val="dk1"/>
              </a:buClr>
              <a:buSzPts val="1100"/>
              <a:buChar char="○"/>
            </a:pPr>
            <a:r>
              <a:rPr lang="en-US" sz="1100">
                <a:latin typeface="Arial"/>
                <a:ea typeface="Arial"/>
                <a:cs typeface="Arial"/>
                <a:sym typeface="Arial"/>
              </a:rPr>
              <a:t>but also because as I was handling each paper map record, I was anticipating their eventual conversion to a record for a scan, and was able to do a bit of prep work, and get a few of the manual edits done ahead of time, at the point when I was saving each record to a separate file for conversion.</a:t>
            </a:r>
            <a:endParaRPr sz="1100">
              <a:latin typeface="Arial"/>
              <a:ea typeface="Arial"/>
              <a:cs typeface="Arial"/>
              <a:sym typeface="Arial"/>
            </a:endParaRPr>
          </a:p>
          <a:p>
            <a:pPr marL="914400" lvl="1" indent="-298450" rtl="0">
              <a:spcBef>
                <a:spcPts val="0"/>
              </a:spcBef>
              <a:spcAft>
                <a:spcPts val="0"/>
              </a:spcAft>
              <a:buClr>
                <a:schemeClr val="dk1"/>
              </a:buClr>
              <a:buSzPts val="1100"/>
              <a:buFont typeface="Arial"/>
              <a:buChar char="○"/>
            </a:pPr>
            <a:endParaRPr sz="1100">
              <a:latin typeface="Arial"/>
              <a:ea typeface="Arial"/>
              <a:cs typeface="Arial"/>
              <a:sym typeface="Arial"/>
            </a:endParaRPr>
          </a:p>
        </p:txBody>
      </p:sp>
      <p:sp>
        <p:nvSpPr>
          <p:cNvPr id="194" name="Shape 194"/>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58</a:t>
            </a:fld>
            <a:endParaRPr/>
          </a:p>
        </p:txBody>
      </p:sp>
    </p:spTree>
    <p:extLst>
      <p:ext uri="{BB962C8B-B14F-4D97-AF65-F5344CB8AC3E}">
        <p14:creationId xmlns:p14="http://schemas.microsoft.com/office/powerpoint/2010/main" val="162246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701041" y="4393048"/>
            <a:ext cx="5608200" cy="3594300"/>
          </a:xfrm>
          <a:prstGeom prst="rect">
            <a:avLst/>
          </a:prstGeom>
          <a:noFill/>
          <a:ln>
            <a:noFill/>
          </a:ln>
        </p:spPr>
        <p:txBody>
          <a:bodyPr spcFirstLastPara="1" wrap="square" lIns="91425" tIns="91425" rIns="91425" bIns="91425" anchor="t" anchorCtr="0">
            <a:noAutofit/>
          </a:bodyPr>
          <a:lstStyle/>
          <a:p>
            <a:pPr marL="457200" lvl="0" indent="-298450" rtl="0">
              <a:lnSpc>
                <a:spcPct val="115000"/>
              </a:lnSpc>
              <a:spcBef>
                <a:spcPts val="0"/>
              </a:spcBef>
              <a:spcAft>
                <a:spcPts val="0"/>
              </a:spcAft>
              <a:buClr>
                <a:schemeClr val="dk1"/>
              </a:buClr>
              <a:buSzPts val="1100"/>
              <a:buChar char="●"/>
            </a:pPr>
            <a:r>
              <a:rPr lang="en-US" sz="1100">
                <a:latin typeface="Arial"/>
                <a:ea typeface="Arial"/>
                <a:cs typeface="Arial"/>
                <a:sym typeface="Arial"/>
              </a:rPr>
              <a:t>Now I will turn things over to Nicole, who will talk about some next steps.</a:t>
            </a:r>
            <a:endParaRPr sz="1100">
              <a:latin typeface="Arial"/>
              <a:ea typeface="Arial"/>
              <a:cs typeface="Arial"/>
              <a:sym typeface="Arial"/>
            </a:endParaRPr>
          </a:p>
        </p:txBody>
      </p:sp>
      <p:sp>
        <p:nvSpPr>
          <p:cNvPr id="201" name="Shape 201"/>
          <p:cNvSpPr>
            <a:spLocks noGrp="1" noRot="1" noChangeAspect="1"/>
          </p:cNvSpPr>
          <p:nvPr>
            <p:ph type="sldImg" idx="2"/>
          </p:nvPr>
        </p:nvSpPr>
        <p:spPr>
          <a:xfrm>
            <a:off x="1452563" y="1141413"/>
            <a:ext cx="4105275" cy="3079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83182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04800" rtl="0">
              <a:spcBef>
                <a:spcPts val="0"/>
              </a:spcBef>
              <a:spcAft>
                <a:spcPts val="0"/>
              </a:spcAft>
              <a:buClr>
                <a:schemeClr val="dk1"/>
              </a:buClr>
              <a:buSzPts val="1200"/>
              <a:buFont typeface="Calibri"/>
              <a:buChar char="●"/>
            </a:pPr>
            <a:r>
              <a:rPr lang="en-US"/>
              <a:t>One of the most exciting part of this process is that we’re creating a workflow that results in high-quality metadata that can be reused for new batches of records added to the geoportal. </a:t>
            </a:r>
            <a:endParaRPr/>
          </a:p>
          <a:p>
            <a:pPr marL="457200" lvl="0" indent="-304800" rtl="0">
              <a:spcBef>
                <a:spcPts val="0"/>
              </a:spcBef>
              <a:spcAft>
                <a:spcPts val="0"/>
              </a:spcAft>
              <a:buClr>
                <a:schemeClr val="dk1"/>
              </a:buClr>
              <a:buSzPts val="1200"/>
              <a:buFont typeface="Calibri"/>
              <a:buChar char="●"/>
            </a:pPr>
            <a:r>
              <a:rPr lang="en-US"/>
              <a:t>It also allows us some new opportunities to repurpose the metadata we created. Our first project in that vein is adding maps to our digital repository. </a:t>
            </a:r>
            <a:endParaRPr/>
          </a:p>
          <a:p>
            <a:pPr marL="0" lvl="0" indent="0">
              <a:spcBef>
                <a:spcPts val="0"/>
              </a:spcBef>
              <a:spcAft>
                <a:spcPts val="0"/>
              </a:spcAft>
              <a:buClr>
                <a:schemeClr val="dk1"/>
              </a:buClr>
              <a:buSzPts val="1100"/>
              <a:buFont typeface="Arial"/>
              <a:buNone/>
            </a:pPr>
            <a:endParaRPr/>
          </a:p>
          <a:p>
            <a:pPr marL="457200" lvl="0" indent="-304800" rtl="0">
              <a:spcBef>
                <a:spcPts val="0"/>
              </a:spcBef>
              <a:spcAft>
                <a:spcPts val="0"/>
              </a:spcAft>
              <a:buClr>
                <a:schemeClr val="dk1"/>
              </a:buClr>
              <a:buSzPts val="1200"/>
              <a:buFont typeface="Calibri"/>
              <a:buChar char="●"/>
            </a:pPr>
            <a:r>
              <a:rPr lang="en-US"/>
              <a:t>We’re excited that this results in our map metadata being findable in five locations - the library catalog, the geoportal, the digital repository, Worldcat, and soon, the DPLA.  </a:t>
            </a:r>
            <a:endParaRPr/>
          </a:p>
          <a:p>
            <a:pPr marL="457200" lvl="0" indent="-304800" rtl="0">
              <a:spcBef>
                <a:spcPts val="0"/>
              </a:spcBef>
              <a:spcAft>
                <a:spcPts val="0"/>
              </a:spcAft>
              <a:buClr>
                <a:schemeClr val="dk1"/>
              </a:buClr>
              <a:buSzPts val="1200"/>
              <a:buFont typeface="Calibri"/>
              <a:buChar char="●"/>
            </a:pPr>
            <a:r>
              <a:rPr lang="en-US"/>
              <a:t>All of these places are using the same structured metadata - keeping our descriptions consistent and allowing for reuse in ways we haven’t thought of yet.  </a:t>
            </a:r>
            <a:endParaRPr/>
          </a:p>
          <a:p>
            <a:pPr marL="457200" lvl="0" indent="-304800" rtl="0">
              <a:spcBef>
                <a:spcPts val="0"/>
              </a:spcBef>
              <a:spcAft>
                <a:spcPts val="0"/>
              </a:spcAft>
              <a:buClr>
                <a:schemeClr val="dk1"/>
              </a:buClr>
              <a:buSzPts val="1200"/>
              <a:buFont typeface="Calibri"/>
              <a:buChar char="●"/>
            </a:pPr>
            <a:r>
              <a:rPr lang="en-US"/>
              <a:t>As you can see, all of these sites are displaying the metadata a bit differently - that’s one of the benefits of structured data - they all have the same underlying file, but display can change based on the needs or desires of different sites.</a:t>
            </a:r>
            <a:endParaRPr/>
          </a:p>
          <a:p>
            <a:pPr marL="0" lvl="0" indent="0">
              <a:spcBef>
                <a:spcPts val="0"/>
              </a:spcBef>
              <a:spcAft>
                <a:spcPts val="0"/>
              </a:spcAft>
              <a:buNone/>
            </a:pPr>
            <a:endParaRPr/>
          </a:p>
        </p:txBody>
      </p:sp>
      <p:sp>
        <p:nvSpPr>
          <p:cNvPr id="207" name="Shape 207"/>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60</a:t>
            </a:fld>
            <a:endParaRPr/>
          </a:p>
        </p:txBody>
      </p:sp>
    </p:spTree>
    <p:extLst>
      <p:ext uri="{BB962C8B-B14F-4D97-AF65-F5344CB8AC3E}">
        <p14:creationId xmlns:p14="http://schemas.microsoft.com/office/powerpoint/2010/main" val="1633952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04800" rtl="0">
              <a:spcBef>
                <a:spcPts val="0"/>
              </a:spcBef>
              <a:spcAft>
                <a:spcPts val="0"/>
              </a:spcAft>
              <a:buClr>
                <a:schemeClr val="dk1"/>
              </a:buClr>
              <a:buSzPts val="1200"/>
              <a:buFont typeface="Calibri"/>
              <a:buChar char="●"/>
            </a:pPr>
            <a:r>
              <a:rPr lang="en-US"/>
              <a:t>Last fall, we added a second batch of mapsto the geoportal.</a:t>
            </a:r>
            <a:endParaRPr/>
          </a:p>
          <a:p>
            <a:pPr marL="0" lvl="0" indent="0">
              <a:spcBef>
                <a:spcPts val="0"/>
              </a:spcBef>
              <a:spcAft>
                <a:spcPts val="0"/>
              </a:spcAft>
              <a:buClr>
                <a:schemeClr val="dk1"/>
              </a:buClr>
              <a:buSzPts val="1100"/>
              <a:buFont typeface="Arial"/>
              <a:buNone/>
            </a:pPr>
            <a:endParaRPr/>
          </a:p>
          <a:p>
            <a:pPr marL="457200" lvl="0" indent="-304800" rtl="0">
              <a:spcBef>
                <a:spcPts val="0"/>
              </a:spcBef>
              <a:spcAft>
                <a:spcPts val="0"/>
              </a:spcAft>
              <a:buClr>
                <a:schemeClr val="dk1"/>
              </a:buClr>
              <a:buSzPts val="1200"/>
              <a:buFont typeface="Calibri"/>
              <a:buChar char="●"/>
            </a:pPr>
            <a:r>
              <a:rPr lang="en-US"/>
              <a:t>When this batch was added, we noticed that there were a number of strange formatting and punctuation issues.</a:t>
            </a:r>
            <a:endParaRPr/>
          </a:p>
          <a:p>
            <a:pPr marL="457200" lvl="0" indent="-304800" rtl="0">
              <a:spcBef>
                <a:spcPts val="0"/>
              </a:spcBef>
              <a:spcAft>
                <a:spcPts val="0"/>
              </a:spcAft>
              <a:buClr>
                <a:schemeClr val="dk1"/>
              </a:buClr>
              <a:buSzPts val="1200"/>
              <a:buFont typeface="Calibri"/>
              <a:buChar char="●"/>
            </a:pPr>
            <a:r>
              <a:rPr lang="en-US"/>
              <a:t>These oddities stemmed from the MARC punctuation not getting stripped out of the records.</a:t>
            </a:r>
            <a:endParaRPr/>
          </a:p>
          <a:p>
            <a:pPr marL="457200" lvl="0" indent="-304800" rtl="0">
              <a:spcBef>
                <a:spcPts val="0"/>
              </a:spcBef>
              <a:spcAft>
                <a:spcPts val="0"/>
              </a:spcAft>
              <a:buClr>
                <a:schemeClr val="dk1"/>
              </a:buClr>
              <a:buSzPts val="1200"/>
              <a:buFont typeface="Calibri"/>
              <a:buChar char="●"/>
            </a:pPr>
            <a:r>
              <a:rPr lang="en-US"/>
              <a:t>We emailed the metadata coordinator, and she adjusted her stylesheet, but it made Tim and I question the process. </a:t>
            </a:r>
            <a:endParaRPr/>
          </a:p>
          <a:p>
            <a:pPr marL="457200" lvl="0" indent="-304800" rtl="0">
              <a:spcBef>
                <a:spcPts val="0"/>
              </a:spcBef>
              <a:spcAft>
                <a:spcPts val="0"/>
              </a:spcAft>
              <a:buClr>
                <a:schemeClr val="dk1"/>
              </a:buClr>
              <a:buSzPts val="1200"/>
              <a:buFont typeface="Calibri"/>
              <a:buChar char="●"/>
            </a:pPr>
            <a:r>
              <a:rPr lang="en-US"/>
              <a:t>It turns out, she converts our MARC files to a spreadsheet and then maps that to Dublin Core/Geoblacklight. </a:t>
            </a:r>
            <a:endParaRPr/>
          </a:p>
          <a:p>
            <a:pPr marL="457200" lvl="0" indent="-304800" rtl="0">
              <a:spcBef>
                <a:spcPts val="0"/>
              </a:spcBef>
              <a:spcAft>
                <a:spcPts val="0"/>
              </a:spcAft>
              <a:buClr>
                <a:schemeClr val="dk1"/>
              </a:buClr>
              <a:buSzPts val="1200"/>
              <a:buFont typeface="Calibri"/>
              <a:buChar char="●"/>
            </a:pPr>
            <a:r>
              <a:rPr lang="en-US"/>
              <a:t>In this process, some fields get merged into a single DC field. </a:t>
            </a:r>
            <a:endParaRPr/>
          </a:p>
          <a:p>
            <a:pPr marL="457200" lvl="0" indent="-304800" rtl="0">
              <a:spcBef>
                <a:spcPts val="0"/>
              </a:spcBef>
              <a:spcAft>
                <a:spcPts val="0"/>
              </a:spcAft>
              <a:buClr>
                <a:schemeClr val="dk1"/>
              </a:buClr>
              <a:buSzPts val="1200"/>
              <a:buFont typeface="Calibri"/>
              <a:buChar char="●"/>
            </a:pPr>
            <a:r>
              <a:rPr lang="en-US"/>
              <a:t>An example is the description field. This field combines the summary note and scale information. </a:t>
            </a:r>
            <a:endParaRPr/>
          </a:p>
          <a:p>
            <a:pPr marL="457200" lvl="0" indent="-304800" rtl="0">
              <a:spcBef>
                <a:spcPts val="0"/>
              </a:spcBef>
              <a:spcAft>
                <a:spcPts val="0"/>
              </a:spcAft>
              <a:buClr>
                <a:schemeClr val="dk1"/>
              </a:buClr>
              <a:buSzPts val="1200"/>
              <a:buFont typeface="Calibri"/>
              <a:buChar char="●"/>
            </a:pPr>
            <a:r>
              <a:rPr lang="en-US"/>
              <a:t>In the future, we may work with her to develop a better XSL stylesheet that works directly on the MARC file to convert it to the flavor of Dublin Core she uses. </a:t>
            </a:r>
            <a:endParaRPr/>
          </a:p>
          <a:p>
            <a:pPr marL="457200" lvl="0" indent="-304800" rtl="0">
              <a:spcBef>
                <a:spcPts val="0"/>
              </a:spcBef>
              <a:spcAft>
                <a:spcPts val="0"/>
              </a:spcAft>
              <a:buClr>
                <a:schemeClr val="dk1"/>
              </a:buClr>
              <a:buSzPts val="1200"/>
              <a:buFont typeface="Calibri"/>
              <a:buChar char="●"/>
            </a:pPr>
            <a:r>
              <a:rPr lang="en-US"/>
              <a:t>This will require us to discuss where MARC fields currently map to in the MARC to DC crosswalk.</a:t>
            </a:r>
            <a:endParaRPr/>
          </a:p>
          <a:p>
            <a:pPr marL="0" lvl="0" indent="0">
              <a:spcBef>
                <a:spcPts val="0"/>
              </a:spcBef>
              <a:spcAft>
                <a:spcPts val="0"/>
              </a:spcAft>
              <a:buNone/>
            </a:pPr>
            <a:endParaRPr/>
          </a:p>
          <a:p>
            <a:pPr marL="0" lvl="0" indent="0">
              <a:spcBef>
                <a:spcPts val="0"/>
              </a:spcBef>
              <a:spcAft>
                <a:spcPts val="0"/>
              </a:spcAft>
              <a:buNone/>
            </a:pPr>
            <a:endParaRPr/>
          </a:p>
        </p:txBody>
      </p:sp>
      <p:sp>
        <p:nvSpPr>
          <p:cNvPr id="217" name="Shape 217"/>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61</a:t>
            </a:fld>
            <a:endParaRPr/>
          </a:p>
        </p:txBody>
      </p:sp>
    </p:spTree>
    <p:extLst>
      <p:ext uri="{BB962C8B-B14F-4D97-AF65-F5344CB8AC3E}">
        <p14:creationId xmlns:p14="http://schemas.microsoft.com/office/powerpoint/2010/main" val="27637938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04800" rtl="0">
              <a:spcBef>
                <a:spcPts val="0"/>
              </a:spcBef>
              <a:spcAft>
                <a:spcPts val="0"/>
              </a:spcAft>
              <a:buClr>
                <a:schemeClr val="dk1"/>
              </a:buClr>
              <a:buSzPts val="1200"/>
              <a:buFont typeface="Calibri"/>
              <a:buChar char="●"/>
            </a:pPr>
            <a:r>
              <a:rPr lang="en-US"/>
              <a:t>Last semester, the map library started adding maps to the digital repository. </a:t>
            </a:r>
            <a:endParaRPr/>
          </a:p>
          <a:p>
            <a:pPr marL="457200" lvl="0" indent="-304800" rtl="0">
              <a:spcBef>
                <a:spcPts val="0"/>
              </a:spcBef>
              <a:spcAft>
                <a:spcPts val="0"/>
              </a:spcAft>
              <a:buClr>
                <a:schemeClr val="dk1"/>
              </a:buClr>
              <a:buSzPts val="1200"/>
              <a:buFont typeface="Calibri"/>
              <a:buChar char="●"/>
            </a:pPr>
            <a:r>
              <a:rPr lang="en-US"/>
              <a:t>The repository ingests MODS and DC metadata, and has existing templates to crosswalk MARC to MODS and MODS to DC. </a:t>
            </a:r>
            <a:endParaRPr/>
          </a:p>
          <a:p>
            <a:pPr marL="457200" lvl="0" indent="-304800" rtl="0">
              <a:spcBef>
                <a:spcPts val="0"/>
              </a:spcBef>
              <a:spcAft>
                <a:spcPts val="0"/>
              </a:spcAft>
              <a:buClr>
                <a:schemeClr val="dk1"/>
              </a:buClr>
              <a:buSzPts val="1200"/>
              <a:buFont typeface="Calibri"/>
              <a:buChar char="●"/>
            </a:pPr>
            <a:r>
              <a:rPr lang="en-US"/>
              <a:t>Thus, with the MARC records we created as part of the geoportal project, we could easily create and ingest MODS for the digital repository.</a:t>
            </a:r>
            <a:endParaRPr/>
          </a:p>
          <a:p>
            <a:pPr marL="0" lvl="0" indent="0">
              <a:spcBef>
                <a:spcPts val="0"/>
              </a:spcBef>
              <a:spcAft>
                <a:spcPts val="0"/>
              </a:spcAft>
              <a:buClr>
                <a:schemeClr val="dk1"/>
              </a:buClr>
              <a:buSzPts val="1100"/>
              <a:buFont typeface="Arial"/>
              <a:buNone/>
            </a:pPr>
            <a:endParaRPr/>
          </a:p>
          <a:p>
            <a:pPr marL="457200" lvl="0" indent="-304800" rtl="0">
              <a:spcBef>
                <a:spcPts val="0"/>
              </a:spcBef>
              <a:spcAft>
                <a:spcPts val="0"/>
              </a:spcAft>
              <a:buClr>
                <a:schemeClr val="dk1"/>
              </a:buClr>
              <a:buSzPts val="1200"/>
              <a:buFont typeface="Calibri"/>
              <a:buChar char="●"/>
            </a:pPr>
            <a:r>
              <a:rPr lang="en-US"/>
              <a:t>A bit of background about our digital repository:</a:t>
            </a:r>
            <a:endParaRPr/>
          </a:p>
          <a:p>
            <a:pPr marL="457200" lvl="0" indent="-304800" rtl="0">
              <a:spcBef>
                <a:spcPts val="0"/>
              </a:spcBef>
              <a:spcAft>
                <a:spcPts val="0"/>
              </a:spcAft>
              <a:buClr>
                <a:schemeClr val="dk1"/>
              </a:buClr>
              <a:buSzPts val="1200"/>
              <a:buFont typeface="Calibri"/>
              <a:buChar char="●"/>
            </a:pPr>
            <a:r>
              <a:rPr lang="en-US"/>
              <a:t>The digital repository runs on Islandora, which is an open-source combination of Fedora for storing digital objects and Drupal for creating a front-end interface. </a:t>
            </a:r>
            <a:endParaRPr/>
          </a:p>
          <a:p>
            <a:pPr marL="457200" lvl="0" indent="-304800" rtl="0">
              <a:spcBef>
                <a:spcPts val="0"/>
              </a:spcBef>
              <a:spcAft>
                <a:spcPts val="0"/>
              </a:spcAft>
              <a:buClr>
                <a:schemeClr val="dk1"/>
              </a:buClr>
              <a:buSzPts val="1200"/>
              <a:buFont typeface="Calibri"/>
              <a:buChar char="●"/>
            </a:pPr>
            <a:r>
              <a:rPr lang="en-US"/>
              <a:t>The repository is run by a team of librarians, system administrators, and web developers that goes by the name ‘RepoTeam.’ </a:t>
            </a:r>
            <a:endParaRPr/>
          </a:p>
          <a:p>
            <a:pPr marL="457200" lvl="0" indent="-304800" rtl="0">
              <a:spcBef>
                <a:spcPts val="0"/>
              </a:spcBef>
              <a:spcAft>
                <a:spcPts val="0"/>
              </a:spcAft>
              <a:buClr>
                <a:schemeClr val="dk1"/>
              </a:buClr>
              <a:buSzPts val="1200"/>
              <a:buFont typeface="Calibri"/>
              <a:buChar char="●"/>
            </a:pPr>
            <a:r>
              <a:rPr lang="en-US"/>
              <a:t>As part of my secondary assignment at the library, I create and manage metadata for the digital repository.</a:t>
            </a:r>
            <a:endParaRPr/>
          </a:p>
          <a:p>
            <a:pPr marL="0" lvl="0" indent="0">
              <a:spcBef>
                <a:spcPts val="0"/>
              </a:spcBef>
              <a:spcAft>
                <a:spcPts val="0"/>
              </a:spcAft>
              <a:buClr>
                <a:schemeClr val="dk1"/>
              </a:buClr>
              <a:buSzPts val="1100"/>
              <a:buFont typeface="Arial"/>
              <a:buNone/>
            </a:pPr>
            <a:endParaRPr/>
          </a:p>
          <a:p>
            <a:pPr marL="457200" lvl="0" indent="-304800" rtl="0">
              <a:spcBef>
                <a:spcPts val="0"/>
              </a:spcBef>
              <a:spcAft>
                <a:spcPts val="0"/>
              </a:spcAft>
              <a:buClr>
                <a:schemeClr val="dk1"/>
              </a:buClr>
              <a:buSzPts val="1200"/>
              <a:buFont typeface="Calibri"/>
              <a:buChar char="●"/>
            </a:pPr>
            <a:r>
              <a:rPr lang="en-US"/>
              <a:t>The digital repository offers a number of benefits for the maps library. </a:t>
            </a:r>
            <a:endParaRPr/>
          </a:p>
          <a:p>
            <a:pPr marL="457200" lvl="0" indent="-304800" rtl="0">
              <a:spcBef>
                <a:spcPts val="0"/>
              </a:spcBef>
              <a:spcAft>
                <a:spcPts val="0"/>
              </a:spcAft>
              <a:buClr>
                <a:schemeClr val="dk1"/>
              </a:buClr>
              <a:buSzPts val="1200"/>
              <a:buFont typeface="Calibri"/>
              <a:buChar char="●"/>
            </a:pPr>
            <a:r>
              <a:rPr lang="en-US"/>
              <a:t>First, using Fedora, the digital scans are preserved up to national preservation standards. </a:t>
            </a:r>
            <a:endParaRPr/>
          </a:p>
          <a:p>
            <a:pPr marL="457200" lvl="0" indent="-304800" rtl="0">
              <a:spcBef>
                <a:spcPts val="0"/>
              </a:spcBef>
              <a:spcAft>
                <a:spcPts val="0"/>
              </a:spcAft>
              <a:buClr>
                <a:schemeClr val="dk1"/>
              </a:buClr>
              <a:buSzPts val="1200"/>
              <a:buFont typeface="Calibri"/>
              <a:buChar char="●"/>
            </a:pPr>
            <a:r>
              <a:rPr lang="en-US"/>
              <a:t>Second, the digital repository uses persistent identifiers for all their objects, so if an update happens, the URL should stay stable. </a:t>
            </a:r>
            <a:endParaRPr/>
          </a:p>
          <a:p>
            <a:pPr marL="457200" lvl="0" indent="-304800" rtl="0">
              <a:spcBef>
                <a:spcPts val="0"/>
              </a:spcBef>
              <a:spcAft>
                <a:spcPts val="0"/>
              </a:spcAft>
              <a:buClr>
                <a:schemeClr val="dk1"/>
              </a:buClr>
              <a:buSzPts val="1200"/>
              <a:buFont typeface="Calibri"/>
              <a:buChar char="●"/>
            </a:pPr>
            <a:r>
              <a:rPr lang="en-US"/>
              <a:t>It also has some additional functionality that allows users to zoom in and will soon include an option for users to download a JPEG for their own use. </a:t>
            </a:r>
            <a:endParaRPr/>
          </a:p>
          <a:p>
            <a:pPr marL="457200" lvl="0" indent="-304800" rtl="0">
              <a:spcBef>
                <a:spcPts val="0"/>
              </a:spcBef>
              <a:spcAft>
                <a:spcPts val="0"/>
              </a:spcAft>
              <a:buClr>
                <a:schemeClr val="dk1"/>
              </a:buClr>
              <a:buSzPts val="1200"/>
              <a:buFont typeface="Calibri"/>
              <a:buChar char="●"/>
            </a:pPr>
            <a:r>
              <a:rPr lang="en-US"/>
              <a:t>The repository also uses OMI-PMH, a metadata exchange standard used the DPLA. Our initial map collection should be harvested into DPLA this July.  </a:t>
            </a:r>
            <a:endParaRPr/>
          </a:p>
          <a:p>
            <a:pPr marL="457200" lvl="0" indent="-304800" rtl="0">
              <a:spcBef>
                <a:spcPts val="0"/>
              </a:spcBef>
              <a:spcAft>
                <a:spcPts val="0"/>
              </a:spcAft>
              <a:buClr>
                <a:schemeClr val="dk1"/>
              </a:buClr>
              <a:buSzPts val="1200"/>
              <a:buFont typeface="Calibri"/>
              <a:buChar char="●"/>
            </a:pPr>
            <a:r>
              <a:rPr lang="en-US"/>
              <a:t>The repository does not have the capability to search by view by coordinates, so the geoportal is a valuable complement to the repository.</a:t>
            </a:r>
            <a:endParaRPr/>
          </a:p>
        </p:txBody>
      </p:sp>
      <p:sp>
        <p:nvSpPr>
          <p:cNvPr id="227" name="Shape 227"/>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62</a:t>
            </a:fld>
            <a:endParaRPr/>
          </a:p>
        </p:txBody>
      </p:sp>
    </p:spTree>
    <p:extLst>
      <p:ext uri="{BB962C8B-B14F-4D97-AF65-F5344CB8AC3E}">
        <p14:creationId xmlns:p14="http://schemas.microsoft.com/office/powerpoint/2010/main" val="14565787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04800" rtl="0">
              <a:spcBef>
                <a:spcPts val="0"/>
              </a:spcBef>
              <a:spcAft>
                <a:spcPts val="0"/>
              </a:spcAft>
              <a:buClr>
                <a:schemeClr val="dk1"/>
              </a:buClr>
              <a:buSzPts val="1200"/>
              <a:buFont typeface="Calibri"/>
              <a:buChar char="●"/>
            </a:pPr>
            <a:r>
              <a:rPr lang="en-US"/>
              <a:t>For our first bath of maps, we identified maps that had both a MARC record and a high-quality TIFF file.</a:t>
            </a:r>
            <a:endParaRPr/>
          </a:p>
          <a:p>
            <a:pPr marL="457200" lvl="0" indent="-304800" rtl="0">
              <a:spcBef>
                <a:spcPts val="0"/>
              </a:spcBef>
              <a:spcAft>
                <a:spcPts val="0"/>
              </a:spcAft>
              <a:buClr>
                <a:schemeClr val="dk1"/>
              </a:buClr>
              <a:buSzPts val="1200"/>
              <a:buFont typeface="Calibri"/>
              <a:buChar char="●"/>
            </a:pPr>
            <a:r>
              <a:rPr lang="en-US"/>
              <a:t>In working with the metadata, we tweaked our MARC to MODS XSL stylesheet for use with the maps collection. </a:t>
            </a:r>
            <a:endParaRPr/>
          </a:p>
          <a:p>
            <a:pPr marL="457200" lvl="0" indent="-304800" rtl="0">
              <a:spcBef>
                <a:spcPts val="0"/>
              </a:spcBef>
              <a:spcAft>
                <a:spcPts val="0"/>
              </a:spcAft>
              <a:buClr>
                <a:schemeClr val="dk1"/>
              </a:buClr>
              <a:buSzPts val="1200"/>
              <a:buFont typeface="Calibri"/>
              <a:buChar char="●"/>
            </a:pPr>
            <a:r>
              <a:rPr lang="en-US"/>
              <a:t>We also had to adjust our SOLR settings to display creator information to include the label ‘cartographer.’ (You can see this on the metadata display in this item level page.) </a:t>
            </a:r>
            <a:endParaRPr/>
          </a:p>
          <a:p>
            <a:pPr marL="457200" lvl="0" indent="-304800" rtl="0">
              <a:spcBef>
                <a:spcPts val="0"/>
              </a:spcBef>
              <a:spcAft>
                <a:spcPts val="0"/>
              </a:spcAft>
              <a:buClr>
                <a:schemeClr val="dk1"/>
              </a:buClr>
              <a:buSzPts val="1200"/>
              <a:buFont typeface="Calibri"/>
              <a:buChar char="●"/>
            </a:pPr>
            <a:r>
              <a:rPr lang="en-US"/>
              <a:t>For the summer, my project will be comparing spreadsheets to find more high resolution images that have MARC metadata and adding those maps into our digital repository. </a:t>
            </a:r>
            <a:endParaRPr/>
          </a:p>
          <a:p>
            <a:pPr marL="0" lvl="0" indent="0">
              <a:spcBef>
                <a:spcPts val="0"/>
              </a:spcBef>
              <a:spcAft>
                <a:spcPts val="0"/>
              </a:spcAft>
              <a:buClr>
                <a:schemeClr val="dk1"/>
              </a:buClr>
              <a:buSzPts val="1100"/>
              <a:buFont typeface="Arial"/>
              <a:buNone/>
            </a:pPr>
            <a:endParaRPr/>
          </a:p>
          <a:p>
            <a:pPr marL="457200" lvl="0" indent="-304800" rtl="0">
              <a:spcBef>
                <a:spcPts val="0"/>
              </a:spcBef>
              <a:spcAft>
                <a:spcPts val="0"/>
              </a:spcAft>
              <a:buClr>
                <a:schemeClr val="dk1"/>
              </a:buClr>
              <a:buSzPts val="1200"/>
              <a:buFont typeface="Calibri"/>
              <a:buChar char="●"/>
            </a:pPr>
            <a:r>
              <a:rPr lang="en-US"/>
              <a:t>Another part of the project is streamlining the scanning process for the map library. </a:t>
            </a:r>
            <a:endParaRPr/>
          </a:p>
          <a:p>
            <a:pPr marL="457200" lvl="0" indent="-304800" rtl="0">
              <a:spcBef>
                <a:spcPts val="0"/>
              </a:spcBef>
              <a:spcAft>
                <a:spcPts val="0"/>
              </a:spcAft>
              <a:buClr>
                <a:schemeClr val="dk1"/>
              </a:buClr>
              <a:buSzPts val="1200"/>
              <a:buFont typeface="Calibri"/>
              <a:buChar char="●"/>
            </a:pPr>
            <a:r>
              <a:rPr lang="en-US"/>
              <a:t>In the past, maps were scanned on an ‘as needed by researcher’ basis with varying scanning specs ranging from 200 dpi to 600 dpi. </a:t>
            </a:r>
            <a:endParaRPr/>
          </a:p>
          <a:p>
            <a:pPr marL="457200" lvl="0" indent="-304800" rtl="0">
              <a:spcBef>
                <a:spcPts val="0"/>
              </a:spcBef>
              <a:spcAft>
                <a:spcPts val="0"/>
              </a:spcAft>
              <a:buClr>
                <a:schemeClr val="dk1"/>
              </a:buClr>
              <a:buSzPts val="1200"/>
              <a:buFont typeface="Calibri"/>
              <a:buChar char="●"/>
            </a:pPr>
            <a:r>
              <a:rPr lang="en-US"/>
              <a:t>The scanning location also has varied; some were scanned internally in the map library while others were sent to our Digital Media Center two floors above depending on size and fragility. </a:t>
            </a:r>
            <a:endParaRPr/>
          </a:p>
          <a:p>
            <a:pPr marL="457200" lvl="0" indent="-304800" rtl="0">
              <a:spcBef>
                <a:spcPts val="0"/>
              </a:spcBef>
              <a:spcAft>
                <a:spcPts val="0"/>
              </a:spcAft>
              <a:buClr>
                <a:schemeClr val="dk1"/>
              </a:buClr>
              <a:buSzPts val="1200"/>
              <a:buFont typeface="Calibri"/>
              <a:buChar char="●"/>
            </a:pPr>
            <a:r>
              <a:rPr lang="en-US"/>
              <a:t>This resulted in different file formats - the Digital Media Center always outputs TIFFS, while reference copy scans of maps were often JPEGS. </a:t>
            </a:r>
            <a:endParaRPr/>
          </a:p>
          <a:p>
            <a:pPr marL="457200" lvl="0" indent="-304800" rtl="0">
              <a:spcBef>
                <a:spcPts val="0"/>
              </a:spcBef>
              <a:spcAft>
                <a:spcPts val="0"/>
              </a:spcAft>
              <a:buClr>
                <a:schemeClr val="dk1"/>
              </a:buClr>
              <a:buSzPts val="1200"/>
              <a:buFont typeface="Calibri"/>
              <a:buChar char="●"/>
            </a:pPr>
            <a:r>
              <a:rPr lang="en-US"/>
              <a:t>As we transition to using the digital repository to present our digitized maps, we’re taking the opportunity to rescan the JPEG maps to create TIFFS to add to the respiratory. This way, the digital repository has consistent high quality scans.</a:t>
            </a:r>
            <a:endParaRPr/>
          </a:p>
          <a:p>
            <a:pPr marL="0" lvl="0" indent="0">
              <a:spcBef>
                <a:spcPts val="0"/>
              </a:spcBef>
              <a:spcAft>
                <a:spcPts val="0"/>
              </a:spcAft>
              <a:buNone/>
            </a:pPr>
            <a:endParaRPr/>
          </a:p>
        </p:txBody>
      </p:sp>
      <p:sp>
        <p:nvSpPr>
          <p:cNvPr id="234" name="Shape 234"/>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63</a:t>
            </a:fld>
            <a:endParaRPr/>
          </a:p>
        </p:txBody>
      </p:sp>
    </p:spTree>
    <p:extLst>
      <p:ext uri="{BB962C8B-B14F-4D97-AF65-F5344CB8AC3E}">
        <p14:creationId xmlns:p14="http://schemas.microsoft.com/office/powerpoint/2010/main" val="2314906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6</a:t>
            </a:fld>
            <a:endParaRPr lang="en" sz="1400"/>
          </a:p>
        </p:txBody>
      </p:sp>
    </p:spTree>
    <p:extLst>
      <p:ext uri="{BB962C8B-B14F-4D97-AF65-F5344CB8AC3E}">
        <p14:creationId xmlns:p14="http://schemas.microsoft.com/office/powerpoint/2010/main" val="34127162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04800" rtl="0">
              <a:spcBef>
                <a:spcPts val="0"/>
              </a:spcBef>
              <a:spcAft>
                <a:spcPts val="0"/>
              </a:spcAft>
              <a:buClr>
                <a:schemeClr val="dk1"/>
              </a:buClr>
              <a:buSzPts val="1200"/>
              <a:buFont typeface="Calibri"/>
              <a:buChar char="●"/>
            </a:pPr>
            <a:r>
              <a:rPr lang="en-US"/>
              <a:t>On the search interface of the digital repository, we’ve included a few facets for narrowing searching. </a:t>
            </a:r>
            <a:endParaRPr/>
          </a:p>
          <a:p>
            <a:pPr marL="457200" lvl="0" indent="-304800" rtl="0">
              <a:spcBef>
                <a:spcPts val="0"/>
              </a:spcBef>
              <a:spcAft>
                <a:spcPts val="0"/>
              </a:spcAft>
              <a:buClr>
                <a:schemeClr val="dk1"/>
              </a:buClr>
              <a:buSzPts val="1200"/>
              <a:buFont typeface="Calibri"/>
              <a:buChar char="●"/>
            </a:pPr>
            <a:r>
              <a:rPr lang="en-US"/>
              <a:t>For now, you can narrow your search by language, subject, and year. </a:t>
            </a:r>
            <a:endParaRPr/>
          </a:p>
          <a:p>
            <a:pPr marL="457200" lvl="0" indent="-304800" rtl="0">
              <a:spcBef>
                <a:spcPts val="0"/>
              </a:spcBef>
              <a:spcAft>
                <a:spcPts val="0"/>
              </a:spcAft>
              <a:buClr>
                <a:schemeClr val="dk1"/>
              </a:buClr>
              <a:buSzPts val="1200"/>
              <a:buFont typeface="Calibri"/>
              <a:buChar char="●"/>
            </a:pPr>
            <a:r>
              <a:rPr lang="en-US"/>
              <a:t>In the future, we plan to add faceting by location using the Getty Thesaurus of Geographic Names (TGN for short). We can map from the LCSH subject headings in the catalog record. </a:t>
            </a:r>
            <a:endParaRPr/>
          </a:p>
          <a:p>
            <a:pPr marL="457200" lvl="0" indent="-304800" rtl="0">
              <a:spcBef>
                <a:spcPts val="0"/>
              </a:spcBef>
              <a:spcAft>
                <a:spcPts val="0"/>
              </a:spcAft>
              <a:buClr>
                <a:schemeClr val="dk1"/>
              </a:buClr>
              <a:buSzPts val="1200"/>
              <a:buFont typeface="Calibri"/>
              <a:buChar char="●"/>
            </a:pPr>
            <a:r>
              <a:rPr lang="en-US"/>
              <a:t>Using TGN allows us to group regions together. This is particularly important, since it’s the main way users search for maps on the current Map Libraries webpage.</a:t>
            </a:r>
            <a:endParaRPr/>
          </a:p>
        </p:txBody>
      </p:sp>
      <p:sp>
        <p:nvSpPr>
          <p:cNvPr id="242" name="Shape 242"/>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64</a:t>
            </a:fld>
            <a:endParaRPr/>
          </a:p>
        </p:txBody>
      </p:sp>
    </p:spTree>
    <p:extLst>
      <p:ext uri="{BB962C8B-B14F-4D97-AF65-F5344CB8AC3E}">
        <p14:creationId xmlns:p14="http://schemas.microsoft.com/office/powerpoint/2010/main" val="4129211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04800" rtl="0">
              <a:spcBef>
                <a:spcPts val="0"/>
              </a:spcBef>
              <a:spcAft>
                <a:spcPts val="0"/>
              </a:spcAft>
              <a:buClr>
                <a:schemeClr val="dk1"/>
              </a:buClr>
              <a:buSzPts val="1200"/>
              <a:buFont typeface="Calibri"/>
              <a:buChar char="●"/>
            </a:pPr>
            <a:r>
              <a:rPr lang="en-US"/>
              <a:t>As with most projects, our work to create metadata for the geoportal created many new project opportunities! </a:t>
            </a:r>
            <a:endParaRPr/>
          </a:p>
          <a:p>
            <a:pPr marL="457200" lvl="0" indent="-304800" rtl="0">
              <a:spcBef>
                <a:spcPts val="0"/>
              </a:spcBef>
              <a:spcAft>
                <a:spcPts val="0"/>
              </a:spcAft>
              <a:buClr>
                <a:schemeClr val="dk1"/>
              </a:buClr>
              <a:buSzPts val="1200"/>
              <a:buFont typeface="Calibri"/>
              <a:buChar char="●"/>
            </a:pPr>
            <a:r>
              <a:rPr lang="en-US"/>
              <a:t>First on the list is working with the geoportal metadata coordinator to change the links over to our digital repository version of the map for all our records in the geoportal. </a:t>
            </a:r>
            <a:endParaRPr/>
          </a:p>
          <a:p>
            <a:pPr marL="457200" lvl="0" indent="-304800" rtl="0">
              <a:spcBef>
                <a:spcPts val="0"/>
              </a:spcBef>
              <a:spcAft>
                <a:spcPts val="0"/>
              </a:spcAft>
              <a:buClr>
                <a:schemeClr val="dk1"/>
              </a:buClr>
              <a:buSzPts val="1200"/>
              <a:buFont typeface="Calibri"/>
              <a:buChar char="●"/>
            </a:pPr>
            <a:r>
              <a:rPr lang="en-US"/>
              <a:t>Going forward, we’d have the digital repository link in any new records destined for the geoportal.</a:t>
            </a:r>
            <a:endParaRPr/>
          </a:p>
          <a:p>
            <a:pPr marL="0" lvl="0" indent="0">
              <a:spcBef>
                <a:spcPts val="0"/>
              </a:spcBef>
              <a:spcAft>
                <a:spcPts val="0"/>
              </a:spcAft>
              <a:buClr>
                <a:schemeClr val="dk1"/>
              </a:buClr>
              <a:buSzPts val="1100"/>
              <a:buFont typeface="Arial"/>
              <a:buNone/>
            </a:pPr>
            <a:endParaRPr/>
          </a:p>
          <a:p>
            <a:pPr marL="457200" lvl="0" indent="-304800" rtl="0">
              <a:spcBef>
                <a:spcPts val="0"/>
              </a:spcBef>
              <a:spcAft>
                <a:spcPts val="0"/>
              </a:spcAft>
              <a:buClr>
                <a:schemeClr val="dk1"/>
              </a:buClr>
              <a:buSzPts val="1200"/>
              <a:buFont typeface="Calibri"/>
              <a:buChar char="●"/>
            </a:pPr>
            <a:r>
              <a:rPr lang="en-US"/>
              <a:t>We would also like to investigate creating a workflow for adding maps to the geoportal and repository without a MARC record. </a:t>
            </a:r>
            <a:endParaRPr/>
          </a:p>
          <a:p>
            <a:pPr marL="457200" lvl="0" indent="-304800" rtl="0">
              <a:spcBef>
                <a:spcPts val="0"/>
              </a:spcBef>
              <a:spcAft>
                <a:spcPts val="0"/>
              </a:spcAft>
              <a:buClr>
                <a:schemeClr val="dk1"/>
              </a:buClr>
              <a:buSzPts val="1200"/>
              <a:buFont typeface="Calibri"/>
              <a:buChar char="●"/>
            </a:pPr>
            <a:r>
              <a:rPr lang="en-US"/>
              <a:t>Although MARC data is very detailed and clean, it takes a long time to create, and it doesn’t always make sense to create it. </a:t>
            </a:r>
            <a:endParaRPr/>
          </a:p>
          <a:p>
            <a:pPr marL="457200" lvl="0" indent="-304800" rtl="0">
              <a:spcBef>
                <a:spcPts val="0"/>
              </a:spcBef>
              <a:spcAft>
                <a:spcPts val="0"/>
              </a:spcAft>
              <a:buClr>
                <a:schemeClr val="dk1"/>
              </a:buClr>
              <a:buSzPts val="1200"/>
              <a:buFont typeface="Calibri"/>
              <a:buChar char="●"/>
            </a:pPr>
            <a:r>
              <a:rPr lang="en-US"/>
              <a:t>Individual pages from atlases are an example of maps that we may like to add to the geoportal and repository without creating MARC records.</a:t>
            </a:r>
            <a:endParaRPr/>
          </a:p>
          <a:p>
            <a:pPr marL="457200" lvl="0" indent="-304800" rtl="0">
              <a:spcBef>
                <a:spcPts val="0"/>
              </a:spcBef>
              <a:spcAft>
                <a:spcPts val="0"/>
              </a:spcAft>
              <a:buClr>
                <a:schemeClr val="dk1"/>
              </a:buClr>
              <a:buSzPts val="1200"/>
              <a:buFont typeface="Calibri"/>
              <a:buChar char="●"/>
            </a:pPr>
            <a:r>
              <a:rPr lang="en-US"/>
              <a:t>We also anticipate the need to publish our maps in both the geoportal and digital repository will eventually get ahead of our cataloging capacity. </a:t>
            </a:r>
            <a:endParaRPr/>
          </a:p>
          <a:p>
            <a:pPr marL="457200" lvl="0" indent="-304800" rtl="0">
              <a:spcBef>
                <a:spcPts val="0"/>
              </a:spcBef>
              <a:spcAft>
                <a:spcPts val="0"/>
              </a:spcAft>
              <a:buClr>
                <a:schemeClr val="dk1"/>
              </a:buClr>
              <a:buSzPts val="1200"/>
              <a:buFont typeface="Calibri"/>
              <a:buChar char="●"/>
            </a:pPr>
            <a:r>
              <a:rPr lang="en-US"/>
              <a:t> Our current plan is to create a spreadsheet that could be mapped to MODS that students could fill out. </a:t>
            </a:r>
            <a:endParaRPr/>
          </a:p>
          <a:p>
            <a:pPr marL="457200" lvl="0" indent="-304800" rtl="0">
              <a:spcBef>
                <a:spcPts val="0"/>
              </a:spcBef>
              <a:spcAft>
                <a:spcPts val="0"/>
              </a:spcAft>
              <a:buClr>
                <a:schemeClr val="dk1"/>
              </a:buClr>
              <a:buSzPts val="1200"/>
              <a:buFont typeface="Calibri"/>
              <a:buChar char="●"/>
            </a:pPr>
            <a:r>
              <a:rPr lang="en-US"/>
              <a:t>When the map did eventually got cataloged, we could replace the student created metadata with the cleaner, MARC records. </a:t>
            </a:r>
            <a:endParaRPr/>
          </a:p>
          <a:p>
            <a:pPr marL="0" lvl="0" indent="0">
              <a:spcBef>
                <a:spcPts val="0"/>
              </a:spcBef>
              <a:spcAft>
                <a:spcPts val="0"/>
              </a:spcAft>
              <a:buClr>
                <a:schemeClr val="dk1"/>
              </a:buClr>
              <a:buSzPts val="1100"/>
              <a:buFont typeface="Arial"/>
              <a:buNone/>
            </a:pPr>
            <a:endParaRPr/>
          </a:p>
          <a:p>
            <a:pPr marL="457200" lvl="0" indent="-304800" rtl="0">
              <a:spcBef>
                <a:spcPts val="0"/>
              </a:spcBef>
              <a:spcAft>
                <a:spcPts val="0"/>
              </a:spcAft>
              <a:buClr>
                <a:schemeClr val="dk1"/>
              </a:buClr>
              <a:buSzPts val="1200"/>
              <a:buFont typeface="Calibri"/>
              <a:buChar char="●"/>
            </a:pPr>
            <a:r>
              <a:rPr lang="en-US"/>
              <a:t>A related idea is to realign cataloging priorities to prioritize scanned maps destined to the geoportal and the digital repository. </a:t>
            </a:r>
            <a:endParaRPr/>
          </a:p>
          <a:p>
            <a:pPr marL="457200" lvl="0" indent="-304800" rtl="0">
              <a:spcBef>
                <a:spcPts val="0"/>
              </a:spcBef>
              <a:spcAft>
                <a:spcPts val="0"/>
              </a:spcAft>
              <a:buClr>
                <a:schemeClr val="dk1"/>
              </a:buClr>
              <a:buSzPts val="1200"/>
              <a:buFont typeface="Calibri"/>
              <a:buChar char="●"/>
            </a:pPr>
            <a:r>
              <a:rPr lang="en-US"/>
              <a:t>We are fortunate to have flexibility in creating our cataloging queue, so the cataloging staff could adjust their cataloging priority to queue pretty easily. </a:t>
            </a:r>
            <a:endParaRPr/>
          </a:p>
          <a:p>
            <a:pPr marL="457200" lvl="0" indent="-304800" rtl="0">
              <a:spcBef>
                <a:spcPts val="0"/>
              </a:spcBef>
              <a:spcAft>
                <a:spcPts val="0"/>
              </a:spcAft>
              <a:buClr>
                <a:schemeClr val="dk1"/>
              </a:buClr>
              <a:buSzPts val="1200"/>
              <a:buFont typeface="Calibri"/>
              <a:buChar char="●"/>
            </a:pPr>
            <a:r>
              <a:rPr lang="en-US"/>
              <a:t>We plan to do this for the backlog, but going forward, we’re going to have to assess cataloging capacity against the desire to get our maps into the geoportal and digital repository.</a:t>
            </a:r>
            <a:endParaRPr/>
          </a:p>
          <a:p>
            <a:pPr marL="0" lvl="0" indent="0">
              <a:spcBef>
                <a:spcPts val="0"/>
              </a:spcBef>
              <a:spcAft>
                <a:spcPts val="0"/>
              </a:spcAft>
              <a:buClr>
                <a:schemeClr val="dk1"/>
              </a:buClr>
              <a:buSzPts val="1100"/>
              <a:buFont typeface="Arial"/>
              <a:buNone/>
            </a:pPr>
            <a:endParaRPr/>
          </a:p>
          <a:p>
            <a:pPr marL="457200" lvl="0" indent="-304800" rtl="0">
              <a:spcBef>
                <a:spcPts val="0"/>
              </a:spcBef>
              <a:spcAft>
                <a:spcPts val="0"/>
              </a:spcAft>
              <a:buClr>
                <a:schemeClr val="dk1"/>
              </a:buClr>
              <a:buSzPts val="1200"/>
              <a:buFont typeface="Calibri"/>
              <a:buChar char="●"/>
            </a:pPr>
            <a:r>
              <a:rPr lang="en-US"/>
              <a:t>And lastly, we are so excited to get our maps out there - and we want to do more! </a:t>
            </a:r>
            <a:endParaRPr/>
          </a:p>
          <a:p>
            <a:pPr marL="457200" lvl="0" indent="-304800" rtl="0">
              <a:spcBef>
                <a:spcPts val="0"/>
              </a:spcBef>
              <a:spcAft>
                <a:spcPts val="0"/>
              </a:spcAft>
              <a:buClr>
                <a:schemeClr val="dk1"/>
              </a:buClr>
              <a:buSzPts val="1200"/>
              <a:buFont typeface="Calibri"/>
              <a:buChar char="●"/>
            </a:pPr>
            <a:r>
              <a:rPr lang="en-US"/>
              <a:t>Once we establish a workflow for scanning more maps to consistent standards, we’ll want to add more of our collections to the geoportal and the digital repository.</a:t>
            </a:r>
            <a:endParaRPr/>
          </a:p>
        </p:txBody>
      </p:sp>
      <p:sp>
        <p:nvSpPr>
          <p:cNvPr id="249" name="Shape 249"/>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65</a:t>
            </a:fld>
            <a:endParaRPr/>
          </a:p>
        </p:txBody>
      </p:sp>
    </p:spTree>
    <p:extLst>
      <p:ext uri="{BB962C8B-B14F-4D97-AF65-F5344CB8AC3E}">
        <p14:creationId xmlns:p14="http://schemas.microsoft.com/office/powerpoint/2010/main" val="512151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04800" rtl="0">
              <a:spcBef>
                <a:spcPts val="0"/>
              </a:spcBef>
              <a:spcAft>
                <a:spcPts val="0"/>
              </a:spcAft>
              <a:buClr>
                <a:schemeClr val="dk1"/>
              </a:buClr>
              <a:buSzPts val="1200"/>
              <a:buFont typeface="Calibri"/>
              <a:buChar char="●"/>
            </a:pPr>
            <a:r>
              <a:rPr lang="en-US"/>
              <a:t>Using the previous example, we’ll walk through the final product of our work. </a:t>
            </a:r>
            <a:endParaRPr/>
          </a:p>
          <a:p>
            <a:pPr marL="457200" lvl="0" indent="-304800" rtl="0">
              <a:spcBef>
                <a:spcPts val="0"/>
              </a:spcBef>
              <a:spcAft>
                <a:spcPts val="0"/>
              </a:spcAft>
              <a:buClr>
                <a:schemeClr val="dk1"/>
              </a:buClr>
              <a:buSzPts val="1200"/>
              <a:buFont typeface="Calibri"/>
              <a:buChar char="●"/>
            </a:pPr>
            <a:r>
              <a:rPr lang="en-US"/>
              <a:t>Besides using the search box at the top that Amanda discussed, you can also search using the facets below. </a:t>
            </a:r>
            <a:endParaRPr/>
          </a:p>
          <a:p>
            <a:pPr marL="457200" lvl="0" indent="-304800" rtl="0">
              <a:spcBef>
                <a:spcPts val="0"/>
              </a:spcBef>
              <a:spcAft>
                <a:spcPts val="0"/>
              </a:spcAft>
              <a:buClr>
                <a:schemeClr val="dk1"/>
              </a:buClr>
              <a:buSzPts val="1200"/>
              <a:buFont typeface="Calibri"/>
              <a:buChar char="●"/>
            </a:pPr>
            <a:r>
              <a:rPr lang="en-US"/>
              <a:t>To find the collection of maps we worked on, click on ‘scanned map’ in the data type facet.</a:t>
            </a:r>
            <a:endParaRPr/>
          </a:p>
        </p:txBody>
      </p:sp>
      <p:sp>
        <p:nvSpPr>
          <p:cNvPr id="256" name="Shape 256"/>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66</a:t>
            </a:fld>
            <a:endParaRPr/>
          </a:p>
        </p:txBody>
      </p:sp>
    </p:spTree>
    <p:extLst>
      <p:ext uri="{BB962C8B-B14F-4D97-AF65-F5344CB8AC3E}">
        <p14:creationId xmlns:p14="http://schemas.microsoft.com/office/powerpoint/2010/main" val="35256030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457200" lvl="0" indent="-304800" rtl="0">
              <a:spcBef>
                <a:spcPts val="0"/>
              </a:spcBef>
              <a:spcAft>
                <a:spcPts val="0"/>
              </a:spcAft>
              <a:buClr>
                <a:schemeClr val="dk1"/>
              </a:buClr>
              <a:buSzPts val="1200"/>
              <a:buFont typeface="Calibri"/>
              <a:buChar char="●"/>
            </a:pPr>
            <a:r>
              <a:rPr lang="en-US"/>
              <a:t>Once you select ‘scanned map’, you are redirected to the search results page, where you can further facet your search. As you can see, if you look under institution, MSU has contributed 126 maps. </a:t>
            </a:r>
            <a:endParaRPr/>
          </a:p>
        </p:txBody>
      </p:sp>
      <p:sp>
        <p:nvSpPr>
          <p:cNvPr id="263" name="Shape 263"/>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67</a:t>
            </a:fld>
            <a:endParaRPr/>
          </a:p>
        </p:txBody>
      </p:sp>
    </p:spTree>
    <p:extLst>
      <p:ext uri="{BB962C8B-B14F-4D97-AF65-F5344CB8AC3E}">
        <p14:creationId xmlns:p14="http://schemas.microsoft.com/office/powerpoint/2010/main" val="24302741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a:t>Once you click on ‘Michigan State,’ the search narrows to just the 126 maps </a:t>
            </a:r>
            <a:endParaRPr/>
          </a:p>
        </p:txBody>
      </p:sp>
      <p:sp>
        <p:nvSpPr>
          <p:cNvPr id="270" name="Shape 270"/>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68</a:t>
            </a:fld>
            <a:endParaRPr/>
          </a:p>
        </p:txBody>
      </p:sp>
    </p:spTree>
    <p:extLst>
      <p:ext uri="{BB962C8B-B14F-4D97-AF65-F5344CB8AC3E}">
        <p14:creationId xmlns:p14="http://schemas.microsoft.com/office/powerpoint/2010/main" val="37822084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a:t>This is a sample record of one of our map records in the geoportal. As you can see, the geoportal includes brief metadata with a map interface showing the bounding coordinates of the map. The portal also includes a link back to the Map Library website, where users can see the original map described in the geoportal.</a:t>
            </a:r>
            <a:endParaRPr/>
          </a:p>
          <a:p>
            <a:pPr marL="0" lvl="0" indent="0">
              <a:spcBef>
                <a:spcPts val="0"/>
              </a:spcBef>
              <a:spcAft>
                <a:spcPts val="0"/>
              </a:spcAft>
              <a:buNone/>
            </a:pPr>
            <a:endParaRPr/>
          </a:p>
          <a:p>
            <a:pPr marL="0" lvl="0" indent="0" rtl="0">
              <a:spcBef>
                <a:spcPts val="0"/>
              </a:spcBef>
              <a:spcAft>
                <a:spcPts val="0"/>
              </a:spcAft>
              <a:buNone/>
            </a:pPr>
            <a:r>
              <a:rPr lang="en-US"/>
              <a:t>One of the gratifying things about this project is seeing the latitude and longitude data that catalogers record in MARC records finally being put to use in map-based search and display interfaces where it can really come to life and be a useful part of the discovery experience.</a:t>
            </a:r>
            <a:endParaRPr/>
          </a:p>
        </p:txBody>
      </p:sp>
      <p:sp>
        <p:nvSpPr>
          <p:cNvPr id="277" name="Shape 277"/>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69</a:t>
            </a:fld>
            <a:endParaRPr/>
          </a:p>
        </p:txBody>
      </p:sp>
    </p:spTree>
    <p:extLst>
      <p:ext uri="{BB962C8B-B14F-4D97-AF65-F5344CB8AC3E}">
        <p14:creationId xmlns:p14="http://schemas.microsoft.com/office/powerpoint/2010/main" val="21217915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a:t>Here we have a cadastral map of a survey township in Montmorency County</a:t>
            </a:r>
            <a:endParaRPr/>
          </a:p>
        </p:txBody>
      </p:sp>
      <p:sp>
        <p:nvSpPr>
          <p:cNvPr id="285" name="Shape 285"/>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70</a:t>
            </a:fld>
            <a:endParaRPr/>
          </a:p>
        </p:txBody>
      </p:sp>
    </p:spTree>
    <p:extLst>
      <p:ext uri="{BB962C8B-B14F-4D97-AF65-F5344CB8AC3E}">
        <p14:creationId xmlns:p14="http://schemas.microsoft.com/office/powerpoint/2010/main" val="4487953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a:t>And here is a 1744 map of the Great Lakes.</a:t>
            </a:r>
            <a:endParaRPr dirty="0"/>
          </a:p>
        </p:txBody>
      </p:sp>
      <p:sp>
        <p:nvSpPr>
          <p:cNvPr id="293" name="Shape 293"/>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71</a:t>
            </a:fld>
            <a:endParaRPr/>
          </a:p>
        </p:txBody>
      </p:sp>
    </p:spTree>
    <p:extLst>
      <p:ext uri="{BB962C8B-B14F-4D97-AF65-F5344CB8AC3E}">
        <p14:creationId xmlns:p14="http://schemas.microsoft.com/office/powerpoint/2010/main" val="29717281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01" name="Shape 301"/>
          <p:cNvSpPr txBox="1">
            <a:spLocks noGrp="1"/>
          </p:cNvSpPr>
          <p:nvPr>
            <p:ph type="sldNum" idx="12"/>
          </p:nvPr>
        </p:nvSpPr>
        <p:spPr>
          <a:xfrm>
            <a:off x="3970338" y="8829675"/>
            <a:ext cx="3038400" cy="46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72</a:t>
            </a:fld>
            <a:endParaRPr/>
          </a:p>
        </p:txBody>
      </p:sp>
    </p:spTree>
    <p:extLst>
      <p:ext uri="{BB962C8B-B14F-4D97-AF65-F5344CB8AC3E}">
        <p14:creationId xmlns:p14="http://schemas.microsoft.com/office/powerpoint/2010/main" val="2379892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7</a:t>
            </a:fld>
            <a:endParaRPr lang="en" sz="1400"/>
          </a:p>
        </p:txBody>
      </p:sp>
    </p:spTree>
    <p:extLst>
      <p:ext uri="{BB962C8B-B14F-4D97-AF65-F5344CB8AC3E}">
        <p14:creationId xmlns:p14="http://schemas.microsoft.com/office/powerpoint/2010/main" val="1081835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8</a:t>
            </a:fld>
            <a:endParaRPr lang="en" sz="1400"/>
          </a:p>
        </p:txBody>
      </p:sp>
    </p:spTree>
    <p:extLst>
      <p:ext uri="{BB962C8B-B14F-4D97-AF65-F5344CB8AC3E}">
        <p14:creationId xmlns:p14="http://schemas.microsoft.com/office/powerpoint/2010/main" val="1451105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799" y="4400549"/>
            <a:ext cx="5486400" cy="3600600"/>
          </a:xfrm>
          <a:prstGeom prst="rect">
            <a:avLst/>
          </a:prstGeom>
          <a:noFill/>
          <a:ln>
            <a:noFill/>
          </a:ln>
        </p:spPr>
        <p:txBody>
          <a:bodyPr lIns="89600" tIns="89600" rIns="89600" bIns="89600" anchor="ctr" anchorCtr="0">
            <a:noAutofit/>
          </a:bodyPr>
          <a:lstStyle/>
          <a:p>
            <a:pPr lvl="0">
              <a:spcBef>
                <a:spcPts val="0"/>
              </a:spcBef>
              <a:buNone/>
            </a:pPr>
            <a:endParaRPr/>
          </a:p>
        </p:txBody>
      </p:sp>
      <p:sp>
        <p:nvSpPr>
          <p:cNvPr id="68" name="Shape 68"/>
          <p:cNvSpPr txBox="1">
            <a:spLocks noGrp="1"/>
          </p:cNvSpPr>
          <p:nvPr>
            <p:ph type="sldNum" idx="12"/>
          </p:nvPr>
        </p:nvSpPr>
        <p:spPr>
          <a:xfrm>
            <a:off x="3884613" y="8685214"/>
            <a:ext cx="2971800" cy="459000"/>
          </a:xfrm>
          <a:prstGeom prst="rect">
            <a:avLst/>
          </a:prstGeom>
          <a:noFill/>
          <a:ln>
            <a:noFill/>
          </a:ln>
        </p:spPr>
        <p:txBody>
          <a:bodyPr lIns="89600" tIns="89600" rIns="89600" bIns="89600" anchor="ctr" anchorCtr="0">
            <a:noAutofit/>
          </a:bodyPr>
          <a:lstStyle/>
          <a:p>
            <a:pPr lvl="0" rtl="0">
              <a:spcBef>
                <a:spcPts val="0"/>
              </a:spcBef>
              <a:buClr>
                <a:srgbClr val="000000"/>
              </a:buClr>
              <a:buSzPct val="25000"/>
              <a:buFont typeface="Arial"/>
              <a:buNone/>
            </a:pPr>
            <a:fld id="{00000000-1234-1234-1234-123412341234}" type="slidenum">
              <a:rPr lang="en" sz="1400"/>
              <a:t>9</a:t>
            </a:fld>
            <a:endParaRPr lang="en" sz="1400"/>
          </a:p>
        </p:txBody>
      </p:sp>
    </p:spTree>
    <p:extLst>
      <p:ext uri="{BB962C8B-B14F-4D97-AF65-F5344CB8AC3E}">
        <p14:creationId xmlns:p14="http://schemas.microsoft.com/office/powerpoint/2010/main" val="227778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2" name="Shape 12"/>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3" name="Shape 1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7" name="Shape 47"/>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8" name="Shape 4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9"/>
        <p:cNvGrpSpPr/>
        <p:nvPr/>
      </p:nvGrpSpPr>
      <p:grpSpPr>
        <a:xfrm>
          <a:off x="0" y="0"/>
          <a:ext cx="0" cy="0"/>
          <a:chOff x="0" y="0"/>
          <a:chExt cx="0" cy="0"/>
        </a:xfrm>
      </p:grpSpPr>
      <p:sp>
        <p:nvSpPr>
          <p:cNvPr id="50" name="Shape 5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274637"/>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3" name="Shape 53"/>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8621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6" name="Shape 16"/>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5" name="Shape 2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1" name="Shape 31"/>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2" name="Shape 3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5" name="Shape 3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6"/>
        <p:cNvGrpSpPr/>
        <p:nvPr/>
      </p:nvGrpSpPr>
      <p:grpSpPr>
        <a:xfrm>
          <a:off x="0" y="0"/>
          <a:ext cx="0" cy="0"/>
          <a:chOff x="0" y="0"/>
          <a:chExt cx="0" cy="0"/>
        </a:xfrm>
      </p:grpSpPr>
      <p:sp>
        <p:nvSpPr>
          <p:cNvPr id="37" name="Shape 37"/>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8" name="Shape 38"/>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9" name="Shape 39"/>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0" name="Shape 40"/>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1" name="Shape 4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4" name="Shape 4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pic>
        <p:nvPicPr>
          <p:cNvPr id="9" name="Shape 9" descr="MSU Libraries white on green.jpg"/>
          <p:cNvPicPr preferRelativeResize="0"/>
          <p:nvPr/>
        </p:nvPicPr>
        <p:blipFill>
          <a:blip r:embed="rId15">
            <a:alphaModFix/>
          </a:blip>
          <a:stretch>
            <a:fillRect/>
          </a:stretch>
        </p:blipFill>
        <p:spPr>
          <a:xfrm>
            <a:off x="0" y="0"/>
            <a:ext cx="9261301" cy="5738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7.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hyperlink" Target="http://marcedit.reeset.net/"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hyperlink" Target="https://docs.google.com/spreadsheets/d/1XRKRevSQbYgiQQ6RCjWMwsYVf-feWjJffXwXQ4jbZ8I/edit?usp=sharing"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hyperlink" Target="https://www.loc.gov/aba/pcc/scs/documents/PN-RDA-Combined.docx"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ocs.google.com/spreadsheets/d/164XpKdzCN0fU2T0_x8Rg98c8MJaaUCKJ0pZcUWcoZ3c/edit?usp=sharing" TargetMode="External"/><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58.jpg"/></Relationships>
</file>

<file path=ppt/slides/_rels/slide7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60.jpg"/></Relationships>
</file>

<file path=ppt/slides/_rels/slide72.xml.rels><?xml version="1.0" encoding="UTF-8" standalone="yes"?>
<Relationships xmlns="http://schemas.openxmlformats.org/package/2006/relationships"><Relationship Id="rId3" Type="http://schemas.openxmlformats.org/officeDocument/2006/relationships/hyperlink" Target="mailto:tkiser@msu.edu" TargetMode="External"/><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hyperlink" Target="mailto:weessie2@msu.edu" TargetMode="External"/><Relationship Id="rId5" Type="http://schemas.openxmlformats.org/officeDocument/2006/relationships/hyperlink" Target="mailto:atickner@msu.edu" TargetMode="External"/><Relationship Id="rId4" Type="http://schemas.openxmlformats.org/officeDocument/2006/relationships/hyperlink" Target="mailto:nicole@msu.edu"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Shape 62" descr="member-map-2017b.png"/>
          <p:cNvPicPr preferRelativeResize="0"/>
          <p:nvPr/>
        </p:nvPicPr>
        <p:blipFill>
          <a:blip r:embed="rId3">
            <a:alphaModFix/>
          </a:blip>
          <a:stretch>
            <a:fillRect/>
          </a:stretch>
        </p:blipFill>
        <p:spPr>
          <a:xfrm>
            <a:off x="0" y="540225"/>
            <a:ext cx="9453326" cy="6329599"/>
          </a:xfrm>
          <a:prstGeom prst="rect">
            <a:avLst/>
          </a:prstGeom>
          <a:noFill/>
          <a:ln>
            <a:noFill/>
          </a:ln>
        </p:spPr>
      </p:pic>
      <p:sp>
        <p:nvSpPr>
          <p:cNvPr id="63" name="Shape 63"/>
          <p:cNvSpPr txBox="1">
            <a:spLocks noGrp="1"/>
          </p:cNvSpPr>
          <p:nvPr>
            <p:ph type="ctrTitle"/>
          </p:nvPr>
        </p:nvSpPr>
        <p:spPr>
          <a:xfrm>
            <a:off x="-6927" y="533400"/>
            <a:ext cx="4800600" cy="4102800"/>
          </a:xfrm>
          <a:prstGeom prst="rect">
            <a:avLst/>
          </a:prstGeom>
          <a:solidFill>
            <a:schemeClr val="dk1">
              <a:alpha val="69800"/>
            </a:schemeClr>
          </a:solidFill>
          <a:ln>
            <a:noFill/>
          </a:ln>
        </p:spPr>
        <p:txBody>
          <a:bodyPr lIns="91425" tIns="45700" rIns="91425" bIns="45700" anchor="ctr" anchorCtr="0">
            <a:noAutofit/>
          </a:bodyPr>
          <a:lstStyle/>
          <a:p>
            <a:pPr marL="166687" marR="0" lvl="0" indent="-1587" algn="l" rtl="0">
              <a:spcBef>
                <a:spcPts val="0"/>
              </a:spcBef>
              <a:buClr>
                <a:srgbClr val="F2F2F2"/>
              </a:buClr>
              <a:buSzPct val="25000"/>
              <a:buFont typeface="Calibri"/>
              <a:buNone/>
            </a:pPr>
            <a:r>
              <a:rPr lang="en" sz="4400" b="1" i="0" u="none" strike="noStrike" cap="none">
                <a:solidFill>
                  <a:srgbClr val="F2F2F2"/>
                </a:solidFill>
                <a:latin typeface="Calibri"/>
                <a:ea typeface="Calibri"/>
                <a:cs typeface="Calibri"/>
                <a:sym typeface="Calibri"/>
              </a:rPr>
              <a:t>A Collaborative GeoPortal </a:t>
            </a:r>
            <a:br>
              <a:rPr lang="en" sz="4400" b="1" i="0" u="none" strike="noStrike" cap="none">
                <a:solidFill>
                  <a:srgbClr val="F2F2F2"/>
                </a:solidFill>
                <a:latin typeface="Calibri"/>
                <a:ea typeface="Calibri"/>
                <a:cs typeface="Calibri"/>
                <a:sym typeface="Calibri"/>
              </a:rPr>
            </a:br>
            <a:r>
              <a:rPr lang="en" sz="4400" b="1" i="0" u="none" strike="noStrike" cap="none">
                <a:solidFill>
                  <a:srgbClr val="F2F2F2"/>
                </a:solidFill>
                <a:latin typeface="Calibri"/>
                <a:ea typeface="Calibri"/>
                <a:cs typeface="Calibri"/>
                <a:sym typeface="Calibri"/>
              </a:rPr>
              <a:t>for the Big Ten Region</a:t>
            </a:r>
          </a:p>
        </p:txBody>
      </p:sp>
      <p:sp>
        <p:nvSpPr>
          <p:cNvPr id="64" name="Shape 64"/>
          <p:cNvSpPr txBox="1">
            <a:spLocks noGrp="1"/>
          </p:cNvSpPr>
          <p:nvPr>
            <p:ph type="subTitle" idx="1"/>
          </p:nvPr>
        </p:nvSpPr>
        <p:spPr>
          <a:xfrm>
            <a:off x="-13475" y="4636325"/>
            <a:ext cx="4800600" cy="2233499"/>
          </a:xfrm>
          <a:prstGeom prst="rect">
            <a:avLst/>
          </a:prstGeom>
          <a:solidFill>
            <a:schemeClr val="dk1">
              <a:alpha val="49800"/>
            </a:schemeClr>
          </a:solidFill>
          <a:ln>
            <a:noFill/>
          </a:ln>
          <a:effectLst>
            <a:outerShdw algn="tl" rotWithShape="0">
              <a:schemeClr val="dk1">
                <a:alpha val="86670"/>
              </a:schemeClr>
            </a:outerShdw>
          </a:effectLst>
        </p:spPr>
        <p:txBody>
          <a:bodyPr lIns="91425" tIns="45700" rIns="91425" bIns="45700" anchor="ctr" anchorCtr="0">
            <a:noAutofit/>
          </a:bodyPr>
          <a:lstStyle/>
          <a:p>
            <a:pPr marL="0" marR="0" lvl="0" indent="0" algn="r" rtl="0">
              <a:spcBef>
                <a:spcPts val="0"/>
              </a:spcBef>
              <a:spcAft>
                <a:spcPts val="0"/>
              </a:spcAft>
              <a:buClr>
                <a:srgbClr val="F2F2F2"/>
              </a:buClr>
              <a:buSzPct val="25000"/>
              <a:buFont typeface="Arial"/>
              <a:buNone/>
            </a:pPr>
            <a:r>
              <a:rPr lang="en" sz="2000" b="1" i="0" u="none" strike="noStrike" cap="none">
                <a:solidFill>
                  <a:srgbClr val="F2F2F2"/>
                </a:solidFill>
                <a:latin typeface="Calibri"/>
                <a:ea typeface="Calibri"/>
                <a:cs typeface="Calibri"/>
                <a:sym typeface="Calibri"/>
              </a:rPr>
              <a:t>Kathleen W. Weessies</a:t>
            </a:r>
          </a:p>
          <a:p>
            <a:pPr marL="548640" marR="0" lvl="0" indent="-2540" algn="r" rtl="0">
              <a:spcBef>
                <a:spcPts val="400"/>
              </a:spcBef>
              <a:buClr>
                <a:srgbClr val="F2F2F2"/>
              </a:buClr>
              <a:buSzPct val="25000"/>
              <a:buFont typeface="Arial"/>
              <a:buNone/>
            </a:pPr>
            <a:r>
              <a:rPr lang="en" sz="2000" b="1">
                <a:solidFill>
                  <a:srgbClr val="F2F2F2"/>
                </a:solidFill>
                <a:latin typeface="Calibri"/>
                <a:ea typeface="Calibri"/>
                <a:cs typeface="Calibri"/>
                <a:sym typeface="Calibri"/>
              </a:rPr>
              <a:t>Tim Kiser</a:t>
            </a:r>
          </a:p>
          <a:p>
            <a:pPr marL="548640" marR="0" lvl="0" indent="-2540" algn="r" rtl="0">
              <a:spcBef>
                <a:spcPts val="400"/>
              </a:spcBef>
              <a:buClr>
                <a:srgbClr val="F2F2F2"/>
              </a:buClr>
              <a:buSzPct val="25000"/>
              <a:buFont typeface="Arial"/>
              <a:buNone/>
            </a:pPr>
            <a:r>
              <a:rPr lang="en" sz="2000" b="1">
                <a:solidFill>
                  <a:srgbClr val="F2F2F2"/>
                </a:solidFill>
                <a:latin typeface="Calibri"/>
                <a:ea typeface="Calibri"/>
                <a:cs typeface="Calibri"/>
                <a:sym typeface="Calibri"/>
              </a:rPr>
              <a:t>Nicole Smeltekop</a:t>
            </a:r>
          </a:p>
          <a:p>
            <a:pPr marL="548640" marR="0" lvl="0" indent="-2540" algn="r" rtl="0">
              <a:spcBef>
                <a:spcPts val="400"/>
              </a:spcBef>
              <a:buClr>
                <a:srgbClr val="F2F2F2"/>
              </a:buClr>
              <a:buSzPct val="25000"/>
              <a:buFont typeface="Arial"/>
              <a:buNone/>
            </a:pPr>
            <a:r>
              <a:rPr lang="en" sz="2000" b="1">
                <a:solidFill>
                  <a:srgbClr val="F2F2F2"/>
                </a:solidFill>
                <a:latin typeface="Calibri"/>
                <a:ea typeface="Calibri"/>
                <a:cs typeface="Calibri"/>
                <a:sym typeface="Calibri"/>
              </a:rPr>
              <a:t>Amanda Tickner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728" y="768925"/>
            <a:ext cx="5784273" cy="5784273"/>
          </a:xfrm>
          <a:prstGeom prst="rect">
            <a:avLst/>
          </a:prstGeom>
        </p:spPr>
      </p:pic>
      <p:sp>
        <p:nvSpPr>
          <p:cNvPr id="70" name="Shape 70"/>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grpSp>
        <p:nvGrpSpPr>
          <p:cNvPr id="15" name="Group 14"/>
          <p:cNvGrpSpPr/>
          <p:nvPr/>
        </p:nvGrpSpPr>
        <p:grpSpPr>
          <a:xfrm>
            <a:off x="4206961" y="3426691"/>
            <a:ext cx="854565" cy="582494"/>
            <a:chOff x="4206961" y="3426691"/>
            <a:chExt cx="854565" cy="582494"/>
          </a:xfrm>
        </p:grpSpPr>
        <p:sp>
          <p:nvSpPr>
            <p:cNvPr id="5" name="Freeform 4"/>
            <p:cNvSpPr/>
            <p:nvPr/>
          </p:nvSpPr>
          <p:spPr>
            <a:xfrm>
              <a:off x="4206961" y="3426691"/>
              <a:ext cx="854565" cy="582494"/>
            </a:xfrm>
            <a:custGeom>
              <a:avLst/>
              <a:gdLst>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73891 w 822036"/>
                <a:gd name="connsiteY8" fmla="*/ 535709 h 554182"/>
                <a:gd name="connsiteX9" fmla="*/ 64654 w 822036"/>
                <a:gd name="connsiteY9" fmla="*/ 508000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73891 w 822036"/>
                <a:gd name="connsiteY8" fmla="*/ 535709 h 554182"/>
                <a:gd name="connsiteX9" fmla="*/ 212436 w 822036"/>
                <a:gd name="connsiteY9" fmla="*/ 424873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230910 w 822036"/>
                <a:gd name="connsiteY8" fmla="*/ 526472 h 554182"/>
                <a:gd name="connsiteX9" fmla="*/ 212436 w 822036"/>
                <a:gd name="connsiteY9" fmla="*/ 424873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82494"/>
                <a:gd name="connsiteX1" fmla="*/ 822036 w 822036"/>
                <a:gd name="connsiteY1" fmla="*/ 397164 h 582494"/>
                <a:gd name="connsiteX2" fmla="*/ 748145 w 822036"/>
                <a:gd name="connsiteY2" fmla="*/ 434109 h 582494"/>
                <a:gd name="connsiteX3" fmla="*/ 674254 w 822036"/>
                <a:gd name="connsiteY3" fmla="*/ 508000 h 582494"/>
                <a:gd name="connsiteX4" fmla="*/ 646545 w 822036"/>
                <a:gd name="connsiteY4" fmla="*/ 517236 h 582494"/>
                <a:gd name="connsiteX5" fmla="*/ 461818 w 822036"/>
                <a:gd name="connsiteY5" fmla="*/ 526473 h 582494"/>
                <a:gd name="connsiteX6" fmla="*/ 323273 w 822036"/>
                <a:gd name="connsiteY6" fmla="*/ 554182 h 582494"/>
                <a:gd name="connsiteX7" fmla="*/ 240145 w 822036"/>
                <a:gd name="connsiteY7" fmla="*/ 581891 h 582494"/>
                <a:gd name="connsiteX8" fmla="*/ 230910 w 822036"/>
                <a:gd name="connsiteY8" fmla="*/ 526472 h 582494"/>
                <a:gd name="connsiteX9" fmla="*/ 212436 w 822036"/>
                <a:gd name="connsiteY9" fmla="*/ 424873 h 582494"/>
                <a:gd name="connsiteX10" fmla="*/ 46182 w 822036"/>
                <a:gd name="connsiteY10" fmla="*/ 378691 h 582494"/>
                <a:gd name="connsiteX11" fmla="*/ 36945 w 822036"/>
                <a:gd name="connsiteY11" fmla="*/ 341745 h 582494"/>
                <a:gd name="connsiteX12" fmla="*/ 9236 w 822036"/>
                <a:gd name="connsiteY12" fmla="*/ 286327 h 582494"/>
                <a:gd name="connsiteX13" fmla="*/ 9236 w 822036"/>
                <a:gd name="connsiteY13" fmla="*/ 221673 h 582494"/>
                <a:gd name="connsiteX14" fmla="*/ 0 w 822036"/>
                <a:gd name="connsiteY14" fmla="*/ 110836 h 582494"/>
                <a:gd name="connsiteX15" fmla="*/ 9236 w 822036"/>
                <a:gd name="connsiteY15" fmla="*/ 64654 h 582494"/>
                <a:gd name="connsiteX16" fmla="*/ 64654 w 822036"/>
                <a:gd name="connsiteY16" fmla="*/ 46182 h 582494"/>
                <a:gd name="connsiteX17" fmla="*/ 101600 w 822036"/>
                <a:gd name="connsiteY17" fmla="*/ 27709 h 582494"/>
                <a:gd name="connsiteX18" fmla="*/ 129309 w 822036"/>
                <a:gd name="connsiteY18" fmla="*/ 9236 h 582494"/>
                <a:gd name="connsiteX19" fmla="*/ 277091 w 822036"/>
                <a:gd name="connsiteY19" fmla="*/ 0 h 582494"/>
                <a:gd name="connsiteX20" fmla="*/ 424873 w 822036"/>
                <a:gd name="connsiteY20" fmla="*/ 9236 h 582494"/>
                <a:gd name="connsiteX21" fmla="*/ 452582 w 822036"/>
                <a:gd name="connsiteY21" fmla="*/ 18473 h 582494"/>
                <a:gd name="connsiteX22" fmla="*/ 461818 w 822036"/>
                <a:gd name="connsiteY22" fmla="*/ 46182 h 582494"/>
                <a:gd name="connsiteX23" fmla="*/ 480291 w 822036"/>
                <a:gd name="connsiteY23" fmla="*/ 73891 h 582494"/>
                <a:gd name="connsiteX24" fmla="*/ 508000 w 822036"/>
                <a:gd name="connsiteY24" fmla="*/ 92364 h 582494"/>
                <a:gd name="connsiteX25" fmla="*/ 609600 w 822036"/>
                <a:gd name="connsiteY25" fmla="*/ 120073 h 582494"/>
                <a:gd name="connsiteX26" fmla="*/ 618836 w 822036"/>
                <a:gd name="connsiteY26" fmla="*/ 147782 h 582494"/>
                <a:gd name="connsiteX27" fmla="*/ 554182 w 822036"/>
                <a:gd name="connsiteY27" fmla="*/ 184727 h 582494"/>
                <a:gd name="connsiteX28" fmla="*/ 563418 w 822036"/>
                <a:gd name="connsiteY28" fmla="*/ 258618 h 582494"/>
                <a:gd name="connsiteX29" fmla="*/ 581891 w 822036"/>
                <a:gd name="connsiteY29" fmla="*/ 314036 h 582494"/>
                <a:gd name="connsiteX30" fmla="*/ 609600 w 822036"/>
                <a:gd name="connsiteY30" fmla="*/ 323273 h 582494"/>
                <a:gd name="connsiteX31" fmla="*/ 674254 w 822036"/>
                <a:gd name="connsiteY31" fmla="*/ 304800 h 582494"/>
                <a:gd name="connsiteX32" fmla="*/ 711200 w 822036"/>
                <a:gd name="connsiteY32" fmla="*/ 249382 h 582494"/>
                <a:gd name="connsiteX33" fmla="*/ 720436 w 822036"/>
                <a:gd name="connsiteY33" fmla="*/ 221673 h 582494"/>
                <a:gd name="connsiteX34" fmla="*/ 775854 w 822036"/>
                <a:gd name="connsiteY34" fmla="*/ 258618 h 582494"/>
                <a:gd name="connsiteX35" fmla="*/ 785091 w 822036"/>
                <a:gd name="connsiteY35" fmla="*/ 332509 h 582494"/>
                <a:gd name="connsiteX36" fmla="*/ 812800 w 822036"/>
                <a:gd name="connsiteY36" fmla="*/ 350982 h 582494"/>
                <a:gd name="connsiteX37" fmla="*/ 822036 w 822036"/>
                <a:gd name="connsiteY37" fmla="*/ 397164 h 582494"/>
                <a:gd name="connsiteX0" fmla="*/ 854565 w 854565"/>
                <a:gd name="connsiteY0" fmla="*/ 397164 h 582494"/>
                <a:gd name="connsiteX1" fmla="*/ 854565 w 854565"/>
                <a:gd name="connsiteY1" fmla="*/ 397164 h 582494"/>
                <a:gd name="connsiteX2" fmla="*/ 780674 w 854565"/>
                <a:gd name="connsiteY2" fmla="*/ 434109 h 582494"/>
                <a:gd name="connsiteX3" fmla="*/ 706783 w 854565"/>
                <a:gd name="connsiteY3" fmla="*/ 508000 h 582494"/>
                <a:gd name="connsiteX4" fmla="*/ 679074 w 854565"/>
                <a:gd name="connsiteY4" fmla="*/ 517236 h 582494"/>
                <a:gd name="connsiteX5" fmla="*/ 494347 w 854565"/>
                <a:gd name="connsiteY5" fmla="*/ 526473 h 582494"/>
                <a:gd name="connsiteX6" fmla="*/ 355802 w 854565"/>
                <a:gd name="connsiteY6" fmla="*/ 554182 h 582494"/>
                <a:gd name="connsiteX7" fmla="*/ 272674 w 854565"/>
                <a:gd name="connsiteY7" fmla="*/ 581891 h 582494"/>
                <a:gd name="connsiteX8" fmla="*/ 263439 w 854565"/>
                <a:gd name="connsiteY8" fmla="*/ 526472 h 582494"/>
                <a:gd name="connsiteX9" fmla="*/ 244965 w 854565"/>
                <a:gd name="connsiteY9" fmla="*/ 424873 h 582494"/>
                <a:gd name="connsiteX10" fmla="*/ 78711 w 854565"/>
                <a:gd name="connsiteY10" fmla="*/ 378691 h 582494"/>
                <a:gd name="connsiteX11" fmla="*/ 14056 w 854565"/>
                <a:gd name="connsiteY11" fmla="*/ 397163 h 582494"/>
                <a:gd name="connsiteX12" fmla="*/ 41765 w 854565"/>
                <a:gd name="connsiteY12" fmla="*/ 286327 h 582494"/>
                <a:gd name="connsiteX13" fmla="*/ 41765 w 854565"/>
                <a:gd name="connsiteY13" fmla="*/ 221673 h 582494"/>
                <a:gd name="connsiteX14" fmla="*/ 32529 w 854565"/>
                <a:gd name="connsiteY14" fmla="*/ 110836 h 582494"/>
                <a:gd name="connsiteX15" fmla="*/ 41765 w 854565"/>
                <a:gd name="connsiteY15" fmla="*/ 64654 h 582494"/>
                <a:gd name="connsiteX16" fmla="*/ 97183 w 854565"/>
                <a:gd name="connsiteY16" fmla="*/ 46182 h 582494"/>
                <a:gd name="connsiteX17" fmla="*/ 134129 w 854565"/>
                <a:gd name="connsiteY17" fmla="*/ 27709 h 582494"/>
                <a:gd name="connsiteX18" fmla="*/ 161838 w 854565"/>
                <a:gd name="connsiteY18" fmla="*/ 9236 h 582494"/>
                <a:gd name="connsiteX19" fmla="*/ 309620 w 854565"/>
                <a:gd name="connsiteY19" fmla="*/ 0 h 582494"/>
                <a:gd name="connsiteX20" fmla="*/ 457402 w 854565"/>
                <a:gd name="connsiteY20" fmla="*/ 9236 h 582494"/>
                <a:gd name="connsiteX21" fmla="*/ 485111 w 854565"/>
                <a:gd name="connsiteY21" fmla="*/ 18473 h 582494"/>
                <a:gd name="connsiteX22" fmla="*/ 494347 w 854565"/>
                <a:gd name="connsiteY22" fmla="*/ 46182 h 582494"/>
                <a:gd name="connsiteX23" fmla="*/ 512820 w 854565"/>
                <a:gd name="connsiteY23" fmla="*/ 73891 h 582494"/>
                <a:gd name="connsiteX24" fmla="*/ 540529 w 854565"/>
                <a:gd name="connsiteY24" fmla="*/ 92364 h 582494"/>
                <a:gd name="connsiteX25" fmla="*/ 642129 w 854565"/>
                <a:gd name="connsiteY25" fmla="*/ 120073 h 582494"/>
                <a:gd name="connsiteX26" fmla="*/ 651365 w 854565"/>
                <a:gd name="connsiteY26" fmla="*/ 147782 h 582494"/>
                <a:gd name="connsiteX27" fmla="*/ 586711 w 854565"/>
                <a:gd name="connsiteY27" fmla="*/ 184727 h 582494"/>
                <a:gd name="connsiteX28" fmla="*/ 595947 w 854565"/>
                <a:gd name="connsiteY28" fmla="*/ 258618 h 582494"/>
                <a:gd name="connsiteX29" fmla="*/ 614420 w 854565"/>
                <a:gd name="connsiteY29" fmla="*/ 314036 h 582494"/>
                <a:gd name="connsiteX30" fmla="*/ 642129 w 854565"/>
                <a:gd name="connsiteY30" fmla="*/ 323273 h 582494"/>
                <a:gd name="connsiteX31" fmla="*/ 706783 w 854565"/>
                <a:gd name="connsiteY31" fmla="*/ 304800 h 582494"/>
                <a:gd name="connsiteX32" fmla="*/ 743729 w 854565"/>
                <a:gd name="connsiteY32" fmla="*/ 249382 h 582494"/>
                <a:gd name="connsiteX33" fmla="*/ 752965 w 854565"/>
                <a:gd name="connsiteY33" fmla="*/ 221673 h 582494"/>
                <a:gd name="connsiteX34" fmla="*/ 808383 w 854565"/>
                <a:gd name="connsiteY34" fmla="*/ 258618 h 582494"/>
                <a:gd name="connsiteX35" fmla="*/ 817620 w 854565"/>
                <a:gd name="connsiteY35" fmla="*/ 332509 h 582494"/>
                <a:gd name="connsiteX36" fmla="*/ 845329 w 854565"/>
                <a:gd name="connsiteY36" fmla="*/ 350982 h 582494"/>
                <a:gd name="connsiteX37" fmla="*/ 854565 w 854565"/>
                <a:gd name="connsiteY37" fmla="*/ 397164 h 58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4565" h="582494">
                  <a:moveTo>
                    <a:pt x="854565" y="397164"/>
                  </a:moveTo>
                  <a:lnTo>
                    <a:pt x="854565" y="397164"/>
                  </a:lnTo>
                  <a:cubicBezTo>
                    <a:pt x="829935" y="409479"/>
                    <a:pt x="801829" y="416480"/>
                    <a:pt x="780674" y="434109"/>
                  </a:cubicBezTo>
                  <a:cubicBezTo>
                    <a:pt x="678824" y="518984"/>
                    <a:pt x="799103" y="468435"/>
                    <a:pt x="706783" y="508000"/>
                  </a:cubicBezTo>
                  <a:cubicBezTo>
                    <a:pt x="697834" y="511835"/>
                    <a:pt x="688773" y="516393"/>
                    <a:pt x="679074" y="517236"/>
                  </a:cubicBezTo>
                  <a:cubicBezTo>
                    <a:pt x="617653" y="522577"/>
                    <a:pt x="555923" y="523394"/>
                    <a:pt x="494347" y="526473"/>
                  </a:cubicBezTo>
                  <a:cubicBezTo>
                    <a:pt x="412480" y="553761"/>
                    <a:pt x="392747" y="544946"/>
                    <a:pt x="355802" y="554182"/>
                  </a:cubicBezTo>
                  <a:cubicBezTo>
                    <a:pt x="318857" y="563418"/>
                    <a:pt x="288068" y="586509"/>
                    <a:pt x="272674" y="581891"/>
                  </a:cubicBezTo>
                  <a:cubicBezTo>
                    <a:pt x="257280" y="577273"/>
                    <a:pt x="268057" y="552642"/>
                    <a:pt x="263439" y="526472"/>
                  </a:cubicBezTo>
                  <a:cubicBezTo>
                    <a:pt x="258821" y="500302"/>
                    <a:pt x="248044" y="434109"/>
                    <a:pt x="244965" y="424873"/>
                  </a:cubicBezTo>
                  <a:cubicBezTo>
                    <a:pt x="239290" y="379475"/>
                    <a:pt x="117196" y="383309"/>
                    <a:pt x="78711" y="378691"/>
                  </a:cubicBezTo>
                  <a:cubicBezTo>
                    <a:pt x="40226" y="374073"/>
                    <a:pt x="19057" y="408831"/>
                    <a:pt x="14056" y="397163"/>
                  </a:cubicBezTo>
                  <a:cubicBezTo>
                    <a:pt x="-39667" y="271809"/>
                    <a:pt x="80693" y="403104"/>
                    <a:pt x="41765" y="286327"/>
                  </a:cubicBezTo>
                  <a:cubicBezTo>
                    <a:pt x="58252" y="236871"/>
                    <a:pt x="49146" y="280716"/>
                    <a:pt x="41765" y="221673"/>
                  </a:cubicBezTo>
                  <a:cubicBezTo>
                    <a:pt x="37167" y="184886"/>
                    <a:pt x="35608" y="147782"/>
                    <a:pt x="32529" y="110836"/>
                  </a:cubicBezTo>
                  <a:cubicBezTo>
                    <a:pt x="35608" y="95442"/>
                    <a:pt x="30664" y="75755"/>
                    <a:pt x="41765" y="64654"/>
                  </a:cubicBezTo>
                  <a:cubicBezTo>
                    <a:pt x="55534" y="50885"/>
                    <a:pt x="79767" y="54890"/>
                    <a:pt x="97183" y="46182"/>
                  </a:cubicBezTo>
                  <a:cubicBezTo>
                    <a:pt x="109498" y="40024"/>
                    <a:pt x="122174" y="34540"/>
                    <a:pt x="134129" y="27709"/>
                  </a:cubicBezTo>
                  <a:cubicBezTo>
                    <a:pt x="143767" y="22201"/>
                    <a:pt x="150873" y="10967"/>
                    <a:pt x="161838" y="9236"/>
                  </a:cubicBezTo>
                  <a:cubicBezTo>
                    <a:pt x="210591" y="1538"/>
                    <a:pt x="260359" y="3079"/>
                    <a:pt x="309620" y="0"/>
                  </a:cubicBezTo>
                  <a:cubicBezTo>
                    <a:pt x="358881" y="3079"/>
                    <a:pt x="408316" y="4069"/>
                    <a:pt x="457402" y="9236"/>
                  </a:cubicBezTo>
                  <a:cubicBezTo>
                    <a:pt x="467085" y="10255"/>
                    <a:pt x="478227" y="11589"/>
                    <a:pt x="485111" y="18473"/>
                  </a:cubicBezTo>
                  <a:cubicBezTo>
                    <a:pt x="491995" y="25357"/>
                    <a:pt x="489993" y="37474"/>
                    <a:pt x="494347" y="46182"/>
                  </a:cubicBezTo>
                  <a:cubicBezTo>
                    <a:pt x="499311" y="56111"/>
                    <a:pt x="504971" y="66042"/>
                    <a:pt x="512820" y="73891"/>
                  </a:cubicBezTo>
                  <a:cubicBezTo>
                    <a:pt x="520669" y="81740"/>
                    <a:pt x="530385" y="87856"/>
                    <a:pt x="540529" y="92364"/>
                  </a:cubicBezTo>
                  <a:cubicBezTo>
                    <a:pt x="578876" y="109407"/>
                    <a:pt x="602624" y="112172"/>
                    <a:pt x="642129" y="120073"/>
                  </a:cubicBezTo>
                  <a:cubicBezTo>
                    <a:pt x="645208" y="129309"/>
                    <a:pt x="651365" y="138046"/>
                    <a:pt x="651365" y="147782"/>
                  </a:cubicBezTo>
                  <a:cubicBezTo>
                    <a:pt x="651365" y="190731"/>
                    <a:pt x="622575" y="178750"/>
                    <a:pt x="586711" y="184727"/>
                  </a:cubicBezTo>
                  <a:cubicBezTo>
                    <a:pt x="589790" y="209357"/>
                    <a:pt x="590746" y="234347"/>
                    <a:pt x="595947" y="258618"/>
                  </a:cubicBezTo>
                  <a:cubicBezTo>
                    <a:pt x="600027" y="277658"/>
                    <a:pt x="595947" y="307878"/>
                    <a:pt x="614420" y="314036"/>
                  </a:cubicBezTo>
                  <a:lnTo>
                    <a:pt x="642129" y="323273"/>
                  </a:lnTo>
                  <a:cubicBezTo>
                    <a:pt x="642446" y="323194"/>
                    <a:pt x="702368" y="309215"/>
                    <a:pt x="706783" y="304800"/>
                  </a:cubicBezTo>
                  <a:cubicBezTo>
                    <a:pt x="722482" y="289101"/>
                    <a:pt x="743729" y="249382"/>
                    <a:pt x="743729" y="249382"/>
                  </a:cubicBezTo>
                  <a:cubicBezTo>
                    <a:pt x="746808" y="240146"/>
                    <a:pt x="743729" y="224752"/>
                    <a:pt x="752965" y="221673"/>
                  </a:cubicBezTo>
                  <a:cubicBezTo>
                    <a:pt x="799778" y="206069"/>
                    <a:pt x="799712" y="232605"/>
                    <a:pt x="808383" y="258618"/>
                  </a:cubicBezTo>
                  <a:cubicBezTo>
                    <a:pt x="811462" y="283248"/>
                    <a:pt x="808401" y="309462"/>
                    <a:pt x="817620" y="332509"/>
                  </a:cubicBezTo>
                  <a:cubicBezTo>
                    <a:pt x="821743" y="342816"/>
                    <a:pt x="838394" y="342314"/>
                    <a:pt x="845329" y="350982"/>
                  </a:cubicBezTo>
                  <a:cubicBezTo>
                    <a:pt x="855539" y="363744"/>
                    <a:pt x="853026" y="389467"/>
                    <a:pt x="854565" y="397164"/>
                  </a:cubicBezTo>
                  <a:close/>
                </a:path>
              </a:pathLst>
            </a:custGeom>
            <a:solidFill>
              <a:srgbClr val="377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973" y="3581943"/>
              <a:ext cx="386638" cy="152381"/>
            </a:xfrm>
            <a:prstGeom prst="rect">
              <a:avLst/>
            </a:prstGeom>
          </p:spPr>
        </p:pic>
      </p:grpSp>
      <p:grpSp>
        <p:nvGrpSpPr>
          <p:cNvPr id="16" name="Group 15"/>
          <p:cNvGrpSpPr/>
          <p:nvPr/>
        </p:nvGrpSpPr>
        <p:grpSpPr>
          <a:xfrm>
            <a:off x="3297382" y="3429000"/>
            <a:ext cx="425236" cy="729672"/>
            <a:chOff x="1838036" y="3971636"/>
            <a:chExt cx="425236" cy="729672"/>
          </a:xfrm>
        </p:grpSpPr>
        <p:sp>
          <p:nvSpPr>
            <p:cNvPr id="4" name="Freeform 3"/>
            <p:cNvSpPr/>
            <p:nvPr/>
          </p:nvSpPr>
          <p:spPr>
            <a:xfrm>
              <a:off x="1838036" y="3971636"/>
              <a:ext cx="425236" cy="729672"/>
            </a:xfrm>
            <a:custGeom>
              <a:avLst/>
              <a:gdLst>
                <a:gd name="connsiteX0" fmla="*/ 221673 w 425236"/>
                <a:gd name="connsiteY0" fmla="*/ 831272 h 831272"/>
                <a:gd name="connsiteX1" fmla="*/ 221673 w 425236"/>
                <a:gd name="connsiteY1" fmla="*/ 831272 h 831272"/>
                <a:gd name="connsiteX2" fmla="*/ 286327 w 425236"/>
                <a:gd name="connsiteY2" fmla="*/ 775854 h 831272"/>
                <a:gd name="connsiteX3" fmla="*/ 314036 w 425236"/>
                <a:gd name="connsiteY3" fmla="*/ 766618 h 831272"/>
                <a:gd name="connsiteX4" fmla="*/ 360218 w 425236"/>
                <a:gd name="connsiteY4" fmla="*/ 748145 h 831272"/>
                <a:gd name="connsiteX5" fmla="*/ 415636 w 425236"/>
                <a:gd name="connsiteY5" fmla="*/ 711200 h 831272"/>
                <a:gd name="connsiteX6" fmla="*/ 415636 w 425236"/>
                <a:gd name="connsiteY6" fmla="*/ 655781 h 831272"/>
                <a:gd name="connsiteX7" fmla="*/ 387927 w 425236"/>
                <a:gd name="connsiteY7" fmla="*/ 637309 h 831272"/>
                <a:gd name="connsiteX8" fmla="*/ 360218 w 425236"/>
                <a:gd name="connsiteY8" fmla="*/ 609600 h 831272"/>
                <a:gd name="connsiteX9" fmla="*/ 304800 w 425236"/>
                <a:gd name="connsiteY9" fmla="*/ 581890 h 831272"/>
                <a:gd name="connsiteX10" fmla="*/ 267854 w 425236"/>
                <a:gd name="connsiteY10" fmla="*/ 526472 h 831272"/>
                <a:gd name="connsiteX11" fmla="*/ 212436 w 425236"/>
                <a:gd name="connsiteY11" fmla="*/ 489527 h 831272"/>
                <a:gd name="connsiteX12" fmla="*/ 203200 w 425236"/>
                <a:gd name="connsiteY12" fmla="*/ 461818 h 831272"/>
                <a:gd name="connsiteX13" fmla="*/ 184727 w 425236"/>
                <a:gd name="connsiteY13" fmla="*/ 434109 h 831272"/>
                <a:gd name="connsiteX14" fmla="*/ 212436 w 425236"/>
                <a:gd name="connsiteY14" fmla="*/ 314036 h 831272"/>
                <a:gd name="connsiteX15" fmla="*/ 249382 w 425236"/>
                <a:gd name="connsiteY15" fmla="*/ 230909 h 831272"/>
                <a:gd name="connsiteX16" fmla="*/ 258618 w 425236"/>
                <a:gd name="connsiteY16" fmla="*/ 138545 h 831272"/>
                <a:gd name="connsiteX17" fmla="*/ 286327 w 425236"/>
                <a:gd name="connsiteY17" fmla="*/ 120072 h 831272"/>
                <a:gd name="connsiteX18" fmla="*/ 277091 w 425236"/>
                <a:gd name="connsiteY18" fmla="*/ 92363 h 831272"/>
                <a:gd name="connsiteX19" fmla="*/ 286327 w 425236"/>
                <a:gd name="connsiteY19" fmla="*/ 64654 h 831272"/>
                <a:gd name="connsiteX20" fmla="*/ 249382 w 425236"/>
                <a:gd name="connsiteY20" fmla="*/ 0 h 831272"/>
                <a:gd name="connsiteX21" fmla="*/ 166254 w 425236"/>
                <a:gd name="connsiteY21" fmla="*/ 9236 h 831272"/>
                <a:gd name="connsiteX22" fmla="*/ 110836 w 425236"/>
                <a:gd name="connsiteY22" fmla="*/ 27709 h 831272"/>
                <a:gd name="connsiteX23" fmla="*/ 83127 w 425236"/>
                <a:gd name="connsiteY23" fmla="*/ 36945 h 831272"/>
                <a:gd name="connsiteX24" fmla="*/ 64654 w 425236"/>
                <a:gd name="connsiteY24" fmla="*/ 92363 h 831272"/>
                <a:gd name="connsiteX25" fmla="*/ 46182 w 425236"/>
                <a:gd name="connsiteY25" fmla="*/ 157018 h 831272"/>
                <a:gd name="connsiteX26" fmla="*/ 36945 w 425236"/>
                <a:gd name="connsiteY26" fmla="*/ 230909 h 831272"/>
                <a:gd name="connsiteX27" fmla="*/ 27709 w 425236"/>
                <a:gd name="connsiteY27" fmla="*/ 258618 h 831272"/>
                <a:gd name="connsiteX28" fmla="*/ 9236 w 425236"/>
                <a:gd name="connsiteY28" fmla="*/ 341745 h 831272"/>
                <a:gd name="connsiteX29" fmla="*/ 0 w 425236"/>
                <a:gd name="connsiteY29" fmla="*/ 350981 h 831272"/>
                <a:gd name="connsiteX30" fmla="*/ 18473 w 425236"/>
                <a:gd name="connsiteY30" fmla="*/ 526472 h 831272"/>
                <a:gd name="connsiteX31" fmla="*/ 46182 w 425236"/>
                <a:gd name="connsiteY31" fmla="*/ 600363 h 831272"/>
                <a:gd name="connsiteX32" fmla="*/ 83127 w 425236"/>
                <a:gd name="connsiteY32" fmla="*/ 618836 h 831272"/>
                <a:gd name="connsiteX33" fmla="*/ 101600 w 425236"/>
                <a:gd name="connsiteY33" fmla="*/ 655781 h 831272"/>
                <a:gd name="connsiteX34" fmla="*/ 110836 w 425236"/>
                <a:gd name="connsiteY34" fmla="*/ 692727 h 831272"/>
                <a:gd name="connsiteX35" fmla="*/ 166254 w 425236"/>
                <a:gd name="connsiteY35" fmla="*/ 748145 h 831272"/>
                <a:gd name="connsiteX36" fmla="*/ 221673 w 425236"/>
                <a:gd name="connsiteY36" fmla="*/ 831272 h 83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36" h="831272">
                  <a:moveTo>
                    <a:pt x="221673" y="831272"/>
                  </a:moveTo>
                  <a:lnTo>
                    <a:pt x="221673" y="831272"/>
                  </a:lnTo>
                  <a:cubicBezTo>
                    <a:pt x="243224" y="812799"/>
                    <a:pt x="263073" y="792132"/>
                    <a:pt x="286327" y="775854"/>
                  </a:cubicBezTo>
                  <a:cubicBezTo>
                    <a:pt x="294303" y="770271"/>
                    <a:pt x="304920" y="770036"/>
                    <a:pt x="314036" y="766618"/>
                  </a:cubicBezTo>
                  <a:cubicBezTo>
                    <a:pt x="329560" y="760796"/>
                    <a:pt x="345663" y="756084"/>
                    <a:pt x="360218" y="748145"/>
                  </a:cubicBezTo>
                  <a:cubicBezTo>
                    <a:pt x="379708" y="737514"/>
                    <a:pt x="415636" y="711200"/>
                    <a:pt x="415636" y="711200"/>
                  </a:cubicBezTo>
                  <a:cubicBezTo>
                    <a:pt x="422881" y="689467"/>
                    <a:pt x="433023" y="677514"/>
                    <a:pt x="415636" y="655781"/>
                  </a:cubicBezTo>
                  <a:cubicBezTo>
                    <a:pt x="408701" y="647113"/>
                    <a:pt x="396455" y="644415"/>
                    <a:pt x="387927" y="637309"/>
                  </a:cubicBezTo>
                  <a:cubicBezTo>
                    <a:pt x="377892" y="628947"/>
                    <a:pt x="370253" y="617962"/>
                    <a:pt x="360218" y="609600"/>
                  </a:cubicBezTo>
                  <a:cubicBezTo>
                    <a:pt x="336345" y="589706"/>
                    <a:pt x="332571" y="591148"/>
                    <a:pt x="304800" y="581890"/>
                  </a:cubicBezTo>
                  <a:cubicBezTo>
                    <a:pt x="294011" y="549525"/>
                    <a:pt x="298988" y="550687"/>
                    <a:pt x="267854" y="526472"/>
                  </a:cubicBezTo>
                  <a:cubicBezTo>
                    <a:pt x="250329" y="512842"/>
                    <a:pt x="212436" y="489527"/>
                    <a:pt x="212436" y="489527"/>
                  </a:cubicBezTo>
                  <a:cubicBezTo>
                    <a:pt x="209357" y="480291"/>
                    <a:pt x="207554" y="470526"/>
                    <a:pt x="203200" y="461818"/>
                  </a:cubicBezTo>
                  <a:cubicBezTo>
                    <a:pt x="198236" y="451889"/>
                    <a:pt x="185578" y="445177"/>
                    <a:pt x="184727" y="434109"/>
                  </a:cubicBezTo>
                  <a:cubicBezTo>
                    <a:pt x="174586" y="302285"/>
                    <a:pt x="184148" y="377684"/>
                    <a:pt x="212436" y="314036"/>
                  </a:cubicBezTo>
                  <a:cubicBezTo>
                    <a:pt x="256403" y="215112"/>
                    <a:pt x="207575" y="293618"/>
                    <a:pt x="249382" y="230909"/>
                  </a:cubicBezTo>
                  <a:cubicBezTo>
                    <a:pt x="236310" y="191696"/>
                    <a:pt x="229980" y="190093"/>
                    <a:pt x="258618" y="138545"/>
                  </a:cubicBezTo>
                  <a:cubicBezTo>
                    <a:pt x="264009" y="128841"/>
                    <a:pt x="277091" y="126230"/>
                    <a:pt x="286327" y="120072"/>
                  </a:cubicBezTo>
                  <a:cubicBezTo>
                    <a:pt x="283248" y="110836"/>
                    <a:pt x="277091" y="102099"/>
                    <a:pt x="277091" y="92363"/>
                  </a:cubicBezTo>
                  <a:cubicBezTo>
                    <a:pt x="277091" y="82627"/>
                    <a:pt x="287704" y="74292"/>
                    <a:pt x="286327" y="64654"/>
                  </a:cubicBezTo>
                  <a:cubicBezTo>
                    <a:pt x="284197" y="49742"/>
                    <a:pt x="258313" y="13397"/>
                    <a:pt x="249382" y="0"/>
                  </a:cubicBezTo>
                  <a:cubicBezTo>
                    <a:pt x="221673" y="3079"/>
                    <a:pt x="193592" y="3768"/>
                    <a:pt x="166254" y="9236"/>
                  </a:cubicBezTo>
                  <a:cubicBezTo>
                    <a:pt x="147160" y="13055"/>
                    <a:pt x="129309" y="21551"/>
                    <a:pt x="110836" y="27709"/>
                  </a:cubicBezTo>
                  <a:lnTo>
                    <a:pt x="83127" y="36945"/>
                  </a:lnTo>
                  <a:cubicBezTo>
                    <a:pt x="76969" y="55418"/>
                    <a:pt x="69376" y="73472"/>
                    <a:pt x="64654" y="92363"/>
                  </a:cubicBezTo>
                  <a:cubicBezTo>
                    <a:pt x="53057" y="138754"/>
                    <a:pt x="59432" y="117266"/>
                    <a:pt x="46182" y="157018"/>
                  </a:cubicBezTo>
                  <a:cubicBezTo>
                    <a:pt x="43103" y="181648"/>
                    <a:pt x="41385" y="206487"/>
                    <a:pt x="36945" y="230909"/>
                  </a:cubicBezTo>
                  <a:cubicBezTo>
                    <a:pt x="35203" y="240488"/>
                    <a:pt x="29821" y="249114"/>
                    <a:pt x="27709" y="258618"/>
                  </a:cubicBezTo>
                  <a:cubicBezTo>
                    <a:pt x="22032" y="284166"/>
                    <a:pt x="21713" y="316791"/>
                    <a:pt x="9236" y="341745"/>
                  </a:cubicBezTo>
                  <a:cubicBezTo>
                    <a:pt x="7289" y="345639"/>
                    <a:pt x="3079" y="347902"/>
                    <a:pt x="0" y="350981"/>
                  </a:cubicBezTo>
                  <a:lnTo>
                    <a:pt x="18473" y="526472"/>
                  </a:lnTo>
                  <a:cubicBezTo>
                    <a:pt x="27709" y="551102"/>
                    <a:pt x="31097" y="578813"/>
                    <a:pt x="46182" y="600363"/>
                  </a:cubicBezTo>
                  <a:cubicBezTo>
                    <a:pt x="54078" y="611643"/>
                    <a:pt x="73391" y="609100"/>
                    <a:pt x="83127" y="618836"/>
                  </a:cubicBezTo>
                  <a:cubicBezTo>
                    <a:pt x="92863" y="628572"/>
                    <a:pt x="95442" y="643466"/>
                    <a:pt x="101600" y="655781"/>
                  </a:cubicBezTo>
                  <a:cubicBezTo>
                    <a:pt x="104679" y="668096"/>
                    <a:pt x="105159" y="681373"/>
                    <a:pt x="110836" y="692727"/>
                  </a:cubicBezTo>
                  <a:cubicBezTo>
                    <a:pt x="122448" y="715952"/>
                    <a:pt x="142147" y="737431"/>
                    <a:pt x="166254" y="748145"/>
                  </a:cubicBezTo>
                  <a:cubicBezTo>
                    <a:pt x="242670" y="782108"/>
                    <a:pt x="212437" y="817418"/>
                    <a:pt x="221673" y="831272"/>
                  </a:cubicBezTo>
                  <a:close/>
                </a:path>
              </a:pathLst>
            </a:custGeom>
            <a:solidFill>
              <a:srgbClr val="984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069" y="4183016"/>
              <a:ext cx="155166" cy="231208"/>
            </a:xfrm>
            <a:prstGeom prst="rect">
              <a:avLst/>
            </a:prstGeom>
          </p:spPr>
        </p:pic>
      </p:gr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1804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728" y="768925"/>
            <a:ext cx="5784273" cy="5784273"/>
          </a:xfrm>
          <a:prstGeom prst="rect">
            <a:avLst/>
          </a:prstGeom>
        </p:spPr>
      </p:pic>
      <p:sp>
        <p:nvSpPr>
          <p:cNvPr id="70" name="Shape 70"/>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sp>
        <p:nvSpPr>
          <p:cNvPr id="3" name="Freeform 2"/>
          <p:cNvSpPr/>
          <p:nvPr/>
        </p:nvSpPr>
        <p:spPr>
          <a:xfrm>
            <a:off x="5015345" y="3500582"/>
            <a:ext cx="231188" cy="304800"/>
          </a:xfrm>
          <a:custGeom>
            <a:avLst/>
            <a:gdLst>
              <a:gd name="connsiteX0" fmla="*/ 193964 w 231188"/>
              <a:gd name="connsiteY0" fmla="*/ 175491 h 304800"/>
              <a:gd name="connsiteX1" fmla="*/ 193964 w 231188"/>
              <a:gd name="connsiteY1" fmla="*/ 175491 h 304800"/>
              <a:gd name="connsiteX2" fmla="*/ 221673 w 231188"/>
              <a:gd name="connsiteY2" fmla="*/ 36945 h 304800"/>
              <a:gd name="connsiteX3" fmla="*/ 193964 w 231188"/>
              <a:gd name="connsiteY3" fmla="*/ 0 h 304800"/>
              <a:gd name="connsiteX4" fmla="*/ 120073 w 231188"/>
              <a:gd name="connsiteY4" fmla="*/ 9236 h 304800"/>
              <a:gd name="connsiteX5" fmla="*/ 92364 w 231188"/>
              <a:gd name="connsiteY5" fmla="*/ 18473 h 304800"/>
              <a:gd name="connsiteX6" fmla="*/ 73891 w 231188"/>
              <a:gd name="connsiteY6" fmla="*/ 46182 h 304800"/>
              <a:gd name="connsiteX7" fmla="*/ 46182 w 231188"/>
              <a:gd name="connsiteY7" fmla="*/ 64654 h 304800"/>
              <a:gd name="connsiteX8" fmla="*/ 0 w 231188"/>
              <a:gd name="connsiteY8" fmla="*/ 120073 h 304800"/>
              <a:gd name="connsiteX9" fmla="*/ 9237 w 231188"/>
              <a:gd name="connsiteY9" fmla="*/ 166254 h 304800"/>
              <a:gd name="connsiteX10" fmla="*/ 27710 w 231188"/>
              <a:gd name="connsiteY10" fmla="*/ 221673 h 304800"/>
              <a:gd name="connsiteX11" fmla="*/ 18473 w 231188"/>
              <a:gd name="connsiteY11" fmla="*/ 249382 h 304800"/>
              <a:gd name="connsiteX12" fmla="*/ 27710 w 231188"/>
              <a:gd name="connsiteY12" fmla="*/ 277091 h 304800"/>
              <a:gd name="connsiteX13" fmla="*/ 83128 w 231188"/>
              <a:gd name="connsiteY13" fmla="*/ 304800 h 304800"/>
              <a:gd name="connsiteX14" fmla="*/ 138546 w 231188"/>
              <a:gd name="connsiteY14" fmla="*/ 295563 h 304800"/>
              <a:gd name="connsiteX15" fmla="*/ 147782 w 231188"/>
              <a:gd name="connsiteY15" fmla="*/ 267854 h 304800"/>
              <a:gd name="connsiteX16" fmla="*/ 157019 w 231188"/>
              <a:gd name="connsiteY16" fmla="*/ 203200 h 304800"/>
              <a:gd name="connsiteX17" fmla="*/ 184728 w 231188"/>
              <a:gd name="connsiteY17" fmla="*/ 184727 h 304800"/>
              <a:gd name="connsiteX18" fmla="*/ 193964 w 231188"/>
              <a:gd name="connsiteY18" fmla="*/ 17549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188" h="304800">
                <a:moveTo>
                  <a:pt x="193964" y="175491"/>
                </a:moveTo>
                <a:lnTo>
                  <a:pt x="193964" y="175491"/>
                </a:lnTo>
                <a:cubicBezTo>
                  <a:pt x="217493" y="116668"/>
                  <a:pt x="246526" y="92863"/>
                  <a:pt x="221673" y="36945"/>
                </a:cubicBezTo>
                <a:cubicBezTo>
                  <a:pt x="215421" y="22878"/>
                  <a:pt x="203200" y="12315"/>
                  <a:pt x="193964" y="0"/>
                </a:cubicBezTo>
                <a:cubicBezTo>
                  <a:pt x="169334" y="3079"/>
                  <a:pt x="144495" y="4796"/>
                  <a:pt x="120073" y="9236"/>
                </a:cubicBezTo>
                <a:cubicBezTo>
                  <a:pt x="110494" y="10978"/>
                  <a:pt x="99967" y="12391"/>
                  <a:pt x="92364" y="18473"/>
                </a:cubicBezTo>
                <a:cubicBezTo>
                  <a:pt x="83696" y="25408"/>
                  <a:pt x="81741" y="38333"/>
                  <a:pt x="73891" y="46182"/>
                </a:cubicBezTo>
                <a:cubicBezTo>
                  <a:pt x="66042" y="54031"/>
                  <a:pt x="54710" y="57548"/>
                  <a:pt x="46182" y="64654"/>
                </a:cubicBezTo>
                <a:cubicBezTo>
                  <a:pt x="19513" y="86878"/>
                  <a:pt x="18163" y="92827"/>
                  <a:pt x="0" y="120073"/>
                </a:cubicBezTo>
                <a:cubicBezTo>
                  <a:pt x="3079" y="135467"/>
                  <a:pt x="5106" y="151109"/>
                  <a:pt x="9237" y="166254"/>
                </a:cubicBezTo>
                <a:cubicBezTo>
                  <a:pt x="14361" y="185040"/>
                  <a:pt x="27710" y="221673"/>
                  <a:pt x="27710" y="221673"/>
                </a:cubicBezTo>
                <a:cubicBezTo>
                  <a:pt x="24631" y="230909"/>
                  <a:pt x="18473" y="239646"/>
                  <a:pt x="18473" y="249382"/>
                </a:cubicBezTo>
                <a:cubicBezTo>
                  <a:pt x="18473" y="259118"/>
                  <a:pt x="21628" y="269489"/>
                  <a:pt x="27710" y="277091"/>
                </a:cubicBezTo>
                <a:cubicBezTo>
                  <a:pt x="40731" y="293367"/>
                  <a:pt x="64876" y="298716"/>
                  <a:pt x="83128" y="304800"/>
                </a:cubicBezTo>
                <a:cubicBezTo>
                  <a:pt x="101601" y="301721"/>
                  <a:pt x="122286" y="304855"/>
                  <a:pt x="138546" y="295563"/>
                </a:cubicBezTo>
                <a:cubicBezTo>
                  <a:pt x="146999" y="290733"/>
                  <a:pt x="145873" y="277401"/>
                  <a:pt x="147782" y="267854"/>
                </a:cubicBezTo>
                <a:cubicBezTo>
                  <a:pt x="152052" y="246507"/>
                  <a:pt x="148177" y="223094"/>
                  <a:pt x="157019" y="203200"/>
                </a:cubicBezTo>
                <a:cubicBezTo>
                  <a:pt x="161528" y="193056"/>
                  <a:pt x="175847" y="191387"/>
                  <a:pt x="184728" y="184727"/>
                </a:cubicBezTo>
                <a:cubicBezTo>
                  <a:pt x="188211" y="182115"/>
                  <a:pt x="192425" y="177030"/>
                  <a:pt x="193964" y="17549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4206961" y="3426691"/>
            <a:ext cx="854565" cy="582494"/>
            <a:chOff x="4206961" y="3426691"/>
            <a:chExt cx="854565" cy="582494"/>
          </a:xfrm>
        </p:grpSpPr>
        <p:sp>
          <p:nvSpPr>
            <p:cNvPr id="5" name="Freeform 4"/>
            <p:cNvSpPr/>
            <p:nvPr/>
          </p:nvSpPr>
          <p:spPr>
            <a:xfrm>
              <a:off x="4206961" y="3426691"/>
              <a:ext cx="854565" cy="582494"/>
            </a:xfrm>
            <a:custGeom>
              <a:avLst/>
              <a:gdLst>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73891 w 822036"/>
                <a:gd name="connsiteY8" fmla="*/ 535709 h 554182"/>
                <a:gd name="connsiteX9" fmla="*/ 64654 w 822036"/>
                <a:gd name="connsiteY9" fmla="*/ 508000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73891 w 822036"/>
                <a:gd name="connsiteY8" fmla="*/ 535709 h 554182"/>
                <a:gd name="connsiteX9" fmla="*/ 212436 w 822036"/>
                <a:gd name="connsiteY9" fmla="*/ 424873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230910 w 822036"/>
                <a:gd name="connsiteY8" fmla="*/ 526472 h 554182"/>
                <a:gd name="connsiteX9" fmla="*/ 212436 w 822036"/>
                <a:gd name="connsiteY9" fmla="*/ 424873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82494"/>
                <a:gd name="connsiteX1" fmla="*/ 822036 w 822036"/>
                <a:gd name="connsiteY1" fmla="*/ 397164 h 582494"/>
                <a:gd name="connsiteX2" fmla="*/ 748145 w 822036"/>
                <a:gd name="connsiteY2" fmla="*/ 434109 h 582494"/>
                <a:gd name="connsiteX3" fmla="*/ 674254 w 822036"/>
                <a:gd name="connsiteY3" fmla="*/ 508000 h 582494"/>
                <a:gd name="connsiteX4" fmla="*/ 646545 w 822036"/>
                <a:gd name="connsiteY4" fmla="*/ 517236 h 582494"/>
                <a:gd name="connsiteX5" fmla="*/ 461818 w 822036"/>
                <a:gd name="connsiteY5" fmla="*/ 526473 h 582494"/>
                <a:gd name="connsiteX6" fmla="*/ 323273 w 822036"/>
                <a:gd name="connsiteY6" fmla="*/ 554182 h 582494"/>
                <a:gd name="connsiteX7" fmla="*/ 240145 w 822036"/>
                <a:gd name="connsiteY7" fmla="*/ 581891 h 582494"/>
                <a:gd name="connsiteX8" fmla="*/ 230910 w 822036"/>
                <a:gd name="connsiteY8" fmla="*/ 526472 h 582494"/>
                <a:gd name="connsiteX9" fmla="*/ 212436 w 822036"/>
                <a:gd name="connsiteY9" fmla="*/ 424873 h 582494"/>
                <a:gd name="connsiteX10" fmla="*/ 46182 w 822036"/>
                <a:gd name="connsiteY10" fmla="*/ 378691 h 582494"/>
                <a:gd name="connsiteX11" fmla="*/ 36945 w 822036"/>
                <a:gd name="connsiteY11" fmla="*/ 341745 h 582494"/>
                <a:gd name="connsiteX12" fmla="*/ 9236 w 822036"/>
                <a:gd name="connsiteY12" fmla="*/ 286327 h 582494"/>
                <a:gd name="connsiteX13" fmla="*/ 9236 w 822036"/>
                <a:gd name="connsiteY13" fmla="*/ 221673 h 582494"/>
                <a:gd name="connsiteX14" fmla="*/ 0 w 822036"/>
                <a:gd name="connsiteY14" fmla="*/ 110836 h 582494"/>
                <a:gd name="connsiteX15" fmla="*/ 9236 w 822036"/>
                <a:gd name="connsiteY15" fmla="*/ 64654 h 582494"/>
                <a:gd name="connsiteX16" fmla="*/ 64654 w 822036"/>
                <a:gd name="connsiteY16" fmla="*/ 46182 h 582494"/>
                <a:gd name="connsiteX17" fmla="*/ 101600 w 822036"/>
                <a:gd name="connsiteY17" fmla="*/ 27709 h 582494"/>
                <a:gd name="connsiteX18" fmla="*/ 129309 w 822036"/>
                <a:gd name="connsiteY18" fmla="*/ 9236 h 582494"/>
                <a:gd name="connsiteX19" fmla="*/ 277091 w 822036"/>
                <a:gd name="connsiteY19" fmla="*/ 0 h 582494"/>
                <a:gd name="connsiteX20" fmla="*/ 424873 w 822036"/>
                <a:gd name="connsiteY20" fmla="*/ 9236 h 582494"/>
                <a:gd name="connsiteX21" fmla="*/ 452582 w 822036"/>
                <a:gd name="connsiteY21" fmla="*/ 18473 h 582494"/>
                <a:gd name="connsiteX22" fmla="*/ 461818 w 822036"/>
                <a:gd name="connsiteY22" fmla="*/ 46182 h 582494"/>
                <a:gd name="connsiteX23" fmla="*/ 480291 w 822036"/>
                <a:gd name="connsiteY23" fmla="*/ 73891 h 582494"/>
                <a:gd name="connsiteX24" fmla="*/ 508000 w 822036"/>
                <a:gd name="connsiteY24" fmla="*/ 92364 h 582494"/>
                <a:gd name="connsiteX25" fmla="*/ 609600 w 822036"/>
                <a:gd name="connsiteY25" fmla="*/ 120073 h 582494"/>
                <a:gd name="connsiteX26" fmla="*/ 618836 w 822036"/>
                <a:gd name="connsiteY26" fmla="*/ 147782 h 582494"/>
                <a:gd name="connsiteX27" fmla="*/ 554182 w 822036"/>
                <a:gd name="connsiteY27" fmla="*/ 184727 h 582494"/>
                <a:gd name="connsiteX28" fmla="*/ 563418 w 822036"/>
                <a:gd name="connsiteY28" fmla="*/ 258618 h 582494"/>
                <a:gd name="connsiteX29" fmla="*/ 581891 w 822036"/>
                <a:gd name="connsiteY29" fmla="*/ 314036 h 582494"/>
                <a:gd name="connsiteX30" fmla="*/ 609600 w 822036"/>
                <a:gd name="connsiteY30" fmla="*/ 323273 h 582494"/>
                <a:gd name="connsiteX31" fmla="*/ 674254 w 822036"/>
                <a:gd name="connsiteY31" fmla="*/ 304800 h 582494"/>
                <a:gd name="connsiteX32" fmla="*/ 711200 w 822036"/>
                <a:gd name="connsiteY32" fmla="*/ 249382 h 582494"/>
                <a:gd name="connsiteX33" fmla="*/ 720436 w 822036"/>
                <a:gd name="connsiteY33" fmla="*/ 221673 h 582494"/>
                <a:gd name="connsiteX34" fmla="*/ 775854 w 822036"/>
                <a:gd name="connsiteY34" fmla="*/ 258618 h 582494"/>
                <a:gd name="connsiteX35" fmla="*/ 785091 w 822036"/>
                <a:gd name="connsiteY35" fmla="*/ 332509 h 582494"/>
                <a:gd name="connsiteX36" fmla="*/ 812800 w 822036"/>
                <a:gd name="connsiteY36" fmla="*/ 350982 h 582494"/>
                <a:gd name="connsiteX37" fmla="*/ 822036 w 822036"/>
                <a:gd name="connsiteY37" fmla="*/ 397164 h 582494"/>
                <a:gd name="connsiteX0" fmla="*/ 854565 w 854565"/>
                <a:gd name="connsiteY0" fmla="*/ 397164 h 582494"/>
                <a:gd name="connsiteX1" fmla="*/ 854565 w 854565"/>
                <a:gd name="connsiteY1" fmla="*/ 397164 h 582494"/>
                <a:gd name="connsiteX2" fmla="*/ 780674 w 854565"/>
                <a:gd name="connsiteY2" fmla="*/ 434109 h 582494"/>
                <a:gd name="connsiteX3" fmla="*/ 706783 w 854565"/>
                <a:gd name="connsiteY3" fmla="*/ 508000 h 582494"/>
                <a:gd name="connsiteX4" fmla="*/ 679074 w 854565"/>
                <a:gd name="connsiteY4" fmla="*/ 517236 h 582494"/>
                <a:gd name="connsiteX5" fmla="*/ 494347 w 854565"/>
                <a:gd name="connsiteY5" fmla="*/ 526473 h 582494"/>
                <a:gd name="connsiteX6" fmla="*/ 355802 w 854565"/>
                <a:gd name="connsiteY6" fmla="*/ 554182 h 582494"/>
                <a:gd name="connsiteX7" fmla="*/ 272674 w 854565"/>
                <a:gd name="connsiteY7" fmla="*/ 581891 h 582494"/>
                <a:gd name="connsiteX8" fmla="*/ 263439 w 854565"/>
                <a:gd name="connsiteY8" fmla="*/ 526472 h 582494"/>
                <a:gd name="connsiteX9" fmla="*/ 244965 w 854565"/>
                <a:gd name="connsiteY9" fmla="*/ 424873 h 582494"/>
                <a:gd name="connsiteX10" fmla="*/ 78711 w 854565"/>
                <a:gd name="connsiteY10" fmla="*/ 378691 h 582494"/>
                <a:gd name="connsiteX11" fmla="*/ 14056 w 854565"/>
                <a:gd name="connsiteY11" fmla="*/ 397163 h 582494"/>
                <a:gd name="connsiteX12" fmla="*/ 41765 w 854565"/>
                <a:gd name="connsiteY12" fmla="*/ 286327 h 582494"/>
                <a:gd name="connsiteX13" fmla="*/ 41765 w 854565"/>
                <a:gd name="connsiteY13" fmla="*/ 221673 h 582494"/>
                <a:gd name="connsiteX14" fmla="*/ 32529 w 854565"/>
                <a:gd name="connsiteY14" fmla="*/ 110836 h 582494"/>
                <a:gd name="connsiteX15" fmla="*/ 41765 w 854565"/>
                <a:gd name="connsiteY15" fmla="*/ 64654 h 582494"/>
                <a:gd name="connsiteX16" fmla="*/ 97183 w 854565"/>
                <a:gd name="connsiteY16" fmla="*/ 46182 h 582494"/>
                <a:gd name="connsiteX17" fmla="*/ 134129 w 854565"/>
                <a:gd name="connsiteY17" fmla="*/ 27709 h 582494"/>
                <a:gd name="connsiteX18" fmla="*/ 161838 w 854565"/>
                <a:gd name="connsiteY18" fmla="*/ 9236 h 582494"/>
                <a:gd name="connsiteX19" fmla="*/ 309620 w 854565"/>
                <a:gd name="connsiteY19" fmla="*/ 0 h 582494"/>
                <a:gd name="connsiteX20" fmla="*/ 457402 w 854565"/>
                <a:gd name="connsiteY20" fmla="*/ 9236 h 582494"/>
                <a:gd name="connsiteX21" fmla="*/ 485111 w 854565"/>
                <a:gd name="connsiteY21" fmla="*/ 18473 h 582494"/>
                <a:gd name="connsiteX22" fmla="*/ 494347 w 854565"/>
                <a:gd name="connsiteY22" fmla="*/ 46182 h 582494"/>
                <a:gd name="connsiteX23" fmla="*/ 512820 w 854565"/>
                <a:gd name="connsiteY23" fmla="*/ 73891 h 582494"/>
                <a:gd name="connsiteX24" fmla="*/ 540529 w 854565"/>
                <a:gd name="connsiteY24" fmla="*/ 92364 h 582494"/>
                <a:gd name="connsiteX25" fmla="*/ 642129 w 854565"/>
                <a:gd name="connsiteY25" fmla="*/ 120073 h 582494"/>
                <a:gd name="connsiteX26" fmla="*/ 651365 w 854565"/>
                <a:gd name="connsiteY26" fmla="*/ 147782 h 582494"/>
                <a:gd name="connsiteX27" fmla="*/ 586711 w 854565"/>
                <a:gd name="connsiteY27" fmla="*/ 184727 h 582494"/>
                <a:gd name="connsiteX28" fmla="*/ 595947 w 854565"/>
                <a:gd name="connsiteY28" fmla="*/ 258618 h 582494"/>
                <a:gd name="connsiteX29" fmla="*/ 614420 w 854565"/>
                <a:gd name="connsiteY29" fmla="*/ 314036 h 582494"/>
                <a:gd name="connsiteX30" fmla="*/ 642129 w 854565"/>
                <a:gd name="connsiteY30" fmla="*/ 323273 h 582494"/>
                <a:gd name="connsiteX31" fmla="*/ 706783 w 854565"/>
                <a:gd name="connsiteY31" fmla="*/ 304800 h 582494"/>
                <a:gd name="connsiteX32" fmla="*/ 743729 w 854565"/>
                <a:gd name="connsiteY32" fmla="*/ 249382 h 582494"/>
                <a:gd name="connsiteX33" fmla="*/ 752965 w 854565"/>
                <a:gd name="connsiteY33" fmla="*/ 221673 h 582494"/>
                <a:gd name="connsiteX34" fmla="*/ 808383 w 854565"/>
                <a:gd name="connsiteY34" fmla="*/ 258618 h 582494"/>
                <a:gd name="connsiteX35" fmla="*/ 817620 w 854565"/>
                <a:gd name="connsiteY35" fmla="*/ 332509 h 582494"/>
                <a:gd name="connsiteX36" fmla="*/ 845329 w 854565"/>
                <a:gd name="connsiteY36" fmla="*/ 350982 h 582494"/>
                <a:gd name="connsiteX37" fmla="*/ 854565 w 854565"/>
                <a:gd name="connsiteY37" fmla="*/ 397164 h 58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4565" h="582494">
                  <a:moveTo>
                    <a:pt x="854565" y="397164"/>
                  </a:moveTo>
                  <a:lnTo>
                    <a:pt x="854565" y="397164"/>
                  </a:lnTo>
                  <a:cubicBezTo>
                    <a:pt x="829935" y="409479"/>
                    <a:pt x="801829" y="416480"/>
                    <a:pt x="780674" y="434109"/>
                  </a:cubicBezTo>
                  <a:cubicBezTo>
                    <a:pt x="678824" y="518984"/>
                    <a:pt x="799103" y="468435"/>
                    <a:pt x="706783" y="508000"/>
                  </a:cubicBezTo>
                  <a:cubicBezTo>
                    <a:pt x="697834" y="511835"/>
                    <a:pt x="688773" y="516393"/>
                    <a:pt x="679074" y="517236"/>
                  </a:cubicBezTo>
                  <a:cubicBezTo>
                    <a:pt x="617653" y="522577"/>
                    <a:pt x="555923" y="523394"/>
                    <a:pt x="494347" y="526473"/>
                  </a:cubicBezTo>
                  <a:cubicBezTo>
                    <a:pt x="412480" y="553761"/>
                    <a:pt x="392747" y="544946"/>
                    <a:pt x="355802" y="554182"/>
                  </a:cubicBezTo>
                  <a:cubicBezTo>
                    <a:pt x="318857" y="563418"/>
                    <a:pt x="288068" y="586509"/>
                    <a:pt x="272674" y="581891"/>
                  </a:cubicBezTo>
                  <a:cubicBezTo>
                    <a:pt x="257280" y="577273"/>
                    <a:pt x="268057" y="552642"/>
                    <a:pt x="263439" y="526472"/>
                  </a:cubicBezTo>
                  <a:cubicBezTo>
                    <a:pt x="258821" y="500302"/>
                    <a:pt x="248044" y="434109"/>
                    <a:pt x="244965" y="424873"/>
                  </a:cubicBezTo>
                  <a:cubicBezTo>
                    <a:pt x="239290" y="379475"/>
                    <a:pt x="117196" y="383309"/>
                    <a:pt x="78711" y="378691"/>
                  </a:cubicBezTo>
                  <a:cubicBezTo>
                    <a:pt x="40226" y="374073"/>
                    <a:pt x="19057" y="408831"/>
                    <a:pt x="14056" y="397163"/>
                  </a:cubicBezTo>
                  <a:cubicBezTo>
                    <a:pt x="-39667" y="271809"/>
                    <a:pt x="80693" y="403104"/>
                    <a:pt x="41765" y="286327"/>
                  </a:cubicBezTo>
                  <a:cubicBezTo>
                    <a:pt x="58252" y="236871"/>
                    <a:pt x="49146" y="280716"/>
                    <a:pt x="41765" y="221673"/>
                  </a:cubicBezTo>
                  <a:cubicBezTo>
                    <a:pt x="37167" y="184886"/>
                    <a:pt x="35608" y="147782"/>
                    <a:pt x="32529" y="110836"/>
                  </a:cubicBezTo>
                  <a:cubicBezTo>
                    <a:pt x="35608" y="95442"/>
                    <a:pt x="30664" y="75755"/>
                    <a:pt x="41765" y="64654"/>
                  </a:cubicBezTo>
                  <a:cubicBezTo>
                    <a:pt x="55534" y="50885"/>
                    <a:pt x="79767" y="54890"/>
                    <a:pt x="97183" y="46182"/>
                  </a:cubicBezTo>
                  <a:cubicBezTo>
                    <a:pt x="109498" y="40024"/>
                    <a:pt x="122174" y="34540"/>
                    <a:pt x="134129" y="27709"/>
                  </a:cubicBezTo>
                  <a:cubicBezTo>
                    <a:pt x="143767" y="22201"/>
                    <a:pt x="150873" y="10967"/>
                    <a:pt x="161838" y="9236"/>
                  </a:cubicBezTo>
                  <a:cubicBezTo>
                    <a:pt x="210591" y="1538"/>
                    <a:pt x="260359" y="3079"/>
                    <a:pt x="309620" y="0"/>
                  </a:cubicBezTo>
                  <a:cubicBezTo>
                    <a:pt x="358881" y="3079"/>
                    <a:pt x="408316" y="4069"/>
                    <a:pt x="457402" y="9236"/>
                  </a:cubicBezTo>
                  <a:cubicBezTo>
                    <a:pt x="467085" y="10255"/>
                    <a:pt x="478227" y="11589"/>
                    <a:pt x="485111" y="18473"/>
                  </a:cubicBezTo>
                  <a:cubicBezTo>
                    <a:pt x="491995" y="25357"/>
                    <a:pt x="489993" y="37474"/>
                    <a:pt x="494347" y="46182"/>
                  </a:cubicBezTo>
                  <a:cubicBezTo>
                    <a:pt x="499311" y="56111"/>
                    <a:pt x="504971" y="66042"/>
                    <a:pt x="512820" y="73891"/>
                  </a:cubicBezTo>
                  <a:cubicBezTo>
                    <a:pt x="520669" y="81740"/>
                    <a:pt x="530385" y="87856"/>
                    <a:pt x="540529" y="92364"/>
                  </a:cubicBezTo>
                  <a:cubicBezTo>
                    <a:pt x="578876" y="109407"/>
                    <a:pt x="602624" y="112172"/>
                    <a:pt x="642129" y="120073"/>
                  </a:cubicBezTo>
                  <a:cubicBezTo>
                    <a:pt x="645208" y="129309"/>
                    <a:pt x="651365" y="138046"/>
                    <a:pt x="651365" y="147782"/>
                  </a:cubicBezTo>
                  <a:cubicBezTo>
                    <a:pt x="651365" y="190731"/>
                    <a:pt x="622575" y="178750"/>
                    <a:pt x="586711" y="184727"/>
                  </a:cubicBezTo>
                  <a:cubicBezTo>
                    <a:pt x="589790" y="209357"/>
                    <a:pt x="590746" y="234347"/>
                    <a:pt x="595947" y="258618"/>
                  </a:cubicBezTo>
                  <a:cubicBezTo>
                    <a:pt x="600027" y="277658"/>
                    <a:pt x="595947" y="307878"/>
                    <a:pt x="614420" y="314036"/>
                  </a:cubicBezTo>
                  <a:lnTo>
                    <a:pt x="642129" y="323273"/>
                  </a:lnTo>
                  <a:cubicBezTo>
                    <a:pt x="642446" y="323194"/>
                    <a:pt x="702368" y="309215"/>
                    <a:pt x="706783" y="304800"/>
                  </a:cubicBezTo>
                  <a:cubicBezTo>
                    <a:pt x="722482" y="289101"/>
                    <a:pt x="743729" y="249382"/>
                    <a:pt x="743729" y="249382"/>
                  </a:cubicBezTo>
                  <a:cubicBezTo>
                    <a:pt x="746808" y="240146"/>
                    <a:pt x="743729" y="224752"/>
                    <a:pt x="752965" y="221673"/>
                  </a:cubicBezTo>
                  <a:cubicBezTo>
                    <a:pt x="799778" y="206069"/>
                    <a:pt x="799712" y="232605"/>
                    <a:pt x="808383" y="258618"/>
                  </a:cubicBezTo>
                  <a:cubicBezTo>
                    <a:pt x="811462" y="283248"/>
                    <a:pt x="808401" y="309462"/>
                    <a:pt x="817620" y="332509"/>
                  </a:cubicBezTo>
                  <a:cubicBezTo>
                    <a:pt x="821743" y="342816"/>
                    <a:pt x="838394" y="342314"/>
                    <a:pt x="845329" y="350982"/>
                  </a:cubicBezTo>
                  <a:cubicBezTo>
                    <a:pt x="855539" y="363744"/>
                    <a:pt x="853026" y="389467"/>
                    <a:pt x="854565" y="397164"/>
                  </a:cubicBezTo>
                  <a:close/>
                </a:path>
              </a:pathLst>
            </a:custGeom>
            <a:solidFill>
              <a:srgbClr val="377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973" y="3581943"/>
              <a:ext cx="386638" cy="152381"/>
            </a:xfrm>
            <a:prstGeom prst="rect">
              <a:avLst/>
            </a:prstGeom>
          </p:spPr>
        </p:pic>
      </p:grpSp>
      <p:grpSp>
        <p:nvGrpSpPr>
          <p:cNvPr id="16" name="Group 15"/>
          <p:cNvGrpSpPr/>
          <p:nvPr/>
        </p:nvGrpSpPr>
        <p:grpSpPr>
          <a:xfrm>
            <a:off x="3297382" y="3429000"/>
            <a:ext cx="425236" cy="729672"/>
            <a:chOff x="1838036" y="3971636"/>
            <a:chExt cx="425236" cy="729672"/>
          </a:xfrm>
        </p:grpSpPr>
        <p:sp>
          <p:nvSpPr>
            <p:cNvPr id="4" name="Freeform 3"/>
            <p:cNvSpPr/>
            <p:nvPr/>
          </p:nvSpPr>
          <p:spPr>
            <a:xfrm>
              <a:off x="1838036" y="3971636"/>
              <a:ext cx="425236" cy="729672"/>
            </a:xfrm>
            <a:custGeom>
              <a:avLst/>
              <a:gdLst>
                <a:gd name="connsiteX0" fmla="*/ 221673 w 425236"/>
                <a:gd name="connsiteY0" fmla="*/ 831272 h 831272"/>
                <a:gd name="connsiteX1" fmla="*/ 221673 w 425236"/>
                <a:gd name="connsiteY1" fmla="*/ 831272 h 831272"/>
                <a:gd name="connsiteX2" fmla="*/ 286327 w 425236"/>
                <a:gd name="connsiteY2" fmla="*/ 775854 h 831272"/>
                <a:gd name="connsiteX3" fmla="*/ 314036 w 425236"/>
                <a:gd name="connsiteY3" fmla="*/ 766618 h 831272"/>
                <a:gd name="connsiteX4" fmla="*/ 360218 w 425236"/>
                <a:gd name="connsiteY4" fmla="*/ 748145 h 831272"/>
                <a:gd name="connsiteX5" fmla="*/ 415636 w 425236"/>
                <a:gd name="connsiteY5" fmla="*/ 711200 h 831272"/>
                <a:gd name="connsiteX6" fmla="*/ 415636 w 425236"/>
                <a:gd name="connsiteY6" fmla="*/ 655781 h 831272"/>
                <a:gd name="connsiteX7" fmla="*/ 387927 w 425236"/>
                <a:gd name="connsiteY7" fmla="*/ 637309 h 831272"/>
                <a:gd name="connsiteX8" fmla="*/ 360218 w 425236"/>
                <a:gd name="connsiteY8" fmla="*/ 609600 h 831272"/>
                <a:gd name="connsiteX9" fmla="*/ 304800 w 425236"/>
                <a:gd name="connsiteY9" fmla="*/ 581890 h 831272"/>
                <a:gd name="connsiteX10" fmla="*/ 267854 w 425236"/>
                <a:gd name="connsiteY10" fmla="*/ 526472 h 831272"/>
                <a:gd name="connsiteX11" fmla="*/ 212436 w 425236"/>
                <a:gd name="connsiteY11" fmla="*/ 489527 h 831272"/>
                <a:gd name="connsiteX12" fmla="*/ 203200 w 425236"/>
                <a:gd name="connsiteY12" fmla="*/ 461818 h 831272"/>
                <a:gd name="connsiteX13" fmla="*/ 184727 w 425236"/>
                <a:gd name="connsiteY13" fmla="*/ 434109 h 831272"/>
                <a:gd name="connsiteX14" fmla="*/ 212436 w 425236"/>
                <a:gd name="connsiteY14" fmla="*/ 314036 h 831272"/>
                <a:gd name="connsiteX15" fmla="*/ 249382 w 425236"/>
                <a:gd name="connsiteY15" fmla="*/ 230909 h 831272"/>
                <a:gd name="connsiteX16" fmla="*/ 258618 w 425236"/>
                <a:gd name="connsiteY16" fmla="*/ 138545 h 831272"/>
                <a:gd name="connsiteX17" fmla="*/ 286327 w 425236"/>
                <a:gd name="connsiteY17" fmla="*/ 120072 h 831272"/>
                <a:gd name="connsiteX18" fmla="*/ 277091 w 425236"/>
                <a:gd name="connsiteY18" fmla="*/ 92363 h 831272"/>
                <a:gd name="connsiteX19" fmla="*/ 286327 w 425236"/>
                <a:gd name="connsiteY19" fmla="*/ 64654 h 831272"/>
                <a:gd name="connsiteX20" fmla="*/ 249382 w 425236"/>
                <a:gd name="connsiteY20" fmla="*/ 0 h 831272"/>
                <a:gd name="connsiteX21" fmla="*/ 166254 w 425236"/>
                <a:gd name="connsiteY21" fmla="*/ 9236 h 831272"/>
                <a:gd name="connsiteX22" fmla="*/ 110836 w 425236"/>
                <a:gd name="connsiteY22" fmla="*/ 27709 h 831272"/>
                <a:gd name="connsiteX23" fmla="*/ 83127 w 425236"/>
                <a:gd name="connsiteY23" fmla="*/ 36945 h 831272"/>
                <a:gd name="connsiteX24" fmla="*/ 64654 w 425236"/>
                <a:gd name="connsiteY24" fmla="*/ 92363 h 831272"/>
                <a:gd name="connsiteX25" fmla="*/ 46182 w 425236"/>
                <a:gd name="connsiteY25" fmla="*/ 157018 h 831272"/>
                <a:gd name="connsiteX26" fmla="*/ 36945 w 425236"/>
                <a:gd name="connsiteY26" fmla="*/ 230909 h 831272"/>
                <a:gd name="connsiteX27" fmla="*/ 27709 w 425236"/>
                <a:gd name="connsiteY27" fmla="*/ 258618 h 831272"/>
                <a:gd name="connsiteX28" fmla="*/ 9236 w 425236"/>
                <a:gd name="connsiteY28" fmla="*/ 341745 h 831272"/>
                <a:gd name="connsiteX29" fmla="*/ 0 w 425236"/>
                <a:gd name="connsiteY29" fmla="*/ 350981 h 831272"/>
                <a:gd name="connsiteX30" fmla="*/ 18473 w 425236"/>
                <a:gd name="connsiteY30" fmla="*/ 526472 h 831272"/>
                <a:gd name="connsiteX31" fmla="*/ 46182 w 425236"/>
                <a:gd name="connsiteY31" fmla="*/ 600363 h 831272"/>
                <a:gd name="connsiteX32" fmla="*/ 83127 w 425236"/>
                <a:gd name="connsiteY32" fmla="*/ 618836 h 831272"/>
                <a:gd name="connsiteX33" fmla="*/ 101600 w 425236"/>
                <a:gd name="connsiteY33" fmla="*/ 655781 h 831272"/>
                <a:gd name="connsiteX34" fmla="*/ 110836 w 425236"/>
                <a:gd name="connsiteY34" fmla="*/ 692727 h 831272"/>
                <a:gd name="connsiteX35" fmla="*/ 166254 w 425236"/>
                <a:gd name="connsiteY35" fmla="*/ 748145 h 831272"/>
                <a:gd name="connsiteX36" fmla="*/ 221673 w 425236"/>
                <a:gd name="connsiteY36" fmla="*/ 831272 h 83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36" h="831272">
                  <a:moveTo>
                    <a:pt x="221673" y="831272"/>
                  </a:moveTo>
                  <a:lnTo>
                    <a:pt x="221673" y="831272"/>
                  </a:lnTo>
                  <a:cubicBezTo>
                    <a:pt x="243224" y="812799"/>
                    <a:pt x="263073" y="792132"/>
                    <a:pt x="286327" y="775854"/>
                  </a:cubicBezTo>
                  <a:cubicBezTo>
                    <a:pt x="294303" y="770271"/>
                    <a:pt x="304920" y="770036"/>
                    <a:pt x="314036" y="766618"/>
                  </a:cubicBezTo>
                  <a:cubicBezTo>
                    <a:pt x="329560" y="760796"/>
                    <a:pt x="345663" y="756084"/>
                    <a:pt x="360218" y="748145"/>
                  </a:cubicBezTo>
                  <a:cubicBezTo>
                    <a:pt x="379708" y="737514"/>
                    <a:pt x="415636" y="711200"/>
                    <a:pt x="415636" y="711200"/>
                  </a:cubicBezTo>
                  <a:cubicBezTo>
                    <a:pt x="422881" y="689467"/>
                    <a:pt x="433023" y="677514"/>
                    <a:pt x="415636" y="655781"/>
                  </a:cubicBezTo>
                  <a:cubicBezTo>
                    <a:pt x="408701" y="647113"/>
                    <a:pt x="396455" y="644415"/>
                    <a:pt x="387927" y="637309"/>
                  </a:cubicBezTo>
                  <a:cubicBezTo>
                    <a:pt x="377892" y="628947"/>
                    <a:pt x="370253" y="617962"/>
                    <a:pt x="360218" y="609600"/>
                  </a:cubicBezTo>
                  <a:cubicBezTo>
                    <a:pt x="336345" y="589706"/>
                    <a:pt x="332571" y="591148"/>
                    <a:pt x="304800" y="581890"/>
                  </a:cubicBezTo>
                  <a:cubicBezTo>
                    <a:pt x="294011" y="549525"/>
                    <a:pt x="298988" y="550687"/>
                    <a:pt x="267854" y="526472"/>
                  </a:cubicBezTo>
                  <a:cubicBezTo>
                    <a:pt x="250329" y="512842"/>
                    <a:pt x="212436" y="489527"/>
                    <a:pt x="212436" y="489527"/>
                  </a:cubicBezTo>
                  <a:cubicBezTo>
                    <a:pt x="209357" y="480291"/>
                    <a:pt x="207554" y="470526"/>
                    <a:pt x="203200" y="461818"/>
                  </a:cubicBezTo>
                  <a:cubicBezTo>
                    <a:pt x="198236" y="451889"/>
                    <a:pt x="185578" y="445177"/>
                    <a:pt x="184727" y="434109"/>
                  </a:cubicBezTo>
                  <a:cubicBezTo>
                    <a:pt x="174586" y="302285"/>
                    <a:pt x="184148" y="377684"/>
                    <a:pt x="212436" y="314036"/>
                  </a:cubicBezTo>
                  <a:cubicBezTo>
                    <a:pt x="256403" y="215112"/>
                    <a:pt x="207575" y="293618"/>
                    <a:pt x="249382" y="230909"/>
                  </a:cubicBezTo>
                  <a:cubicBezTo>
                    <a:pt x="236310" y="191696"/>
                    <a:pt x="229980" y="190093"/>
                    <a:pt x="258618" y="138545"/>
                  </a:cubicBezTo>
                  <a:cubicBezTo>
                    <a:pt x="264009" y="128841"/>
                    <a:pt x="277091" y="126230"/>
                    <a:pt x="286327" y="120072"/>
                  </a:cubicBezTo>
                  <a:cubicBezTo>
                    <a:pt x="283248" y="110836"/>
                    <a:pt x="277091" y="102099"/>
                    <a:pt x="277091" y="92363"/>
                  </a:cubicBezTo>
                  <a:cubicBezTo>
                    <a:pt x="277091" y="82627"/>
                    <a:pt x="287704" y="74292"/>
                    <a:pt x="286327" y="64654"/>
                  </a:cubicBezTo>
                  <a:cubicBezTo>
                    <a:pt x="284197" y="49742"/>
                    <a:pt x="258313" y="13397"/>
                    <a:pt x="249382" y="0"/>
                  </a:cubicBezTo>
                  <a:cubicBezTo>
                    <a:pt x="221673" y="3079"/>
                    <a:pt x="193592" y="3768"/>
                    <a:pt x="166254" y="9236"/>
                  </a:cubicBezTo>
                  <a:cubicBezTo>
                    <a:pt x="147160" y="13055"/>
                    <a:pt x="129309" y="21551"/>
                    <a:pt x="110836" y="27709"/>
                  </a:cubicBezTo>
                  <a:lnTo>
                    <a:pt x="83127" y="36945"/>
                  </a:lnTo>
                  <a:cubicBezTo>
                    <a:pt x="76969" y="55418"/>
                    <a:pt x="69376" y="73472"/>
                    <a:pt x="64654" y="92363"/>
                  </a:cubicBezTo>
                  <a:cubicBezTo>
                    <a:pt x="53057" y="138754"/>
                    <a:pt x="59432" y="117266"/>
                    <a:pt x="46182" y="157018"/>
                  </a:cubicBezTo>
                  <a:cubicBezTo>
                    <a:pt x="43103" y="181648"/>
                    <a:pt x="41385" y="206487"/>
                    <a:pt x="36945" y="230909"/>
                  </a:cubicBezTo>
                  <a:cubicBezTo>
                    <a:pt x="35203" y="240488"/>
                    <a:pt x="29821" y="249114"/>
                    <a:pt x="27709" y="258618"/>
                  </a:cubicBezTo>
                  <a:cubicBezTo>
                    <a:pt x="22032" y="284166"/>
                    <a:pt x="21713" y="316791"/>
                    <a:pt x="9236" y="341745"/>
                  </a:cubicBezTo>
                  <a:cubicBezTo>
                    <a:pt x="7289" y="345639"/>
                    <a:pt x="3079" y="347902"/>
                    <a:pt x="0" y="350981"/>
                  </a:cubicBezTo>
                  <a:lnTo>
                    <a:pt x="18473" y="526472"/>
                  </a:lnTo>
                  <a:cubicBezTo>
                    <a:pt x="27709" y="551102"/>
                    <a:pt x="31097" y="578813"/>
                    <a:pt x="46182" y="600363"/>
                  </a:cubicBezTo>
                  <a:cubicBezTo>
                    <a:pt x="54078" y="611643"/>
                    <a:pt x="73391" y="609100"/>
                    <a:pt x="83127" y="618836"/>
                  </a:cubicBezTo>
                  <a:cubicBezTo>
                    <a:pt x="92863" y="628572"/>
                    <a:pt x="95442" y="643466"/>
                    <a:pt x="101600" y="655781"/>
                  </a:cubicBezTo>
                  <a:cubicBezTo>
                    <a:pt x="104679" y="668096"/>
                    <a:pt x="105159" y="681373"/>
                    <a:pt x="110836" y="692727"/>
                  </a:cubicBezTo>
                  <a:cubicBezTo>
                    <a:pt x="122448" y="715952"/>
                    <a:pt x="142147" y="737431"/>
                    <a:pt x="166254" y="748145"/>
                  </a:cubicBezTo>
                  <a:cubicBezTo>
                    <a:pt x="242670" y="782108"/>
                    <a:pt x="212437" y="817418"/>
                    <a:pt x="221673" y="831272"/>
                  </a:cubicBezTo>
                  <a:close/>
                </a:path>
              </a:pathLst>
            </a:custGeom>
            <a:solidFill>
              <a:srgbClr val="984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069" y="4183016"/>
              <a:ext cx="155166" cy="231208"/>
            </a:xfrm>
            <a:prstGeom prst="rect">
              <a:avLst/>
            </a:prstGeom>
          </p:spPr>
        </p:pic>
      </p:gr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252977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875771"/>
            <a:ext cx="8229600" cy="1143300"/>
          </a:xfrm>
          <a:prstGeom prst="rect">
            <a:avLst/>
          </a:prstGeom>
        </p:spPr>
        <p:txBody>
          <a:bodyPr lIns="91425" tIns="91425" rIns="91425" bIns="91425" anchor="ctr" anchorCtr="0">
            <a:noAutofit/>
          </a:bodyPr>
          <a:lstStyle/>
          <a:p>
            <a:r>
              <a:rPr lang="en-US" dirty="0">
                <a:solidFill>
                  <a:schemeClr val="bg1"/>
                </a:solidFill>
              </a:rPr>
              <a:t>Map of north America with service regions</a:t>
            </a:r>
            <a:br>
              <a:rPr lang="en-US" dirty="0">
                <a:solidFill>
                  <a:schemeClr val="bg1"/>
                </a:solidFill>
              </a:rPr>
            </a:br>
            <a:endParaRPr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728" y="768925"/>
            <a:ext cx="5784273" cy="5784273"/>
          </a:xfrm>
          <a:prstGeom prst="rect">
            <a:avLst/>
          </a:prstGeom>
        </p:spPr>
      </p:pic>
      <p:sp>
        <p:nvSpPr>
          <p:cNvPr id="3" name="Freeform 2"/>
          <p:cNvSpPr/>
          <p:nvPr/>
        </p:nvSpPr>
        <p:spPr>
          <a:xfrm>
            <a:off x="5015345" y="3500582"/>
            <a:ext cx="231188" cy="304800"/>
          </a:xfrm>
          <a:custGeom>
            <a:avLst/>
            <a:gdLst>
              <a:gd name="connsiteX0" fmla="*/ 193964 w 231188"/>
              <a:gd name="connsiteY0" fmla="*/ 175491 h 304800"/>
              <a:gd name="connsiteX1" fmla="*/ 193964 w 231188"/>
              <a:gd name="connsiteY1" fmla="*/ 175491 h 304800"/>
              <a:gd name="connsiteX2" fmla="*/ 221673 w 231188"/>
              <a:gd name="connsiteY2" fmla="*/ 36945 h 304800"/>
              <a:gd name="connsiteX3" fmla="*/ 193964 w 231188"/>
              <a:gd name="connsiteY3" fmla="*/ 0 h 304800"/>
              <a:gd name="connsiteX4" fmla="*/ 120073 w 231188"/>
              <a:gd name="connsiteY4" fmla="*/ 9236 h 304800"/>
              <a:gd name="connsiteX5" fmla="*/ 92364 w 231188"/>
              <a:gd name="connsiteY5" fmla="*/ 18473 h 304800"/>
              <a:gd name="connsiteX6" fmla="*/ 73891 w 231188"/>
              <a:gd name="connsiteY6" fmla="*/ 46182 h 304800"/>
              <a:gd name="connsiteX7" fmla="*/ 46182 w 231188"/>
              <a:gd name="connsiteY7" fmla="*/ 64654 h 304800"/>
              <a:gd name="connsiteX8" fmla="*/ 0 w 231188"/>
              <a:gd name="connsiteY8" fmla="*/ 120073 h 304800"/>
              <a:gd name="connsiteX9" fmla="*/ 9237 w 231188"/>
              <a:gd name="connsiteY9" fmla="*/ 166254 h 304800"/>
              <a:gd name="connsiteX10" fmla="*/ 27710 w 231188"/>
              <a:gd name="connsiteY10" fmla="*/ 221673 h 304800"/>
              <a:gd name="connsiteX11" fmla="*/ 18473 w 231188"/>
              <a:gd name="connsiteY11" fmla="*/ 249382 h 304800"/>
              <a:gd name="connsiteX12" fmla="*/ 27710 w 231188"/>
              <a:gd name="connsiteY12" fmla="*/ 277091 h 304800"/>
              <a:gd name="connsiteX13" fmla="*/ 83128 w 231188"/>
              <a:gd name="connsiteY13" fmla="*/ 304800 h 304800"/>
              <a:gd name="connsiteX14" fmla="*/ 138546 w 231188"/>
              <a:gd name="connsiteY14" fmla="*/ 295563 h 304800"/>
              <a:gd name="connsiteX15" fmla="*/ 147782 w 231188"/>
              <a:gd name="connsiteY15" fmla="*/ 267854 h 304800"/>
              <a:gd name="connsiteX16" fmla="*/ 157019 w 231188"/>
              <a:gd name="connsiteY16" fmla="*/ 203200 h 304800"/>
              <a:gd name="connsiteX17" fmla="*/ 184728 w 231188"/>
              <a:gd name="connsiteY17" fmla="*/ 184727 h 304800"/>
              <a:gd name="connsiteX18" fmla="*/ 193964 w 231188"/>
              <a:gd name="connsiteY18" fmla="*/ 17549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188" h="304800">
                <a:moveTo>
                  <a:pt x="193964" y="175491"/>
                </a:moveTo>
                <a:lnTo>
                  <a:pt x="193964" y="175491"/>
                </a:lnTo>
                <a:cubicBezTo>
                  <a:pt x="217493" y="116668"/>
                  <a:pt x="246526" y="92863"/>
                  <a:pt x="221673" y="36945"/>
                </a:cubicBezTo>
                <a:cubicBezTo>
                  <a:pt x="215421" y="22878"/>
                  <a:pt x="203200" y="12315"/>
                  <a:pt x="193964" y="0"/>
                </a:cubicBezTo>
                <a:cubicBezTo>
                  <a:pt x="169334" y="3079"/>
                  <a:pt x="144495" y="4796"/>
                  <a:pt x="120073" y="9236"/>
                </a:cubicBezTo>
                <a:cubicBezTo>
                  <a:pt x="110494" y="10978"/>
                  <a:pt x="99967" y="12391"/>
                  <a:pt x="92364" y="18473"/>
                </a:cubicBezTo>
                <a:cubicBezTo>
                  <a:pt x="83696" y="25408"/>
                  <a:pt x="81741" y="38333"/>
                  <a:pt x="73891" y="46182"/>
                </a:cubicBezTo>
                <a:cubicBezTo>
                  <a:pt x="66042" y="54031"/>
                  <a:pt x="54710" y="57548"/>
                  <a:pt x="46182" y="64654"/>
                </a:cubicBezTo>
                <a:cubicBezTo>
                  <a:pt x="19513" y="86878"/>
                  <a:pt x="18163" y="92827"/>
                  <a:pt x="0" y="120073"/>
                </a:cubicBezTo>
                <a:cubicBezTo>
                  <a:pt x="3079" y="135467"/>
                  <a:pt x="5106" y="151109"/>
                  <a:pt x="9237" y="166254"/>
                </a:cubicBezTo>
                <a:cubicBezTo>
                  <a:pt x="14361" y="185040"/>
                  <a:pt x="27710" y="221673"/>
                  <a:pt x="27710" y="221673"/>
                </a:cubicBezTo>
                <a:cubicBezTo>
                  <a:pt x="24631" y="230909"/>
                  <a:pt x="18473" y="239646"/>
                  <a:pt x="18473" y="249382"/>
                </a:cubicBezTo>
                <a:cubicBezTo>
                  <a:pt x="18473" y="259118"/>
                  <a:pt x="21628" y="269489"/>
                  <a:pt x="27710" y="277091"/>
                </a:cubicBezTo>
                <a:cubicBezTo>
                  <a:pt x="40731" y="293367"/>
                  <a:pt x="64876" y="298716"/>
                  <a:pt x="83128" y="304800"/>
                </a:cubicBezTo>
                <a:cubicBezTo>
                  <a:pt x="101601" y="301721"/>
                  <a:pt x="122286" y="304855"/>
                  <a:pt x="138546" y="295563"/>
                </a:cubicBezTo>
                <a:cubicBezTo>
                  <a:pt x="146999" y="290733"/>
                  <a:pt x="145873" y="277401"/>
                  <a:pt x="147782" y="267854"/>
                </a:cubicBezTo>
                <a:cubicBezTo>
                  <a:pt x="152052" y="246507"/>
                  <a:pt x="148177" y="223094"/>
                  <a:pt x="157019" y="203200"/>
                </a:cubicBezTo>
                <a:cubicBezTo>
                  <a:pt x="161528" y="193056"/>
                  <a:pt x="175847" y="191387"/>
                  <a:pt x="184728" y="184727"/>
                </a:cubicBezTo>
                <a:cubicBezTo>
                  <a:pt x="188211" y="182115"/>
                  <a:pt x="192425" y="177030"/>
                  <a:pt x="193964" y="17549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433455" y="3057236"/>
            <a:ext cx="617682" cy="662588"/>
            <a:chOff x="4433455" y="3057236"/>
            <a:chExt cx="617682" cy="662588"/>
          </a:xfrm>
        </p:grpSpPr>
        <p:sp>
          <p:nvSpPr>
            <p:cNvPr id="6" name="Freeform 5"/>
            <p:cNvSpPr/>
            <p:nvPr/>
          </p:nvSpPr>
          <p:spPr>
            <a:xfrm>
              <a:off x="4433455" y="3057236"/>
              <a:ext cx="617682" cy="662588"/>
            </a:xfrm>
            <a:custGeom>
              <a:avLst/>
              <a:gdLst>
                <a:gd name="connsiteX0" fmla="*/ 406400 w 617682"/>
                <a:gd name="connsiteY0" fmla="*/ 655782 h 662588"/>
                <a:gd name="connsiteX1" fmla="*/ 406400 w 617682"/>
                <a:gd name="connsiteY1" fmla="*/ 655782 h 662588"/>
                <a:gd name="connsiteX2" fmla="*/ 563418 w 617682"/>
                <a:gd name="connsiteY2" fmla="*/ 572655 h 662588"/>
                <a:gd name="connsiteX3" fmla="*/ 600363 w 617682"/>
                <a:gd name="connsiteY3" fmla="*/ 508000 h 662588"/>
                <a:gd name="connsiteX4" fmla="*/ 600363 w 617682"/>
                <a:gd name="connsiteY4" fmla="*/ 332509 h 662588"/>
                <a:gd name="connsiteX5" fmla="*/ 572654 w 617682"/>
                <a:gd name="connsiteY5" fmla="*/ 304800 h 662588"/>
                <a:gd name="connsiteX6" fmla="*/ 535709 w 617682"/>
                <a:gd name="connsiteY6" fmla="*/ 249382 h 662588"/>
                <a:gd name="connsiteX7" fmla="*/ 434109 w 617682"/>
                <a:gd name="connsiteY7" fmla="*/ 221673 h 662588"/>
                <a:gd name="connsiteX8" fmla="*/ 314036 w 617682"/>
                <a:gd name="connsiteY8" fmla="*/ 193964 h 662588"/>
                <a:gd name="connsiteX9" fmla="*/ 295563 w 617682"/>
                <a:gd name="connsiteY9" fmla="*/ 166255 h 662588"/>
                <a:gd name="connsiteX10" fmla="*/ 277090 w 617682"/>
                <a:gd name="connsiteY10" fmla="*/ 110837 h 662588"/>
                <a:gd name="connsiteX11" fmla="*/ 258618 w 617682"/>
                <a:gd name="connsiteY11" fmla="*/ 83128 h 662588"/>
                <a:gd name="connsiteX12" fmla="*/ 249381 w 617682"/>
                <a:gd name="connsiteY12" fmla="*/ 55419 h 662588"/>
                <a:gd name="connsiteX13" fmla="*/ 193963 w 617682"/>
                <a:gd name="connsiteY13" fmla="*/ 36946 h 662588"/>
                <a:gd name="connsiteX14" fmla="*/ 129309 w 617682"/>
                <a:gd name="connsiteY14" fmla="*/ 18473 h 662588"/>
                <a:gd name="connsiteX15" fmla="*/ 73890 w 617682"/>
                <a:gd name="connsiteY15" fmla="*/ 0 h 662588"/>
                <a:gd name="connsiteX16" fmla="*/ 27709 w 617682"/>
                <a:gd name="connsiteY16" fmla="*/ 18473 h 662588"/>
                <a:gd name="connsiteX17" fmla="*/ 0 w 617682"/>
                <a:gd name="connsiteY17" fmla="*/ 110837 h 662588"/>
                <a:gd name="connsiteX18" fmla="*/ 9236 w 617682"/>
                <a:gd name="connsiteY18" fmla="*/ 230909 h 662588"/>
                <a:gd name="connsiteX19" fmla="*/ 46181 w 617682"/>
                <a:gd name="connsiteY19" fmla="*/ 314037 h 662588"/>
                <a:gd name="connsiteX20" fmla="*/ 83127 w 617682"/>
                <a:gd name="connsiteY20" fmla="*/ 360219 h 662588"/>
                <a:gd name="connsiteX21" fmla="*/ 230909 w 617682"/>
                <a:gd name="connsiteY21" fmla="*/ 378691 h 662588"/>
                <a:gd name="connsiteX22" fmla="*/ 314036 w 617682"/>
                <a:gd name="connsiteY22" fmla="*/ 415637 h 662588"/>
                <a:gd name="connsiteX23" fmla="*/ 323272 w 617682"/>
                <a:gd name="connsiteY23" fmla="*/ 443346 h 662588"/>
                <a:gd name="connsiteX24" fmla="*/ 434109 w 617682"/>
                <a:gd name="connsiteY24" fmla="*/ 471055 h 662588"/>
                <a:gd name="connsiteX25" fmla="*/ 461818 w 617682"/>
                <a:gd name="connsiteY25" fmla="*/ 489528 h 662588"/>
                <a:gd name="connsiteX26" fmla="*/ 424872 w 617682"/>
                <a:gd name="connsiteY26" fmla="*/ 563419 h 662588"/>
                <a:gd name="connsiteX27" fmla="*/ 387927 w 617682"/>
                <a:gd name="connsiteY27" fmla="*/ 572655 h 662588"/>
                <a:gd name="connsiteX28" fmla="*/ 360218 w 617682"/>
                <a:gd name="connsiteY28" fmla="*/ 591128 h 662588"/>
                <a:gd name="connsiteX29" fmla="*/ 378690 w 617682"/>
                <a:gd name="connsiteY29" fmla="*/ 646546 h 662588"/>
                <a:gd name="connsiteX30" fmla="*/ 406400 w 617682"/>
                <a:gd name="connsiteY30" fmla="*/ 655782 h 66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682" h="662588">
                  <a:moveTo>
                    <a:pt x="406400" y="655782"/>
                  </a:moveTo>
                  <a:lnTo>
                    <a:pt x="406400" y="655782"/>
                  </a:lnTo>
                  <a:cubicBezTo>
                    <a:pt x="458739" y="628073"/>
                    <a:pt x="517923" y="610568"/>
                    <a:pt x="563418" y="572655"/>
                  </a:cubicBezTo>
                  <a:cubicBezTo>
                    <a:pt x="686242" y="470302"/>
                    <a:pt x="496668" y="542568"/>
                    <a:pt x="600363" y="508000"/>
                  </a:cubicBezTo>
                  <a:cubicBezTo>
                    <a:pt x="622390" y="441923"/>
                    <a:pt x="624497" y="447143"/>
                    <a:pt x="600363" y="332509"/>
                  </a:cubicBezTo>
                  <a:cubicBezTo>
                    <a:pt x="597672" y="319727"/>
                    <a:pt x="580673" y="315111"/>
                    <a:pt x="572654" y="304800"/>
                  </a:cubicBezTo>
                  <a:cubicBezTo>
                    <a:pt x="559024" y="287275"/>
                    <a:pt x="556771" y="256403"/>
                    <a:pt x="535709" y="249382"/>
                  </a:cubicBezTo>
                  <a:cubicBezTo>
                    <a:pt x="465397" y="225945"/>
                    <a:pt x="499384" y="234728"/>
                    <a:pt x="434109" y="221673"/>
                  </a:cubicBezTo>
                  <a:cubicBezTo>
                    <a:pt x="354687" y="168724"/>
                    <a:pt x="489828" y="252560"/>
                    <a:pt x="314036" y="193964"/>
                  </a:cubicBezTo>
                  <a:cubicBezTo>
                    <a:pt x="303505" y="190454"/>
                    <a:pt x="301721" y="175491"/>
                    <a:pt x="295563" y="166255"/>
                  </a:cubicBezTo>
                  <a:cubicBezTo>
                    <a:pt x="289405" y="147782"/>
                    <a:pt x="287891" y="127039"/>
                    <a:pt x="277090" y="110837"/>
                  </a:cubicBezTo>
                  <a:cubicBezTo>
                    <a:pt x="270933" y="101601"/>
                    <a:pt x="263582" y="93057"/>
                    <a:pt x="258618" y="83128"/>
                  </a:cubicBezTo>
                  <a:cubicBezTo>
                    <a:pt x="254264" y="74420"/>
                    <a:pt x="257304" y="61078"/>
                    <a:pt x="249381" y="55419"/>
                  </a:cubicBezTo>
                  <a:cubicBezTo>
                    <a:pt x="233536" y="44101"/>
                    <a:pt x="212436" y="43104"/>
                    <a:pt x="193963" y="36946"/>
                  </a:cubicBezTo>
                  <a:cubicBezTo>
                    <a:pt x="100844" y="5905"/>
                    <a:pt x="245280" y="53264"/>
                    <a:pt x="129309" y="18473"/>
                  </a:cubicBezTo>
                  <a:cubicBezTo>
                    <a:pt x="110658" y="12878"/>
                    <a:pt x="73890" y="0"/>
                    <a:pt x="73890" y="0"/>
                  </a:cubicBezTo>
                  <a:cubicBezTo>
                    <a:pt x="58496" y="6158"/>
                    <a:pt x="41200" y="8836"/>
                    <a:pt x="27709" y="18473"/>
                  </a:cubicBezTo>
                  <a:cubicBezTo>
                    <a:pt x="978" y="37567"/>
                    <a:pt x="3318" y="87613"/>
                    <a:pt x="0" y="110837"/>
                  </a:cubicBezTo>
                  <a:cubicBezTo>
                    <a:pt x="3079" y="150861"/>
                    <a:pt x="2975" y="191258"/>
                    <a:pt x="9236" y="230909"/>
                  </a:cubicBezTo>
                  <a:cubicBezTo>
                    <a:pt x="20233" y="300559"/>
                    <a:pt x="23171" y="268017"/>
                    <a:pt x="46181" y="314037"/>
                  </a:cubicBezTo>
                  <a:cubicBezTo>
                    <a:pt x="60294" y="342263"/>
                    <a:pt x="45761" y="347764"/>
                    <a:pt x="83127" y="360219"/>
                  </a:cubicBezTo>
                  <a:cubicBezTo>
                    <a:pt x="107680" y="368403"/>
                    <a:pt x="221332" y="377733"/>
                    <a:pt x="230909" y="378691"/>
                  </a:cubicBezTo>
                  <a:cubicBezTo>
                    <a:pt x="296858" y="400674"/>
                    <a:pt x="270125" y="386363"/>
                    <a:pt x="314036" y="415637"/>
                  </a:cubicBezTo>
                  <a:cubicBezTo>
                    <a:pt x="317115" y="424873"/>
                    <a:pt x="317190" y="435743"/>
                    <a:pt x="323272" y="443346"/>
                  </a:cubicBezTo>
                  <a:cubicBezTo>
                    <a:pt x="348105" y="474387"/>
                    <a:pt x="405433" y="467869"/>
                    <a:pt x="434109" y="471055"/>
                  </a:cubicBezTo>
                  <a:cubicBezTo>
                    <a:pt x="443345" y="477213"/>
                    <a:pt x="459126" y="478759"/>
                    <a:pt x="461818" y="489528"/>
                  </a:cubicBezTo>
                  <a:cubicBezTo>
                    <a:pt x="471807" y="529484"/>
                    <a:pt x="455685" y="550213"/>
                    <a:pt x="424872" y="563419"/>
                  </a:cubicBezTo>
                  <a:cubicBezTo>
                    <a:pt x="413204" y="568419"/>
                    <a:pt x="400242" y="569576"/>
                    <a:pt x="387927" y="572655"/>
                  </a:cubicBezTo>
                  <a:cubicBezTo>
                    <a:pt x="378691" y="578813"/>
                    <a:pt x="361595" y="580113"/>
                    <a:pt x="360218" y="591128"/>
                  </a:cubicBezTo>
                  <a:cubicBezTo>
                    <a:pt x="357803" y="610449"/>
                    <a:pt x="378690" y="646546"/>
                    <a:pt x="378690" y="646546"/>
                  </a:cubicBezTo>
                  <a:cubicBezTo>
                    <a:pt x="368480" y="677176"/>
                    <a:pt x="401782" y="654243"/>
                    <a:pt x="406400" y="655782"/>
                  </a:cubicBezTo>
                  <a:close/>
                </a:path>
              </a:pathLst>
            </a:custGeom>
            <a:solidFill>
              <a:srgbClr val="E4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36655" y="3232726"/>
              <a:ext cx="277091" cy="307777"/>
            </a:xfrm>
            <a:prstGeom prst="rect">
              <a:avLst/>
            </a:prstGeom>
            <a:noFill/>
          </p:spPr>
          <p:txBody>
            <a:bodyPr wrap="square" rtlCol="0">
              <a:spAutoFit/>
            </a:bodyPr>
            <a:lstStyle/>
            <a:p>
              <a:r>
                <a:rPr lang="en-US" dirty="0">
                  <a:solidFill>
                    <a:schemeClr val="bg1"/>
                  </a:solidFill>
                </a:rPr>
                <a:t>🍁</a:t>
              </a:r>
            </a:p>
          </p:txBody>
        </p:sp>
      </p:grpSp>
      <p:grpSp>
        <p:nvGrpSpPr>
          <p:cNvPr id="15" name="Group 14"/>
          <p:cNvGrpSpPr/>
          <p:nvPr/>
        </p:nvGrpSpPr>
        <p:grpSpPr>
          <a:xfrm>
            <a:off x="4206961" y="3426691"/>
            <a:ext cx="854565" cy="582494"/>
            <a:chOff x="4206961" y="3426691"/>
            <a:chExt cx="854565" cy="582494"/>
          </a:xfrm>
        </p:grpSpPr>
        <p:sp>
          <p:nvSpPr>
            <p:cNvPr id="5" name="Freeform 4"/>
            <p:cNvSpPr/>
            <p:nvPr/>
          </p:nvSpPr>
          <p:spPr>
            <a:xfrm>
              <a:off x="4206961" y="3426691"/>
              <a:ext cx="854565" cy="582494"/>
            </a:xfrm>
            <a:custGeom>
              <a:avLst/>
              <a:gdLst>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73891 w 822036"/>
                <a:gd name="connsiteY8" fmla="*/ 535709 h 554182"/>
                <a:gd name="connsiteX9" fmla="*/ 64654 w 822036"/>
                <a:gd name="connsiteY9" fmla="*/ 508000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73891 w 822036"/>
                <a:gd name="connsiteY8" fmla="*/ 535709 h 554182"/>
                <a:gd name="connsiteX9" fmla="*/ 212436 w 822036"/>
                <a:gd name="connsiteY9" fmla="*/ 424873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230910 w 822036"/>
                <a:gd name="connsiteY8" fmla="*/ 526472 h 554182"/>
                <a:gd name="connsiteX9" fmla="*/ 212436 w 822036"/>
                <a:gd name="connsiteY9" fmla="*/ 424873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82494"/>
                <a:gd name="connsiteX1" fmla="*/ 822036 w 822036"/>
                <a:gd name="connsiteY1" fmla="*/ 397164 h 582494"/>
                <a:gd name="connsiteX2" fmla="*/ 748145 w 822036"/>
                <a:gd name="connsiteY2" fmla="*/ 434109 h 582494"/>
                <a:gd name="connsiteX3" fmla="*/ 674254 w 822036"/>
                <a:gd name="connsiteY3" fmla="*/ 508000 h 582494"/>
                <a:gd name="connsiteX4" fmla="*/ 646545 w 822036"/>
                <a:gd name="connsiteY4" fmla="*/ 517236 h 582494"/>
                <a:gd name="connsiteX5" fmla="*/ 461818 w 822036"/>
                <a:gd name="connsiteY5" fmla="*/ 526473 h 582494"/>
                <a:gd name="connsiteX6" fmla="*/ 323273 w 822036"/>
                <a:gd name="connsiteY6" fmla="*/ 554182 h 582494"/>
                <a:gd name="connsiteX7" fmla="*/ 240145 w 822036"/>
                <a:gd name="connsiteY7" fmla="*/ 581891 h 582494"/>
                <a:gd name="connsiteX8" fmla="*/ 230910 w 822036"/>
                <a:gd name="connsiteY8" fmla="*/ 526472 h 582494"/>
                <a:gd name="connsiteX9" fmla="*/ 212436 w 822036"/>
                <a:gd name="connsiteY9" fmla="*/ 424873 h 582494"/>
                <a:gd name="connsiteX10" fmla="*/ 46182 w 822036"/>
                <a:gd name="connsiteY10" fmla="*/ 378691 h 582494"/>
                <a:gd name="connsiteX11" fmla="*/ 36945 w 822036"/>
                <a:gd name="connsiteY11" fmla="*/ 341745 h 582494"/>
                <a:gd name="connsiteX12" fmla="*/ 9236 w 822036"/>
                <a:gd name="connsiteY12" fmla="*/ 286327 h 582494"/>
                <a:gd name="connsiteX13" fmla="*/ 9236 w 822036"/>
                <a:gd name="connsiteY13" fmla="*/ 221673 h 582494"/>
                <a:gd name="connsiteX14" fmla="*/ 0 w 822036"/>
                <a:gd name="connsiteY14" fmla="*/ 110836 h 582494"/>
                <a:gd name="connsiteX15" fmla="*/ 9236 w 822036"/>
                <a:gd name="connsiteY15" fmla="*/ 64654 h 582494"/>
                <a:gd name="connsiteX16" fmla="*/ 64654 w 822036"/>
                <a:gd name="connsiteY16" fmla="*/ 46182 h 582494"/>
                <a:gd name="connsiteX17" fmla="*/ 101600 w 822036"/>
                <a:gd name="connsiteY17" fmla="*/ 27709 h 582494"/>
                <a:gd name="connsiteX18" fmla="*/ 129309 w 822036"/>
                <a:gd name="connsiteY18" fmla="*/ 9236 h 582494"/>
                <a:gd name="connsiteX19" fmla="*/ 277091 w 822036"/>
                <a:gd name="connsiteY19" fmla="*/ 0 h 582494"/>
                <a:gd name="connsiteX20" fmla="*/ 424873 w 822036"/>
                <a:gd name="connsiteY20" fmla="*/ 9236 h 582494"/>
                <a:gd name="connsiteX21" fmla="*/ 452582 w 822036"/>
                <a:gd name="connsiteY21" fmla="*/ 18473 h 582494"/>
                <a:gd name="connsiteX22" fmla="*/ 461818 w 822036"/>
                <a:gd name="connsiteY22" fmla="*/ 46182 h 582494"/>
                <a:gd name="connsiteX23" fmla="*/ 480291 w 822036"/>
                <a:gd name="connsiteY23" fmla="*/ 73891 h 582494"/>
                <a:gd name="connsiteX24" fmla="*/ 508000 w 822036"/>
                <a:gd name="connsiteY24" fmla="*/ 92364 h 582494"/>
                <a:gd name="connsiteX25" fmla="*/ 609600 w 822036"/>
                <a:gd name="connsiteY25" fmla="*/ 120073 h 582494"/>
                <a:gd name="connsiteX26" fmla="*/ 618836 w 822036"/>
                <a:gd name="connsiteY26" fmla="*/ 147782 h 582494"/>
                <a:gd name="connsiteX27" fmla="*/ 554182 w 822036"/>
                <a:gd name="connsiteY27" fmla="*/ 184727 h 582494"/>
                <a:gd name="connsiteX28" fmla="*/ 563418 w 822036"/>
                <a:gd name="connsiteY28" fmla="*/ 258618 h 582494"/>
                <a:gd name="connsiteX29" fmla="*/ 581891 w 822036"/>
                <a:gd name="connsiteY29" fmla="*/ 314036 h 582494"/>
                <a:gd name="connsiteX30" fmla="*/ 609600 w 822036"/>
                <a:gd name="connsiteY30" fmla="*/ 323273 h 582494"/>
                <a:gd name="connsiteX31" fmla="*/ 674254 w 822036"/>
                <a:gd name="connsiteY31" fmla="*/ 304800 h 582494"/>
                <a:gd name="connsiteX32" fmla="*/ 711200 w 822036"/>
                <a:gd name="connsiteY32" fmla="*/ 249382 h 582494"/>
                <a:gd name="connsiteX33" fmla="*/ 720436 w 822036"/>
                <a:gd name="connsiteY33" fmla="*/ 221673 h 582494"/>
                <a:gd name="connsiteX34" fmla="*/ 775854 w 822036"/>
                <a:gd name="connsiteY34" fmla="*/ 258618 h 582494"/>
                <a:gd name="connsiteX35" fmla="*/ 785091 w 822036"/>
                <a:gd name="connsiteY35" fmla="*/ 332509 h 582494"/>
                <a:gd name="connsiteX36" fmla="*/ 812800 w 822036"/>
                <a:gd name="connsiteY36" fmla="*/ 350982 h 582494"/>
                <a:gd name="connsiteX37" fmla="*/ 822036 w 822036"/>
                <a:gd name="connsiteY37" fmla="*/ 397164 h 582494"/>
                <a:gd name="connsiteX0" fmla="*/ 854565 w 854565"/>
                <a:gd name="connsiteY0" fmla="*/ 397164 h 582494"/>
                <a:gd name="connsiteX1" fmla="*/ 854565 w 854565"/>
                <a:gd name="connsiteY1" fmla="*/ 397164 h 582494"/>
                <a:gd name="connsiteX2" fmla="*/ 780674 w 854565"/>
                <a:gd name="connsiteY2" fmla="*/ 434109 h 582494"/>
                <a:gd name="connsiteX3" fmla="*/ 706783 w 854565"/>
                <a:gd name="connsiteY3" fmla="*/ 508000 h 582494"/>
                <a:gd name="connsiteX4" fmla="*/ 679074 w 854565"/>
                <a:gd name="connsiteY4" fmla="*/ 517236 h 582494"/>
                <a:gd name="connsiteX5" fmla="*/ 494347 w 854565"/>
                <a:gd name="connsiteY5" fmla="*/ 526473 h 582494"/>
                <a:gd name="connsiteX6" fmla="*/ 355802 w 854565"/>
                <a:gd name="connsiteY6" fmla="*/ 554182 h 582494"/>
                <a:gd name="connsiteX7" fmla="*/ 272674 w 854565"/>
                <a:gd name="connsiteY7" fmla="*/ 581891 h 582494"/>
                <a:gd name="connsiteX8" fmla="*/ 263439 w 854565"/>
                <a:gd name="connsiteY8" fmla="*/ 526472 h 582494"/>
                <a:gd name="connsiteX9" fmla="*/ 244965 w 854565"/>
                <a:gd name="connsiteY9" fmla="*/ 424873 h 582494"/>
                <a:gd name="connsiteX10" fmla="*/ 78711 w 854565"/>
                <a:gd name="connsiteY10" fmla="*/ 378691 h 582494"/>
                <a:gd name="connsiteX11" fmla="*/ 14056 w 854565"/>
                <a:gd name="connsiteY11" fmla="*/ 397163 h 582494"/>
                <a:gd name="connsiteX12" fmla="*/ 41765 w 854565"/>
                <a:gd name="connsiteY12" fmla="*/ 286327 h 582494"/>
                <a:gd name="connsiteX13" fmla="*/ 41765 w 854565"/>
                <a:gd name="connsiteY13" fmla="*/ 221673 h 582494"/>
                <a:gd name="connsiteX14" fmla="*/ 32529 w 854565"/>
                <a:gd name="connsiteY14" fmla="*/ 110836 h 582494"/>
                <a:gd name="connsiteX15" fmla="*/ 41765 w 854565"/>
                <a:gd name="connsiteY15" fmla="*/ 64654 h 582494"/>
                <a:gd name="connsiteX16" fmla="*/ 97183 w 854565"/>
                <a:gd name="connsiteY16" fmla="*/ 46182 h 582494"/>
                <a:gd name="connsiteX17" fmla="*/ 134129 w 854565"/>
                <a:gd name="connsiteY17" fmla="*/ 27709 h 582494"/>
                <a:gd name="connsiteX18" fmla="*/ 161838 w 854565"/>
                <a:gd name="connsiteY18" fmla="*/ 9236 h 582494"/>
                <a:gd name="connsiteX19" fmla="*/ 309620 w 854565"/>
                <a:gd name="connsiteY19" fmla="*/ 0 h 582494"/>
                <a:gd name="connsiteX20" fmla="*/ 457402 w 854565"/>
                <a:gd name="connsiteY20" fmla="*/ 9236 h 582494"/>
                <a:gd name="connsiteX21" fmla="*/ 485111 w 854565"/>
                <a:gd name="connsiteY21" fmla="*/ 18473 h 582494"/>
                <a:gd name="connsiteX22" fmla="*/ 494347 w 854565"/>
                <a:gd name="connsiteY22" fmla="*/ 46182 h 582494"/>
                <a:gd name="connsiteX23" fmla="*/ 512820 w 854565"/>
                <a:gd name="connsiteY23" fmla="*/ 73891 h 582494"/>
                <a:gd name="connsiteX24" fmla="*/ 540529 w 854565"/>
                <a:gd name="connsiteY24" fmla="*/ 92364 h 582494"/>
                <a:gd name="connsiteX25" fmla="*/ 642129 w 854565"/>
                <a:gd name="connsiteY25" fmla="*/ 120073 h 582494"/>
                <a:gd name="connsiteX26" fmla="*/ 651365 w 854565"/>
                <a:gd name="connsiteY26" fmla="*/ 147782 h 582494"/>
                <a:gd name="connsiteX27" fmla="*/ 586711 w 854565"/>
                <a:gd name="connsiteY27" fmla="*/ 184727 h 582494"/>
                <a:gd name="connsiteX28" fmla="*/ 595947 w 854565"/>
                <a:gd name="connsiteY28" fmla="*/ 258618 h 582494"/>
                <a:gd name="connsiteX29" fmla="*/ 614420 w 854565"/>
                <a:gd name="connsiteY29" fmla="*/ 314036 h 582494"/>
                <a:gd name="connsiteX30" fmla="*/ 642129 w 854565"/>
                <a:gd name="connsiteY30" fmla="*/ 323273 h 582494"/>
                <a:gd name="connsiteX31" fmla="*/ 706783 w 854565"/>
                <a:gd name="connsiteY31" fmla="*/ 304800 h 582494"/>
                <a:gd name="connsiteX32" fmla="*/ 743729 w 854565"/>
                <a:gd name="connsiteY32" fmla="*/ 249382 h 582494"/>
                <a:gd name="connsiteX33" fmla="*/ 752965 w 854565"/>
                <a:gd name="connsiteY33" fmla="*/ 221673 h 582494"/>
                <a:gd name="connsiteX34" fmla="*/ 808383 w 854565"/>
                <a:gd name="connsiteY34" fmla="*/ 258618 h 582494"/>
                <a:gd name="connsiteX35" fmla="*/ 817620 w 854565"/>
                <a:gd name="connsiteY35" fmla="*/ 332509 h 582494"/>
                <a:gd name="connsiteX36" fmla="*/ 845329 w 854565"/>
                <a:gd name="connsiteY36" fmla="*/ 350982 h 582494"/>
                <a:gd name="connsiteX37" fmla="*/ 854565 w 854565"/>
                <a:gd name="connsiteY37" fmla="*/ 397164 h 58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4565" h="582494">
                  <a:moveTo>
                    <a:pt x="854565" y="397164"/>
                  </a:moveTo>
                  <a:lnTo>
                    <a:pt x="854565" y="397164"/>
                  </a:lnTo>
                  <a:cubicBezTo>
                    <a:pt x="829935" y="409479"/>
                    <a:pt x="801829" y="416480"/>
                    <a:pt x="780674" y="434109"/>
                  </a:cubicBezTo>
                  <a:cubicBezTo>
                    <a:pt x="678824" y="518984"/>
                    <a:pt x="799103" y="468435"/>
                    <a:pt x="706783" y="508000"/>
                  </a:cubicBezTo>
                  <a:cubicBezTo>
                    <a:pt x="697834" y="511835"/>
                    <a:pt x="688773" y="516393"/>
                    <a:pt x="679074" y="517236"/>
                  </a:cubicBezTo>
                  <a:cubicBezTo>
                    <a:pt x="617653" y="522577"/>
                    <a:pt x="555923" y="523394"/>
                    <a:pt x="494347" y="526473"/>
                  </a:cubicBezTo>
                  <a:cubicBezTo>
                    <a:pt x="412480" y="553761"/>
                    <a:pt x="392747" y="544946"/>
                    <a:pt x="355802" y="554182"/>
                  </a:cubicBezTo>
                  <a:cubicBezTo>
                    <a:pt x="318857" y="563418"/>
                    <a:pt x="288068" y="586509"/>
                    <a:pt x="272674" y="581891"/>
                  </a:cubicBezTo>
                  <a:cubicBezTo>
                    <a:pt x="257280" y="577273"/>
                    <a:pt x="268057" y="552642"/>
                    <a:pt x="263439" y="526472"/>
                  </a:cubicBezTo>
                  <a:cubicBezTo>
                    <a:pt x="258821" y="500302"/>
                    <a:pt x="248044" y="434109"/>
                    <a:pt x="244965" y="424873"/>
                  </a:cubicBezTo>
                  <a:cubicBezTo>
                    <a:pt x="239290" y="379475"/>
                    <a:pt x="117196" y="383309"/>
                    <a:pt x="78711" y="378691"/>
                  </a:cubicBezTo>
                  <a:cubicBezTo>
                    <a:pt x="40226" y="374073"/>
                    <a:pt x="19057" y="408831"/>
                    <a:pt x="14056" y="397163"/>
                  </a:cubicBezTo>
                  <a:cubicBezTo>
                    <a:pt x="-39667" y="271809"/>
                    <a:pt x="80693" y="403104"/>
                    <a:pt x="41765" y="286327"/>
                  </a:cubicBezTo>
                  <a:cubicBezTo>
                    <a:pt x="58252" y="236871"/>
                    <a:pt x="49146" y="280716"/>
                    <a:pt x="41765" y="221673"/>
                  </a:cubicBezTo>
                  <a:cubicBezTo>
                    <a:pt x="37167" y="184886"/>
                    <a:pt x="35608" y="147782"/>
                    <a:pt x="32529" y="110836"/>
                  </a:cubicBezTo>
                  <a:cubicBezTo>
                    <a:pt x="35608" y="95442"/>
                    <a:pt x="30664" y="75755"/>
                    <a:pt x="41765" y="64654"/>
                  </a:cubicBezTo>
                  <a:cubicBezTo>
                    <a:pt x="55534" y="50885"/>
                    <a:pt x="79767" y="54890"/>
                    <a:pt x="97183" y="46182"/>
                  </a:cubicBezTo>
                  <a:cubicBezTo>
                    <a:pt x="109498" y="40024"/>
                    <a:pt x="122174" y="34540"/>
                    <a:pt x="134129" y="27709"/>
                  </a:cubicBezTo>
                  <a:cubicBezTo>
                    <a:pt x="143767" y="22201"/>
                    <a:pt x="150873" y="10967"/>
                    <a:pt x="161838" y="9236"/>
                  </a:cubicBezTo>
                  <a:cubicBezTo>
                    <a:pt x="210591" y="1538"/>
                    <a:pt x="260359" y="3079"/>
                    <a:pt x="309620" y="0"/>
                  </a:cubicBezTo>
                  <a:cubicBezTo>
                    <a:pt x="358881" y="3079"/>
                    <a:pt x="408316" y="4069"/>
                    <a:pt x="457402" y="9236"/>
                  </a:cubicBezTo>
                  <a:cubicBezTo>
                    <a:pt x="467085" y="10255"/>
                    <a:pt x="478227" y="11589"/>
                    <a:pt x="485111" y="18473"/>
                  </a:cubicBezTo>
                  <a:cubicBezTo>
                    <a:pt x="491995" y="25357"/>
                    <a:pt x="489993" y="37474"/>
                    <a:pt x="494347" y="46182"/>
                  </a:cubicBezTo>
                  <a:cubicBezTo>
                    <a:pt x="499311" y="56111"/>
                    <a:pt x="504971" y="66042"/>
                    <a:pt x="512820" y="73891"/>
                  </a:cubicBezTo>
                  <a:cubicBezTo>
                    <a:pt x="520669" y="81740"/>
                    <a:pt x="530385" y="87856"/>
                    <a:pt x="540529" y="92364"/>
                  </a:cubicBezTo>
                  <a:cubicBezTo>
                    <a:pt x="578876" y="109407"/>
                    <a:pt x="602624" y="112172"/>
                    <a:pt x="642129" y="120073"/>
                  </a:cubicBezTo>
                  <a:cubicBezTo>
                    <a:pt x="645208" y="129309"/>
                    <a:pt x="651365" y="138046"/>
                    <a:pt x="651365" y="147782"/>
                  </a:cubicBezTo>
                  <a:cubicBezTo>
                    <a:pt x="651365" y="190731"/>
                    <a:pt x="622575" y="178750"/>
                    <a:pt x="586711" y="184727"/>
                  </a:cubicBezTo>
                  <a:cubicBezTo>
                    <a:pt x="589790" y="209357"/>
                    <a:pt x="590746" y="234347"/>
                    <a:pt x="595947" y="258618"/>
                  </a:cubicBezTo>
                  <a:cubicBezTo>
                    <a:pt x="600027" y="277658"/>
                    <a:pt x="595947" y="307878"/>
                    <a:pt x="614420" y="314036"/>
                  </a:cubicBezTo>
                  <a:lnTo>
                    <a:pt x="642129" y="323273"/>
                  </a:lnTo>
                  <a:cubicBezTo>
                    <a:pt x="642446" y="323194"/>
                    <a:pt x="702368" y="309215"/>
                    <a:pt x="706783" y="304800"/>
                  </a:cubicBezTo>
                  <a:cubicBezTo>
                    <a:pt x="722482" y="289101"/>
                    <a:pt x="743729" y="249382"/>
                    <a:pt x="743729" y="249382"/>
                  </a:cubicBezTo>
                  <a:cubicBezTo>
                    <a:pt x="746808" y="240146"/>
                    <a:pt x="743729" y="224752"/>
                    <a:pt x="752965" y="221673"/>
                  </a:cubicBezTo>
                  <a:cubicBezTo>
                    <a:pt x="799778" y="206069"/>
                    <a:pt x="799712" y="232605"/>
                    <a:pt x="808383" y="258618"/>
                  </a:cubicBezTo>
                  <a:cubicBezTo>
                    <a:pt x="811462" y="283248"/>
                    <a:pt x="808401" y="309462"/>
                    <a:pt x="817620" y="332509"/>
                  </a:cubicBezTo>
                  <a:cubicBezTo>
                    <a:pt x="821743" y="342816"/>
                    <a:pt x="838394" y="342314"/>
                    <a:pt x="845329" y="350982"/>
                  </a:cubicBezTo>
                  <a:cubicBezTo>
                    <a:pt x="855539" y="363744"/>
                    <a:pt x="853026" y="389467"/>
                    <a:pt x="854565" y="397164"/>
                  </a:cubicBezTo>
                  <a:close/>
                </a:path>
              </a:pathLst>
            </a:custGeom>
            <a:solidFill>
              <a:srgbClr val="377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973" y="3581943"/>
              <a:ext cx="386638" cy="152381"/>
            </a:xfrm>
            <a:prstGeom prst="rect">
              <a:avLst/>
            </a:prstGeom>
          </p:spPr>
        </p:pic>
      </p:grpSp>
      <p:grpSp>
        <p:nvGrpSpPr>
          <p:cNvPr id="16" name="Group 15"/>
          <p:cNvGrpSpPr/>
          <p:nvPr/>
        </p:nvGrpSpPr>
        <p:grpSpPr>
          <a:xfrm>
            <a:off x="3297382" y="3429000"/>
            <a:ext cx="425236" cy="729672"/>
            <a:chOff x="1838036" y="3971636"/>
            <a:chExt cx="425236" cy="729672"/>
          </a:xfrm>
        </p:grpSpPr>
        <p:sp>
          <p:nvSpPr>
            <p:cNvPr id="4" name="Freeform 3"/>
            <p:cNvSpPr/>
            <p:nvPr/>
          </p:nvSpPr>
          <p:spPr>
            <a:xfrm>
              <a:off x="1838036" y="3971636"/>
              <a:ext cx="425236" cy="729672"/>
            </a:xfrm>
            <a:custGeom>
              <a:avLst/>
              <a:gdLst>
                <a:gd name="connsiteX0" fmla="*/ 221673 w 425236"/>
                <a:gd name="connsiteY0" fmla="*/ 831272 h 831272"/>
                <a:gd name="connsiteX1" fmla="*/ 221673 w 425236"/>
                <a:gd name="connsiteY1" fmla="*/ 831272 h 831272"/>
                <a:gd name="connsiteX2" fmla="*/ 286327 w 425236"/>
                <a:gd name="connsiteY2" fmla="*/ 775854 h 831272"/>
                <a:gd name="connsiteX3" fmla="*/ 314036 w 425236"/>
                <a:gd name="connsiteY3" fmla="*/ 766618 h 831272"/>
                <a:gd name="connsiteX4" fmla="*/ 360218 w 425236"/>
                <a:gd name="connsiteY4" fmla="*/ 748145 h 831272"/>
                <a:gd name="connsiteX5" fmla="*/ 415636 w 425236"/>
                <a:gd name="connsiteY5" fmla="*/ 711200 h 831272"/>
                <a:gd name="connsiteX6" fmla="*/ 415636 w 425236"/>
                <a:gd name="connsiteY6" fmla="*/ 655781 h 831272"/>
                <a:gd name="connsiteX7" fmla="*/ 387927 w 425236"/>
                <a:gd name="connsiteY7" fmla="*/ 637309 h 831272"/>
                <a:gd name="connsiteX8" fmla="*/ 360218 w 425236"/>
                <a:gd name="connsiteY8" fmla="*/ 609600 h 831272"/>
                <a:gd name="connsiteX9" fmla="*/ 304800 w 425236"/>
                <a:gd name="connsiteY9" fmla="*/ 581890 h 831272"/>
                <a:gd name="connsiteX10" fmla="*/ 267854 w 425236"/>
                <a:gd name="connsiteY10" fmla="*/ 526472 h 831272"/>
                <a:gd name="connsiteX11" fmla="*/ 212436 w 425236"/>
                <a:gd name="connsiteY11" fmla="*/ 489527 h 831272"/>
                <a:gd name="connsiteX12" fmla="*/ 203200 w 425236"/>
                <a:gd name="connsiteY12" fmla="*/ 461818 h 831272"/>
                <a:gd name="connsiteX13" fmla="*/ 184727 w 425236"/>
                <a:gd name="connsiteY13" fmla="*/ 434109 h 831272"/>
                <a:gd name="connsiteX14" fmla="*/ 212436 w 425236"/>
                <a:gd name="connsiteY14" fmla="*/ 314036 h 831272"/>
                <a:gd name="connsiteX15" fmla="*/ 249382 w 425236"/>
                <a:gd name="connsiteY15" fmla="*/ 230909 h 831272"/>
                <a:gd name="connsiteX16" fmla="*/ 258618 w 425236"/>
                <a:gd name="connsiteY16" fmla="*/ 138545 h 831272"/>
                <a:gd name="connsiteX17" fmla="*/ 286327 w 425236"/>
                <a:gd name="connsiteY17" fmla="*/ 120072 h 831272"/>
                <a:gd name="connsiteX18" fmla="*/ 277091 w 425236"/>
                <a:gd name="connsiteY18" fmla="*/ 92363 h 831272"/>
                <a:gd name="connsiteX19" fmla="*/ 286327 w 425236"/>
                <a:gd name="connsiteY19" fmla="*/ 64654 h 831272"/>
                <a:gd name="connsiteX20" fmla="*/ 249382 w 425236"/>
                <a:gd name="connsiteY20" fmla="*/ 0 h 831272"/>
                <a:gd name="connsiteX21" fmla="*/ 166254 w 425236"/>
                <a:gd name="connsiteY21" fmla="*/ 9236 h 831272"/>
                <a:gd name="connsiteX22" fmla="*/ 110836 w 425236"/>
                <a:gd name="connsiteY22" fmla="*/ 27709 h 831272"/>
                <a:gd name="connsiteX23" fmla="*/ 83127 w 425236"/>
                <a:gd name="connsiteY23" fmla="*/ 36945 h 831272"/>
                <a:gd name="connsiteX24" fmla="*/ 64654 w 425236"/>
                <a:gd name="connsiteY24" fmla="*/ 92363 h 831272"/>
                <a:gd name="connsiteX25" fmla="*/ 46182 w 425236"/>
                <a:gd name="connsiteY25" fmla="*/ 157018 h 831272"/>
                <a:gd name="connsiteX26" fmla="*/ 36945 w 425236"/>
                <a:gd name="connsiteY26" fmla="*/ 230909 h 831272"/>
                <a:gd name="connsiteX27" fmla="*/ 27709 w 425236"/>
                <a:gd name="connsiteY27" fmla="*/ 258618 h 831272"/>
                <a:gd name="connsiteX28" fmla="*/ 9236 w 425236"/>
                <a:gd name="connsiteY28" fmla="*/ 341745 h 831272"/>
                <a:gd name="connsiteX29" fmla="*/ 0 w 425236"/>
                <a:gd name="connsiteY29" fmla="*/ 350981 h 831272"/>
                <a:gd name="connsiteX30" fmla="*/ 18473 w 425236"/>
                <a:gd name="connsiteY30" fmla="*/ 526472 h 831272"/>
                <a:gd name="connsiteX31" fmla="*/ 46182 w 425236"/>
                <a:gd name="connsiteY31" fmla="*/ 600363 h 831272"/>
                <a:gd name="connsiteX32" fmla="*/ 83127 w 425236"/>
                <a:gd name="connsiteY32" fmla="*/ 618836 h 831272"/>
                <a:gd name="connsiteX33" fmla="*/ 101600 w 425236"/>
                <a:gd name="connsiteY33" fmla="*/ 655781 h 831272"/>
                <a:gd name="connsiteX34" fmla="*/ 110836 w 425236"/>
                <a:gd name="connsiteY34" fmla="*/ 692727 h 831272"/>
                <a:gd name="connsiteX35" fmla="*/ 166254 w 425236"/>
                <a:gd name="connsiteY35" fmla="*/ 748145 h 831272"/>
                <a:gd name="connsiteX36" fmla="*/ 221673 w 425236"/>
                <a:gd name="connsiteY36" fmla="*/ 831272 h 83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36" h="831272">
                  <a:moveTo>
                    <a:pt x="221673" y="831272"/>
                  </a:moveTo>
                  <a:lnTo>
                    <a:pt x="221673" y="831272"/>
                  </a:lnTo>
                  <a:cubicBezTo>
                    <a:pt x="243224" y="812799"/>
                    <a:pt x="263073" y="792132"/>
                    <a:pt x="286327" y="775854"/>
                  </a:cubicBezTo>
                  <a:cubicBezTo>
                    <a:pt x="294303" y="770271"/>
                    <a:pt x="304920" y="770036"/>
                    <a:pt x="314036" y="766618"/>
                  </a:cubicBezTo>
                  <a:cubicBezTo>
                    <a:pt x="329560" y="760796"/>
                    <a:pt x="345663" y="756084"/>
                    <a:pt x="360218" y="748145"/>
                  </a:cubicBezTo>
                  <a:cubicBezTo>
                    <a:pt x="379708" y="737514"/>
                    <a:pt x="415636" y="711200"/>
                    <a:pt x="415636" y="711200"/>
                  </a:cubicBezTo>
                  <a:cubicBezTo>
                    <a:pt x="422881" y="689467"/>
                    <a:pt x="433023" y="677514"/>
                    <a:pt x="415636" y="655781"/>
                  </a:cubicBezTo>
                  <a:cubicBezTo>
                    <a:pt x="408701" y="647113"/>
                    <a:pt x="396455" y="644415"/>
                    <a:pt x="387927" y="637309"/>
                  </a:cubicBezTo>
                  <a:cubicBezTo>
                    <a:pt x="377892" y="628947"/>
                    <a:pt x="370253" y="617962"/>
                    <a:pt x="360218" y="609600"/>
                  </a:cubicBezTo>
                  <a:cubicBezTo>
                    <a:pt x="336345" y="589706"/>
                    <a:pt x="332571" y="591148"/>
                    <a:pt x="304800" y="581890"/>
                  </a:cubicBezTo>
                  <a:cubicBezTo>
                    <a:pt x="294011" y="549525"/>
                    <a:pt x="298988" y="550687"/>
                    <a:pt x="267854" y="526472"/>
                  </a:cubicBezTo>
                  <a:cubicBezTo>
                    <a:pt x="250329" y="512842"/>
                    <a:pt x="212436" y="489527"/>
                    <a:pt x="212436" y="489527"/>
                  </a:cubicBezTo>
                  <a:cubicBezTo>
                    <a:pt x="209357" y="480291"/>
                    <a:pt x="207554" y="470526"/>
                    <a:pt x="203200" y="461818"/>
                  </a:cubicBezTo>
                  <a:cubicBezTo>
                    <a:pt x="198236" y="451889"/>
                    <a:pt x="185578" y="445177"/>
                    <a:pt x="184727" y="434109"/>
                  </a:cubicBezTo>
                  <a:cubicBezTo>
                    <a:pt x="174586" y="302285"/>
                    <a:pt x="184148" y="377684"/>
                    <a:pt x="212436" y="314036"/>
                  </a:cubicBezTo>
                  <a:cubicBezTo>
                    <a:pt x="256403" y="215112"/>
                    <a:pt x="207575" y="293618"/>
                    <a:pt x="249382" y="230909"/>
                  </a:cubicBezTo>
                  <a:cubicBezTo>
                    <a:pt x="236310" y="191696"/>
                    <a:pt x="229980" y="190093"/>
                    <a:pt x="258618" y="138545"/>
                  </a:cubicBezTo>
                  <a:cubicBezTo>
                    <a:pt x="264009" y="128841"/>
                    <a:pt x="277091" y="126230"/>
                    <a:pt x="286327" y="120072"/>
                  </a:cubicBezTo>
                  <a:cubicBezTo>
                    <a:pt x="283248" y="110836"/>
                    <a:pt x="277091" y="102099"/>
                    <a:pt x="277091" y="92363"/>
                  </a:cubicBezTo>
                  <a:cubicBezTo>
                    <a:pt x="277091" y="82627"/>
                    <a:pt x="287704" y="74292"/>
                    <a:pt x="286327" y="64654"/>
                  </a:cubicBezTo>
                  <a:cubicBezTo>
                    <a:pt x="284197" y="49742"/>
                    <a:pt x="258313" y="13397"/>
                    <a:pt x="249382" y="0"/>
                  </a:cubicBezTo>
                  <a:cubicBezTo>
                    <a:pt x="221673" y="3079"/>
                    <a:pt x="193592" y="3768"/>
                    <a:pt x="166254" y="9236"/>
                  </a:cubicBezTo>
                  <a:cubicBezTo>
                    <a:pt x="147160" y="13055"/>
                    <a:pt x="129309" y="21551"/>
                    <a:pt x="110836" y="27709"/>
                  </a:cubicBezTo>
                  <a:lnTo>
                    <a:pt x="83127" y="36945"/>
                  </a:lnTo>
                  <a:cubicBezTo>
                    <a:pt x="76969" y="55418"/>
                    <a:pt x="69376" y="73472"/>
                    <a:pt x="64654" y="92363"/>
                  </a:cubicBezTo>
                  <a:cubicBezTo>
                    <a:pt x="53057" y="138754"/>
                    <a:pt x="59432" y="117266"/>
                    <a:pt x="46182" y="157018"/>
                  </a:cubicBezTo>
                  <a:cubicBezTo>
                    <a:pt x="43103" y="181648"/>
                    <a:pt x="41385" y="206487"/>
                    <a:pt x="36945" y="230909"/>
                  </a:cubicBezTo>
                  <a:cubicBezTo>
                    <a:pt x="35203" y="240488"/>
                    <a:pt x="29821" y="249114"/>
                    <a:pt x="27709" y="258618"/>
                  </a:cubicBezTo>
                  <a:cubicBezTo>
                    <a:pt x="22032" y="284166"/>
                    <a:pt x="21713" y="316791"/>
                    <a:pt x="9236" y="341745"/>
                  </a:cubicBezTo>
                  <a:cubicBezTo>
                    <a:pt x="7289" y="345639"/>
                    <a:pt x="3079" y="347902"/>
                    <a:pt x="0" y="350981"/>
                  </a:cubicBezTo>
                  <a:lnTo>
                    <a:pt x="18473" y="526472"/>
                  </a:lnTo>
                  <a:cubicBezTo>
                    <a:pt x="27709" y="551102"/>
                    <a:pt x="31097" y="578813"/>
                    <a:pt x="46182" y="600363"/>
                  </a:cubicBezTo>
                  <a:cubicBezTo>
                    <a:pt x="54078" y="611643"/>
                    <a:pt x="73391" y="609100"/>
                    <a:pt x="83127" y="618836"/>
                  </a:cubicBezTo>
                  <a:cubicBezTo>
                    <a:pt x="92863" y="628572"/>
                    <a:pt x="95442" y="643466"/>
                    <a:pt x="101600" y="655781"/>
                  </a:cubicBezTo>
                  <a:cubicBezTo>
                    <a:pt x="104679" y="668096"/>
                    <a:pt x="105159" y="681373"/>
                    <a:pt x="110836" y="692727"/>
                  </a:cubicBezTo>
                  <a:cubicBezTo>
                    <a:pt x="122448" y="715952"/>
                    <a:pt x="142147" y="737431"/>
                    <a:pt x="166254" y="748145"/>
                  </a:cubicBezTo>
                  <a:cubicBezTo>
                    <a:pt x="242670" y="782108"/>
                    <a:pt x="212437" y="817418"/>
                    <a:pt x="221673" y="831272"/>
                  </a:cubicBezTo>
                  <a:close/>
                </a:path>
              </a:pathLst>
            </a:custGeom>
            <a:solidFill>
              <a:srgbClr val="984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069" y="4183016"/>
              <a:ext cx="155166" cy="231208"/>
            </a:xfrm>
            <a:prstGeom prst="rect">
              <a:avLst/>
            </a:prstGeom>
          </p:spPr>
        </p:pic>
      </p:grpSp>
    </p:spTree>
    <p:extLst>
      <p:ext uri="{BB962C8B-B14F-4D97-AF65-F5344CB8AC3E}">
        <p14:creationId xmlns:p14="http://schemas.microsoft.com/office/powerpoint/2010/main" val="2216477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Shape 71"/>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rtl="0">
              <a:spcBef>
                <a:spcPts val="0"/>
              </a:spcBef>
              <a:buNone/>
            </a:pPr>
            <a:endParaRPr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50" y="603737"/>
            <a:ext cx="7992696" cy="6251577"/>
          </a:xfrm>
          <a:prstGeom prst="rect">
            <a:avLst/>
          </a:prstGeom>
        </p:spPr>
      </p:pic>
    </p:spTree>
    <p:extLst>
      <p:ext uri="{BB962C8B-B14F-4D97-AF65-F5344CB8AC3E}">
        <p14:creationId xmlns:p14="http://schemas.microsoft.com/office/powerpoint/2010/main" val="341705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Shape 71"/>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rtl="0">
              <a:spcBef>
                <a:spcPts val="0"/>
              </a:spcBef>
              <a:buNone/>
            </a:pP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16768"/>
            <a:ext cx="8229600" cy="5023661"/>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65294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Shape 78" descr="polygon-preview.png"/>
          <p:cNvPicPr preferRelativeResize="0"/>
          <p:nvPr/>
        </p:nvPicPr>
        <p:blipFill>
          <a:blip r:embed="rId3">
            <a:alphaModFix/>
          </a:blip>
          <a:stretch>
            <a:fillRect/>
          </a:stretch>
        </p:blipFill>
        <p:spPr>
          <a:xfrm>
            <a:off x="1487525" y="635850"/>
            <a:ext cx="6534346" cy="62221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530" y="567632"/>
            <a:ext cx="6983635" cy="6273576"/>
          </a:xfrm>
          <a:prstGeom prst="rect">
            <a:avLst/>
          </a:prstGeom>
        </p:spPr>
      </p:pic>
    </p:spTree>
    <p:extLst>
      <p:ext uri="{BB962C8B-B14F-4D97-AF65-F5344CB8AC3E}">
        <p14:creationId xmlns:p14="http://schemas.microsoft.com/office/powerpoint/2010/main" val="4233039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TextBox 1"/>
          <p:cNvSpPr txBox="1"/>
          <p:nvPr/>
        </p:nvSpPr>
        <p:spPr>
          <a:xfrm>
            <a:off x="3276600" y="1049867"/>
            <a:ext cx="1915909" cy="307777"/>
          </a:xfrm>
          <a:prstGeom prst="rect">
            <a:avLst/>
          </a:prstGeom>
          <a:noFill/>
        </p:spPr>
        <p:txBody>
          <a:bodyPr wrap="none" rtlCol="0">
            <a:spAutoFit/>
          </a:bodyPr>
          <a:lstStyle/>
          <a:p>
            <a:r>
              <a:rPr lang="en-US" dirty="0" smtClean="0"/>
              <a:t>Change to Africa map</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7111"/>
            <a:ext cx="9144000" cy="572864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329" y="1442451"/>
            <a:ext cx="8520600" cy="763500"/>
          </a:xfrm>
        </p:spPr>
        <p:txBody>
          <a:bodyPr/>
          <a:lstStyle/>
          <a:p>
            <a:r>
              <a:rPr lang="en-US" dirty="0" smtClean="0"/>
              <a:t>So Why do This?</a:t>
            </a:r>
            <a:endParaRPr lang="en-US" dirty="0"/>
          </a:p>
        </p:txBody>
      </p:sp>
      <p:sp>
        <p:nvSpPr>
          <p:cNvPr id="3" name="Text Placeholder 2"/>
          <p:cNvSpPr>
            <a:spLocks noGrp="1"/>
          </p:cNvSpPr>
          <p:nvPr>
            <p:ph type="body" idx="1"/>
          </p:nvPr>
        </p:nvSpPr>
        <p:spPr>
          <a:xfrm>
            <a:off x="522514" y="2362199"/>
            <a:ext cx="8309786" cy="3729633"/>
          </a:xfrm>
        </p:spPr>
        <p:txBody>
          <a:bodyPr/>
          <a:lstStyle/>
          <a:p>
            <a:pPr marL="285750" lvl="0" indent="-285750" fontAlgn="base">
              <a:buFont typeface="Arial" panose="020B0604020202020204" pitchFamily="34" charset="0"/>
              <a:buChar char="•"/>
            </a:pPr>
            <a:r>
              <a:rPr lang="en-US" sz="2400" dirty="0"/>
              <a:t>Map librarians responding to an increased demand for geospatial data across a wide range of disciplines</a:t>
            </a:r>
          </a:p>
          <a:p>
            <a:pPr marL="285750" lvl="0" indent="-285750" fontAlgn="base">
              <a:buFont typeface="Arial" panose="020B0604020202020204" pitchFamily="34" charset="0"/>
              <a:buChar char="•"/>
            </a:pPr>
            <a:r>
              <a:rPr lang="en-US" sz="2400" dirty="0"/>
              <a:t>Challenges to access and discovery</a:t>
            </a:r>
          </a:p>
          <a:p>
            <a:endParaRPr lang="en-US" dirty="0"/>
          </a:p>
        </p:txBody>
      </p:sp>
    </p:spTree>
    <p:extLst>
      <p:ext uri="{BB962C8B-B14F-4D97-AF65-F5344CB8AC3E}">
        <p14:creationId xmlns:p14="http://schemas.microsoft.com/office/powerpoint/2010/main" val="2227028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p:cNvSpPr txBox="1"/>
          <p:nvPr/>
        </p:nvSpPr>
        <p:spPr>
          <a:xfrm>
            <a:off x="4343400" y="760341"/>
            <a:ext cx="4876800" cy="954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2800" b="0" i="0" u="none" strike="noStrike" cap="none">
                <a:solidFill>
                  <a:srgbClr val="18453B"/>
                </a:solidFill>
                <a:latin typeface="Calibri"/>
                <a:ea typeface="Calibri"/>
                <a:cs typeface="Calibri"/>
                <a:sym typeface="Calibri"/>
              </a:rPr>
              <a:t>15 Research University Libraries</a:t>
            </a:r>
          </a:p>
          <a:p>
            <a:pPr marL="0" marR="0" lvl="0" indent="0" algn="ctr" rtl="0">
              <a:spcBef>
                <a:spcPts val="0"/>
              </a:spcBef>
              <a:buSzPct val="25000"/>
              <a:buNone/>
            </a:pPr>
            <a:r>
              <a:rPr lang="en" sz="2800">
                <a:solidFill>
                  <a:srgbClr val="18453B"/>
                </a:solidFill>
                <a:latin typeface="Calibri"/>
                <a:ea typeface="Calibri"/>
                <a:cs typeface="Calibri"/>
                <a:sym typeface="Calibri"/>
              </a:rPr>
              <a:t>12</a:t>
            </a:r>
            <a:r>
              <a:rPr lang="en" sz="2800" b="0" i="0" u="none" strike="noStrike" cap="none">
                <a:solidFill>
                  <a:srgbClr val="18453B"/>
                </a:solidFill>
                <a:latin typeface="Calibri"/>
                <a:ea typeface="Calibri"/>
                <a:cs typeface="Calibri"/>
                <a:sym typeface="Calibri"/>
              </a:rPr>
              <a:t> Participating</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935"/>
          <a:stretch/>
        </p:blipFill>
        <p:spPr>
          <a:xfrm>
            <a:off x="0" y="868217"/>
            <a:ext cx="9144000" cy="5681295"/>
          </a:xfrm>
          <a:prstGeom prst="rect">
            <a:avLst/>
          </a:prstGeom>
        </p:spPr>
      </p:pic>
    </p:spTree>
    <p:extLst>
      <p:ext uri="{BB962C8B-B14F-4D97-AF65-F5344CB8AC3E}">
        <p14:creationId xmlns:p14="http://schemas.microsoft.com/office/powerpoint/2010/main" val="2500020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sp>
        <p:nvSpPr>
          <p:cNvPr id="71" name="Shape 71"/>
          <p:cNvSpPr txBox="1">
            <a:spLocks noGrp="1"/>
          </p:cNvSpPr>
          <p:nvPr>
            <p:ph type="body" idx="1"/>
          </p:nvPr>
        </p:nvSpPr>
        <p:spPr>
          <a:xfrm>
            <a:off x="0" y="1600200"/>
            <a:ext cx="2523067" cy="4526100"/>
          </a:xfrm>
          <a:prstGeom prst="rect">
            <a:avLst/>
          </a:prstGeom>
        </p:spPr>
        <p:txBody>
          <a:bodyPr lIns="91425" tIns="91425" rIns="91425" bIns="91425" anchor="t" anchorCtr="0">
            <a:noAutofit/>
          </a:bodyPr>
          <a:lstStyle/>
          <a:p>
            <a:pPr marL="0" lvl="0" indent="0" rtl="0">
              <a:spcBef>
                <a:spcPts val="0"/>
              </a:spcBef>
              <a:buNone/>
            </a:pPr>
            <a:r>
              <a:rPr lang="en-US" sz="2800" dirty="0" smtClean="0"/>
              <a:t>City parks in Bloomington, Indiana</a:t>
            </a:r>
            <a:endParaRPr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892" y="585388"/>
            <a:ext cx="6220884" cy="6146382"/>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p:cNvSpPr txBox="1"/>
          <p:nvPr/>
        </p:nvSpPr>
        <p:spPr>
          <a:xfrm>
            <a:off x="4343400" y="760341"/>
            <a:ext cx="4876800" cy="954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2800" b="0" i="0" u="none" strike="noStrike" cap="none">
                <a:solidFill>
                  <a:srgbClr val="18453B"/>
                </a:solidFill>
                <a:latin typeface="Calibri"/>
                <a:ea typeface="Calibri"/>
                <a:cs typeface="Calibri"/>
                <a:sym typeface="Calibri"/>
              </a:rPr>
              <a:t>15 Research University Libraries</a:t>
            </a:r>
          </a:p>
          <a:p>
            <a:pPr marL="0" marR="0" lvl="0" indent="0" algn="ctr" rtl="0">
              <a:spcBef>
                <a:spcPts val="0"/>
              </a:spcBef>
              <a:buSzPct val="25000"/>
              <a:buNone/>
            </a:pPr>
            <a:r>
              <a:rPr lang="en" sz="2800">
                <a:solidFill>
                  <a:srgbClr val="18453B"/>
                </a:solidFill>
                <a:latin typeface="Calibri"/>
                <a:ea typeface="Calibri"/>
                <a:cs typeface="Calibri"/>
                <a:sym typeface="Calibri"/>
              </a:rPr>
              <a:t>12</a:t>
            </a:r>
            <a:r>
              <a:rPr lang="en" sz="2800" b="0" i="0" u="none" strike="noStrike" cap="none">
                <a:solidFill>
                  <a:srgbClr val="18453B"/>
                </a:solidFill>
                <a:latin typeface="Calibri"/>
                <a:ea typeface="Calibri"/>
                <a:cs typeface="Calibri"/>
                <a:sym typeface="Calibri"/>
              </a:rPr>
              <a:t> Participating</a:t>
            </a:r>
          </a:p>
        </p:txBody>
      </p:sp>
      <p:sp>
        <p:nvSpPr>
          <p:cNvPr id="2" name="TextBox 1"/>
          <p:cNvSpPr txBox="1"/>
          <p:nvPr/>
        </p:nvSpPr>
        <p:spPr>
          <a:xfrm>
            <a:off x="2836333" y="2175933"/>
            <a:ext cx="3073400" cy="523220"/>
          </a:xfrm>
          <a:prstGeom prst="rect">
            <a:avLst/>
          </a:prstGeom>
          <a:noFill/>
        </p:spPr>
        <p:txBody>
          <a:bodyPr wrap="square" rtlCol="0">
            <a:spAutoFit/>
          </a:bodyPr>
          <a:lstStyle/>
          <a:p>
            <a:r>
              <a:rPr lang="en-US" dirty="0" smtClean="0"/>
              <a:t>Change to new Big ten map – color in participating schools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4814"/>
            <a:ext cx="9144000" cy="5853100"/>
          </a:xfrm>
          <a:prstGeom prst="rect">
            <a:avLst/>
          </a:prstGeom>
        </p:spPr>
      </p:pic>
    </p:spTree>
    <p:extLst>
      <p:ext uri="{BB962C8B-B14F-4D97-AF65-F5344CB8AC3E}">
        <p14:creationId xmlns:p14="http://schemas.microsoft.com/office/powerpoint/2010/main" val="1075817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435" y="2023142"/>
            <a:ext cx="3263547" cy="4560755"/>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5718" t="379" r="-495" b="2671"/>
          <a:stretch/>
        </p:blipFill>
        <p:spPr>
          <a:xfrm flipH="1">
            <a:off x="104133" y="1828800"/>
            <a:ext cx="2047940" cy="474133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294" r="6387"/>
          <a:stretch/>
        </p:blipFill>
        <p:spPr>
          <a:xfrm>
            <a:off x="2161309" y="1898841"/>
            <a:ext cx="2676594" cy="44449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55661" b="3049"/>
          <a:stretch/>
        </p:blipFill>
        <p:spPr>
          <a:xfrm>
            <a:off x="4789055" y="1911928"/>
            <a:ext cx="1557039" cy="4453466"/>
          </a:xfrm>
          <a:prstGeom prst="rect">
            <a:avLst/>
          </a:prstGeom>
        </p:spPr>
      </p:pic>
      <p:sp>
        <p:nvSpPr>
          <p:cNvPr id="2" name="TextBox 1"/>
          <p:cNvSpPr txBox="1"/>
          <p:nvPr/>
        </p:nvSpPr>
        <p:spPr>
          <a:xfrm>
            <a:off x="374904" y="6419088"/>
            <a:ext cx="8769096" cy="307777"/>
          </a:xfrm>
          <a:prstGeom prst="rect">
            <a:avLst/>
          </a:prstGeom>
          <a:noFill/>
        </p:spPr>
        <p:txBody>
          <a:bodyPr wrap="square" rtlCol="0">
            <a:spAutoFit/>
          </a:bodyPr>
          <a:lstStyle/>
          <a:p>
            <a:r>
              <a:rPr lang="en-US" dirty="0" smtClean="0"/>
              <a:t>Ryan 10%		               Karen  100%		     Eric 25%                          Melinda 25%</a:t>
            </a:r>
            <a:endParaRPr lang="en-US" dirty="0"/>
          </a:p>
        </p:txBody>
      </p:sp>
    </p:spTree>
    <p:extLst>
      <p:ext uri="{BB962C8B-B14F-4D97-AF65-F5344CB8AC3E}">
        <p14:creationId xmlns:p14="http://schemas.microsoft.com/office/powerpoint/2010/main" val="4288230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graphicFrame>
        <p:nvGraphicFramePr>
          <p:cNvPr id="2" name="Diagram 1"/>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06273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sp>
        <p:nvSpPr>
          <p:cNvPr id="107" name="Shape 107"/>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a:spcBef>
                <a:spcPts val="0"/>
              </a:spcBef>
            </a:pPr>
            <a:r>
              <a:rPr lang="en-US" dirty="0" smtClean="0"/>
              <a:t>Statewide Clearinghouses</a:t>
            </a:r>
          </a:p>
          <a:p>
            <a:pPr>
              <a:spcBef>
                <a:spcPts val="0"/>
              </a:spcBef>
            </a:pPr>
            <a:r>
              <a:rPr lang="en-US" dirty="0" smtClean="0"/>
              <a:t>Local Governments in our Region</a:t>
            </a:r>
          </a:p>
          <a:p>
            <a:pPr>
              <a:spcBef>
                <a:spcPts val="0"/>
              </a:spcBef>
            </a:pPr>
            <a:r>
              <a:rPr lang="en-US" dirty="0" smtClean="0"/>
              <a:t>Scanned historic maps or aerial photographs</a:t>
            </a:r>
            <a:endParaRPr dirty="0"/>
          </a:p>
        </p:txBody>
      </p:sp>
    </p:spTree>
    <p:extLst>
      <p:ext uri="{BB962C8B-B14F-4D97-AF65-F5344CB8AC3E}">
        <p14:creationId xmlns:p14="http://schemas.microsoft.com/office/powerpoint/2010/main" val="3628534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457200"/>
            <a:ext cx="8229600" cy="1143300"/>
          </a:xfrm>
          <a:prstGeom prst="rect">
            <a:avLst/>
          </a:prstGeom>
          <a:noFill/>
          <a:ln>
            <a:noFill/>
          </a:ln>
        </p:spPr>
        <p:txBody>
          <a:bodyPr lIns="91425" tIns="45700" rIns="91425" bIns="45700" anchor="ctr" anchorCtr="0">
            <a:noAutofit/>
          </a:bodyPr>
          <a:lstStyle/>
          <a:p>
            <a:pPr marL="0" marR="0" lvl="0" indent="0" algn="ctr" rtl="0">
              <a:lnSpc>
                <a:spcPct val="81818"/>
              </a:lnSpc>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Transforming Metadata</a:t>
            </a:r>
          </a:p>
        </p:txBody>
      </p:sp>
      <p:graphicFrame>
        <p:nvGraphicFramePr>
          <p:cNvPr id="2" name="Diagram 1"/>
          <p:cNvGraphicFramePr/>
          <p:nvPr>
            <p:extLst>
              <p:ext uri="{D42A27DB-BD31-4B8C-83A1-F6EECF244321}">
                <p14:modId xmlns:p14="http://schemas.microsoft.com/office/powerpoint/2010/main" val="1504448206"/>
              </p:ext>
            </p:extLst>
          </p:nvPr>
        </p:nvGraphicFramePr>
        <p:xfrm>
          <a:off x="1524000" y="1397000"/>
          <a:ext cx="6096000" cy="2294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679728429"/>
              </p:ext>
            </p:extLst>
          </p:nvPr>
        </p:nvGraphicFramePr>
        <p:xfrm>
          <a:off x="1524000" y="3996267"/>
          <a:ext cx="6096000" cy="22944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 name="TextBox 2"/>
          <p:cNvSpPr txBox="1"/>
          <p:nvPr/>
        </p:nvSpPr>
        <p:spPr>
          <a:xfrm>
            <a:off x="834013" y="1688124"/>
            <a:ext cx="8068827" cy="4801314"/>
          </a:xfrm>
          <a:prstGeom prst="rect">
            <a:avLst/>
          </a:prstGeom>
          <a:noFill/>
        </p:spPr>
        <p:txBody>
          <a:bodyPr wrap="square" rtlCol="0">
            <a:spAutoFit/>
          </a:bodyPr>
          <a:lstStyle/>
          <a:p>
            <a:r>
              <a:rPr lang="en-US" sz="1800" b="1" dirty="0"/>
              <a:t>Roles and Effort: </a:t>
            </a:r>
            <a:endParaRPr lang="en-US" sz="1800" dirty="0"/>
          </a:p>
          <a:p>
            <a:r>
              <a:rPr lang="en-US" sz="1800" dirty="0"/>
              <a:t>UMN BTAA:GDP Project </a:t>
            </a:r>
            <a:r>
              <a:rPr lang="en-US" sz="1800" dirty="0" smtClean="0"/>
              <a:t>Lead:  Ryan </a:t>
            </a:r>
            <a:r>
              <a:rPr lang="en-US" sz="1800" dirty="0" err="1"/>
              <a:t>Mattke</a:t>
            </a:r>
            <a:endParaRPr lang="en-US" sz="1800" dirty="0"/>
          </a:p>
          <a:p>
            <a:r>
              <a:rPr lang="en-US" sz="1800" dirty="0"/>
              <a:t/>
            </a:r>
            <a:br>
              <a:rPr lang="en-US" sz="1800" dirty="0"/>
            </a:br>
            <a:r>
              <a:rPr lang="en-US" sz="1800" dirty="0"/>
              <a:t>BTAA:GDP Task Force Members</a:t>
            </a:r>
          </a:p>
          <a:p>
            <a:pPr marL="285750" indent="-285750" fontAlgn="base">
              <a:buFont typeface="Arial" panose="020B0604020202020204" pitchFamily="34" charset="0"/>
              <a:buChar char="•"/>
            </a:pPr>
            <a:r>
              <a:rPr lang="en-US" sz="1800" dirty="0"/>
              <a:t>Jaime Martindale - Wisconsin</a:t>
            </a:r>
          </a:p>
          <a:p>
            <a:pPr marL="285750" indent="-285750" fontAlgn="base">
              <a:buFont typeface="Arial" panose="020B0604020202020204" pitchFamily="34" charset="0"/>
              <a:buChar char="•"/>
            </a:pPr>
            <a:r>
              <a:rPr lang="en-US" sz="1800" dirty="0"/>
              <a:t>Nicole Kong - Purdue</a:t>
            </a:r>
          </a:p>
          <a:p>
            <a:r>
              <a:rPr lang="en-US" sz="1800" dirty="0"/>
              <a:t/>
            </a:r>
            <a:br>
              <a:rPr lang="en-US" sz="1800" dirty="0"/>
            </a:br>
            <a:r>
              <a:rPr lang="en-US" sz="1800" dirty="0"/>
              <a:t>Senior-level representatives </a:t>
            </a:r>
          </a:p>
          <a:p>
            <a:pPr marL="285750" indent="-285750" fontAlgn="base">
              <a:buFont typeface="Arial" panose="020B0604020202020204" pitchFamily="34" charset="0"/>
              <a:buChar char="•"/>
            </a:pPr>
            <a:r>
              <a:rPr lang="en-US" sz="1800" dirty="0"/>
              <a:t>Claire Stewart- Minnesota, SLG Chair</a:t>
            </a:r>
          </a:p>
          <a:p>
            <a:pPr marL="285750" indent="-285750" fontAlgn="base">
              <a:buFont typeface="Arial" panose="020B0604020202020204" pitchFamily="34" charset="0"/>
              <a:buChar char="•"/>
            </a:pPr>
            <a:r>
              <a:rPr lang="en-US" sz="1800" dirty="0"/>
              <a:t>Jon Dunn - Indiana</a:t>
            </a:r>
          </a:p>
          <a:p>
            <a:pPr marL="285750" indent="-285750" fontAlgn="base">
              <a:buFont typeface="Arial" panose="020B0604020202020204" pitchFamily="34" charset="0"/>
              <a:buChar char="•"/>
            </a:pPr>
            <a:r>
              <a:rPr lang="en-US" sz="1800" dirty="0"/>
              <a:t>Karen </a:t>
            </a:r>
            <a:r>
              <a:rPr lang="en-US" sz="1800" dirty="0" err="1"/>
              <a:t>Estlund</a:t>
            </a:r>
            <a:r>
              <a:rPr lang="en-US" sz="1800" dirty="0"/>
              <a:t> - Penn State</a:t>
            </a:r>
          </a:p>
          <a:p>
            <a:pPr marL="285750" indent="-285750" fontAlgn="base">
              <a:buFont typeface="Arial" panose="020B0604020202020204" pitchFamily="34" charset="0"/>
              <a:buChar char="•"/>
            </a:pPr>
            <a:r>
              <a:rPr lang="en-US" sz="1800" dirty="0"/>
              <a:t>Karen </a:t>
            </a:r>
            <a:r>
              <a:rPr lang="en-US" sz="1800" dirty="0" err="1"/>
              <a:t>Hogenboom</a:t>
            </a:r>
            <a:r>
              <a:rPr lang="en-US" sz="1800" dirty="0"/>
              <a:t> - Illinois </a:t>
            </a:r>
          </a:p>
          <a:p>
            <a:r>
              <a:rPr lang="en-US" sz="1800" dirty="0"/>
              <a:t/>
            </a:r>
            <a:br>
              <a:rPr lang="en-US" sz="1800" dirty="0"/>
            </a:br>
            <a:r>
              <a:rPr lang="en-US" sz="1800" dirty="0"/>
              <a:t>Field </a:t>
            </a:r>
            <a:r>
              <a:rPr lang="en-US" sz="1800" dirty="0" smtClean="0"/>
              <a:t>specialists</a:t>
            </a:r>
          </a:p>
          <a:p>
            <a:pPr marL="285750" indent="-285750">
              <a:buFont typeface="Arial" panose="020B0604020202020204" pitchFamily="34" charset="0"/>
              <a:buChar char="•"/>
            </a:pPr>
            <a:r>
              <a:rPr lang="en-US" sz="1800" dirty="0" smtClean="0"/>
              <a:t>Len </a:t>
            </a:r>
            <a:r>
              <a:rPr lang="en-US" sz="1800" dirty="0" err="1"/>
              <a:t>Kne</a:t>
            </a:r>
            <a:r>
              <a:rPr lang="en-US" sz="1800" dirty="0"/>
              <a:t> - Minnesota </a:t>
            </a:r>
          </a:p>
          <a:p>
            <a:pPr marL="285750" indent="-285750">
              <a:buFont typeface="Arial" panose="020B0604020202020204" pitchFamily="34" charset="0"/>
              <a:buChar char="•"/>
            </a:pPr>
            <a:r>
              <a:rPr lang="en-US" sz="1800" dirty="0" err="1" smtClean="0"/>
              <a:t>Oya</a:t>
            </a:r>
            <a:r>
              <a:rPr lang="en-US" sz="1800" dirty="0" smtClean="0"/>
              <a:t> </a:t>
            </a:r>
            <a:r>
              <a:rPr lang="en-US" sz="1800" dirty="0" err="1"/>
              <a:t>Rieger</a:t>
            </a:r>
            <a:r>
              <a:rPr lang="en-US" sz="1800" dirty="0"/>
              <a:t> - Cornell (specialist in sustainability models)</a:t>
            </a:r>
          </a:p>
          <a:p>
            <a:pPr marL="285750" indent="-285750" fontAlgn="base">
              <a:buFont typeface="Arial" panose="020B0604020202020204" pitchFamily="34" charset="0"/>
              <a:buChar char="•"/>
            </a:pPr>
            <a:r>
              <a:rPr lang="en-US" sz="1800" dirty="0"/>
              <a:t>Jack Reed - Stanford (</a:t>
            </a:r>
            <a:r>
              <a:rPr lang="en-US" sz="1800" dirty="0" err="1"/>
              <a:t>GeoBlacklight</a:t>
            </a:r>
            <a:r>
              <a:rPr lang="en-US" sz="1800" dirty="0"/>
              <a:t>)</a:t>
            </a:r>
          </a:p>
        </p:txBody>
      </p:sp>
      <p:sp>
        <p:nvSpPr>
          <p:cNvPr id="4" name="Title 3"/>
          <p:cNvSpPr>
            <a:spLocks noGrp="1"/>
          </p:cNvSpPr>
          <p:nvPr>
            <p:ph type="title"/>
          </p:nvPr>
        </p:nvSpPr>
        <p:spPr>
          <a:xfrm>
            <a:off x="346668" y="606232"/>
            <a:ext cx="8229600" cy="1143300"/>
          </a:xfrm>
        </p:spPr>
        <p:txBody>
          <a:bodyPr/>
          <a:lstStyle/>
          <a:p>
            <a:r>
              <a:rPr lang="en-US" dirty="0" smtClean="0"/>
              <a:t>Strategic Leadership Group</a:t>
            </a:r>
            <a:endParaRPr lang="en-US" dirty="0"/>
          </a:p>
        </p:txBody>
      </p:sp>
    </p:spTree>
    <p:extLst>
      <p:ext uri="{BB962C8B-B14F-4D97-AF65-F5344CB8AC3E}">
        <p14:creationId xmlns:p14="http://schemas.microsoft.com/office/powerpoint/2010/main" val="29747483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953000"/>
          </a:xfrm>
          <a:prstGeom prst="rect">
            <a:avLst/>
          </a:prstGeom>
        </p:spPr>
      </p:pic>
      <p:sp>
        <p:nvSpPr>
          <p:cNvPr id="3" name="TextBox 2"/>
          <p:cNvSpPr txBox="1"/>
          <p:nvPr/>
        </p:nvSpPr>
        <p:spPr>
          <a:xfrm>
            <a:off x="1232209" y="1025912"/>
            <a:ext cx="6679581" cy="523220"/>
          </a:xfrm>
          <a:prstGeom prst="rect">
            <a:avLst/>
          </a:prstGeom>
          <a:noFill/>
        </p:spPr>
        <p:txBody>
          <a:bodyPr wrap="square" rtlCol="0">
            <a:spAutoFit/>
          </a:bodyPr>
          <a:lstStyle/>
          <a:p>
            <a:pPr algn="ctr"/>
            <a:r>
              <a:rPr lang="en-US" sz="2800" dirty="0" smtClean="0"/>
              <a:t>Shops in Mumbai, India (Vector File)</a:t>
            </a:r>
            <a:endParaRPr lang="en-US" sz="2800" dirty="0"/>
          </a:p>
        </p:txBody>
      </p:sp>
    </p:spTree>
    <p:extLst>
      <p:ext uri="{BB962C8B-B14F-4D97-AF65-F5344CB8AC3E}">
        <p14:creationId xmlns:p14="http://schemas.microsoft.com/office/powerpoint/2010/main" val="24930048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Shape 166"/>
          <p:cNvPicPr preferRelativeResize="0"/>
          <p:nvPr/>
        </p:nvPicPr>
        <p:blipFill rotWithShape="1">
          <a:blip r:embed="rId3">
            <a:alphaModFix/>
          </a:blip>
          <a:srcRect/>
          <a:stretch/>
        </p:blipFill>
        <p:spPr>
          <a:xfrm>
            <a:off x="514375" y="609049"/>
            <a:ext cx="8189100" cy="6332100"/>
          </a:xfrm>
          <a:prstGeom prst="rect">
            <a:avLst/>
          </a:prstGeom>
          <a:noFill/>
          <a:ln>
            <a:noFill/>
          </a:ln>
          <a:effectLst>
            <a:outerShdw blurRad="292100" dist="139700" dir="2700000" algn="tl" rotWithShape="0">
              <a:srgbClr val="333333">
                <a:alpha val="64709"/>
              </a:srgbClr>
            </a:outerShdw>
          </a:effectLst>
        </p:spPr>
      </p:pic>
    </p:spTree>
    <p:extLst>
      <p:ext uri="{BB962C8B-B14F-4D97-AF65-F5344CB8AC3E}">
        <p14:creationId xmlns:p14="http://schemas.microsoft.com/office/powerpoint/2010/main" val="3302452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a:spcBef>
                <a:spcPts val="0"/>
              </a:spcBef>
              <a:buNone/>
            </a:pPr>
            <a:endParaRPr/>
          </a:p>
        </p:txBody>
      </p:sp>
      <p:pic>
        <p:nvPicPr>
          <p:cNvPr id="121" name="Shape 121" descr="project-website.jpg"/>
          <p:cNvPicPr preferRelativeResize="0"/>
          <p:nvPr/>
        </p:nvPicPr>
        <p:blipFill>
          <a:blip r:embed="rId3">
            <a:alphaModFix/>
          </a:blip>
          <a:stretch>
            <a:fillRect/>
          </a:stretch>
        </p:blipFill>
        <p:spPr>
          <a:xfrm>
            <a:off x="152400" y="1509266"/>
            <a:ext cx="8839198" cy="5025866"/>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3817"/>
            <a:ext cx="9143999" cy="1143300"/>
          </a:xfrm>
        </p:spPr>
        <p:txBody>
          <a:bodyPr/>
          <a:lstStyle/>
          <a:p>
            <a:r>
              <a:rPr lang="en-US" dirty="0" smtClean="0"/>
              <a:t>Usability and the BTAA Geoportal</a:t>
            </a:r>
            <a:endParaRPr lang="en-US" dirty="0"/>
          </a:p>
        </p:txBody>
      </p:sp>
      <p:sp>
        <p:nvSpPr>
          <p:cNvPr id="3" name="Content Placeholder 2"/>
          <p:cNvSpPr>
            <a:spLocks noGrp="1"/>
          </p:cNvSpPr>
          <p:nvPr>
            <p:ph idx="1"/>
          </p:nvPr>
        </p:nvSpPr>
        <p:spPr>
          <a:xfrm>
            <a:off x="362607" y="2149365"/>
            <a:ext cx="8513379" cy="4582511"/>
          </a:xfrm>
        </p:spPr>
        <p:txBody>
          <a:bodyPr>
            <a:normAutofit/>
          </a:bodyPr>
          <a:lstStyle/>
          <a:p>
            <a:pPr marL="0" indent="0">
              <a:buNone/>
            </a:pPr>
            <a:r>
              <a:rPr lang="en-US" dirty="0" smtClean="0"/>
              <a:t>Three institutions/individuals conducted 16 user tests:</a:t>
            </a:r>
          </a:p>
          <a:p>
            <a:r>
              <a:rPr lang="en-US" dirty="0" smtClean="0"/>
              <a:t>Mara Blake, University of Michigan</a:t>
            </a:r>
          </a:p>
          <a:p>
            <a:r>
              <a:rPr lang="en-US" dirty="0" smtClean="0"/>
              <a:t>Karen Majewicz, University of Minnesota</a:t>
            </a:r>
          </a:p>
          <a:p>
            <a:r>
              <a:rPr lang="en-US" dirty="0" smtClean="0"/>
              <a:t>Amanda Tickner, Michigan State University</a:t>
            </a:r>
            <a:endParaRPr lang="en-US" dirty="0"/>
          </a:p>
        </p:txBody>
      </p:sp>
    </p:spTree>
    <p:extLst>
      <p:ext uri="{BB962C8B-B14F-4D97-AF65-F5344CB8AC3E}">
        <p14:creationId xmlns:p14="http://schemas.microsoft.com/office/powerpoint/2010/main" val="3067881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graphicFrame>
        <p:nvGraphicFramePr>
          <p:cNvPr id="2" name="Diagram 1"/>
          <p:cNvGraphicFramePr/>
          <p:nvPr>
            <p:extLst/>
          </p:nvPr>
        </p:nvGraphicFramePr>
        <p:xfrm>
          <a:off x="872068" y="1044517"/>
          <a:ext cx="7840132" cy="522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14471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669" y="432013"/>
            <a:ext cx="8229600" cy="1143300"/>
          </a:xfrm>
        </p:spPr>
        <p:txBody>
          <a:bodyPr/>
          <a:lstStyle/>
          <a:p>
            <a:r>
              <a:rPr lang="en-US" dirty="0" smtClean="0"/>
              <a:t>Overall Positive Response</a:t>
            </a:r>
            <a:endParaRPr lang="en-US" dirty="0"/>
          </a:p>
        </p:txBody>
      </p:sp>
      <p:pic>
        <p:nvPicPr>
          <p:cNvPr id="1026" name="Picture 2" descr="C:\Users\atickner\Downloads\2017-04-14_HomepageZoo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3075" y="1417937"/>
            <a:ext cx="3925855" cy="51958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5117" y="2585545"/>
            <a:ext cx="184731" cy="307777"/>
          </a:xfrm>
          <a:prstGeom prst="rect">
            <a:avLst/>
          </a:prstGeom>
          <a:noFill/>
        </p:spPr>
        <p:txBody>
          <a:bodyPr wrap="none" rtlCol="0">
            <a:spAutoFit/>
          </a:bodyPr>
          <a:lstStyle/>
          <a:p>
            <a:endParaRPr lang="en-US" dirty="0"/>
          </a:p>
        </p:txBody>
      </p:sp>
      <p:sp>
        <p:nvSpPr>
          <p:cNvPr id="6" name="TextBox 5"/>
          <p:cNvSpPr txBox="1"/>
          <p:nvPr/>
        </p:nvSpPr>
        <p:spPr>
          <a:xfrm>
            <a:off x="268014" y="1708381"/>
            <a:ext cx="4272455" cy="2062103"/>
          </a:xfrm>
          <a:prstGeom prst="rect">
            <a:avLst/>
          </a:prstGeom>
          <a:noFill/>
        </p:spPr>
        <p:txBody>
          <a:bodyPr wrap="square" rtlCol="0">
            <a:spAutoFit/>
          </a:bodyPr>
          <a:lstStyle/>
          <a:p>
            <a:r>
              <a:rPr lang="en-US" sz="3200" dirty="0" smtClean="0">
                <a:latin typeface="Calibri" panose="020F0502020204030204" pitchFamily="34" charset="0"/>
                <a:cs typeface="Calibri" panose="020F0502020204030204" pitchFamily="34" charset="0"/>
              </a:rPr>
              <a:t>There was praise for the colors, layout, and general aesthetics of the site</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875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8" y="761933"/>
            <a:ext cx="8229600" cy="1143300"/>
          </a:xfrm>
        </p:spPr>
        <p:txBody>
          <a:bodyPr>
            <a:normAutofit fontScale="90000"/>
          </a:bodyPr>
          <a:lstStyle/>
          <a:p>
            <a:r>
              <a:rPr lang="en-US" dirty="0" smtClean="0"/>
              <a:t>Differences between expert and novice GIS users</a:t>
            </a:r>
            <a:endParaRPr lang="en-US" dirty="0"/>
          </a:p>
        </p:txBody>
      </p:sp>
      <p:sp>
        <p:nvSpPr>
          <p:cNvPr id="3" name="Content Placeholder 2"/>
          <p:cNvSpPr>
            <a:spLocks noGrp="1"/>
          </p:cNvSpPr>
          <p:nvPr>
            <p:ph idx="1"/>
          </p:nvPr>
        </p:nvSpPr>
        <p:spPr>
          <a:xfrm>
            <a:off x="220718" y="2333298"/>
            <a:ext cx="3531476" cy="4262176"/>
          </a:xfrm>
        </p:spPr>
        <p:txBody>
          <a:bodyPr/>
          <a:lstStyle/>
          <a:p>
            <a:r>
              <a:rPr lang="en-US" dirty="0" smtClean="0"/>
              <a:t>More minimal than anticipated</a:t>
            </a:r>
            <a:endParaRPr lang="en-US" dirty="0"/>
          </a:p>
        </p:txBody>
      </p:sp>
      <p:pic>
        <p:nvPicPr>
          <p:cNvPr id="2050" name="Picture 2" descr="C:\Users\atickner\Downloads\2017-04-14_ItemRecordBluePreviewBo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1289" y="2333298"/>
            <a:ext cx="4524355" cy="416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0890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84" y="561491"/>
            <a:ext cx="8229600" cy="1143300"/>
          </a:xfrm>
        </p:spPr>
        <p:txBody>
          <a:bodyPr/>
          <a:lstStyle/>
          <a:p>
            <a:r>
              <a:rPr lang="en-US" dirty="0" smtClean="0"/>
              <a:t>How did people search?</a:t>
            </a:r>
            <a:endParaRPr lang="en-US" dirty="0"/>
          </a:p>
        </p:txBody>
      </p:sp>
      <p:sp>
        <p:nvSpPr>
          <p:cNvPr id="3" name="Content Placeholder 2"/>
          <p:cNvSpPr>
            <a:spLocks noGrp="1"/>
          </p:cNvSpPr>
          <p:nvPr>
            <p:ph idx="1"/>
          </p:nvPr>
        </p:nvSpPr>
        <p:spPr>
          <a:xfrm>
            <a:off x="356284" y="3669510"/>
            <a:ext cx="8408277" cy="3880773"/>
          </a:xfrm>
        </p:spPr>
        <p:txBody>
          <a:bodyPr/>
          <a:lstStyle/>
          <a:p>
            <a:r>
              <a:rPr lang="en-US" dirty="0" smtClean="0"/>
              <a:t>Free text in search box (primary)</a:t>
            </a:r>
          </a:p>
          <a:p>
            <a:r>
              <a:rPr lang="en-US" dirty="0" smtClean="0"/>
              <a:t>Typically the map search was ignored</a:t>
            </a:r>
          </a:p>
          <a:p>
            <a:r>
              <a:rPr lang="en-US" dirty="0" smtClean="0"/>
              <a:t>Facets were used in addition to free text after initial search</a:t>
            </a:r>
          </a:p>
          <a:p>
            <a:endParaRPr lang="en-US" dirty="0" smtClean="0"/>
          </a:p>
          <a:p>
            <a:endParaRPr lang="en-US" dirty="0"/>
          </a:p>
        </p:txBody>
      </p:sp>
      <p:pic>
        <p:nvPicPr>
          <p:cNvPr id="3074" name="Picture 2" descr="C:\Users\atickner\Downloads\2017-04-14_HomepageZoome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9900"/>
          <a:stretch/>
        </p:blipFill>
        <p:spPr bwMode="auto">
          <a:xfrm>
            <a:off x="501867" y="1595731"/>
            <a:ext cx="6960971" cy="185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1904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3214"/>
            <a:ext cx="9144000" cy="1320800"/>
          </a:xfrm>
        </p:spPr>
        <p:txBody>
          <a:bodyPr>
            <a:normAutofit fontScale="90000"/>
          </a:bodyPr>
          <a:lstStyle/>
          <a:p>
            <a:r>
              <a:rPr lang="en-US" dirty="0" smtClean="0"/>
              <a:t>Recommendation 1: </a:t>
            </a:r>
            <a:br>
              <a:rPr lang="en-US" dirty="0" smtClean="0"/>
            </a:br>
            <a:r>
              <a:rPr lang="en-US" dirty="0" smtClean="0"/>
              <a:t>Clean and robust metadata/keywords</a:t>
            </a:r>
            <a:endParaRPr lang="en-US" dirty="0"/>
          </a:p>
        </p:txBody>
      </p:sp>
      <p:pic>
        <p:nvPicPr>
          <p:cNvPr id="4099" name="Picture 3" descr="C:\Users\atickner\Downloads\2017-04-14_YearFac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09800"/>
            <a:ext cx="3293986" cy="44570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7553" y="3031089"/>
            <a:ext cx="4565739" cy="1015663"/>
          </a:xfrm>
          <a:prstGeom prst="rect">
            <a:avLst/>
          </a:prstGeom>
          <a:noFill/>
        </p:spPr>
        <p:txBody>
          <a:bodyPr wrap="square" rtlCol="0">
            <a:spAutoFit/>
          </a:bodyPr>
          <a:lstStyle/>
          <a:p>
            <a:r>
              <a:rPr lang="en-US" sz="2000" dirty="0" smtClean="0"/>
              <a:t>Problem w/</a:t>
            </a:r>
            <a:r>
              <a:rPr lang="en-US" sz="2000" dirty="0" err="1" smtClean="0"/>
              <a:t>Solr</a:t>
            </a:r>
            <a:r>
              <a:rPr lang="en-US" sz="2000" dirty="0" smtClean="0"/>
              <a:t>: MI and Michigan treated differently, abbreviations not recognized. Capital letters also.</a:t>
            </a:r>
            <a:endParaRPr lang="en-US" sz="2000" dirty="0"/>
          </a:p>
        </p:txBody>
      </p:sp>
      <p:sp>
        <p:nvSpPr>
          <p:cNvPr id="5" name="TextBox 4"/>
          <p:cNvSpPr txBox="1"/>
          <p:nvPr/>
        </p:nvSpPr>
        <p:spPr>
          <a:xfrm>
            <a:off x="227553" y="4438324"/>
            <a:ext cx="4495800" cy="1015663"/>
          </a:xfrm>
          <a:prstGeom prst="rect">
            <a:avLst/>
          </a:prstGeom>
          <a:noFill/>
        </p:spPr>
        <p:txBody>
          <a:bodyPr wrap="square" rtlCol="0">
            <a:spAutoFit/>
          </a:bodyPr>
          <a:lstStyle/>
          <a:p>
            <a:r>
              <a:rPr lang="en-US" sz="2000" dirty="0" smtClean="0"/>
              <a:t>Lack of chronological order and alphabetical order for topics within facets was problematic</a:t>
            </a:r>
            <a:endParaRPr lang="en-US" sz="2000" dirty="0"/>
          </a:p>
        </p:txBody>
      </p:sp>
    </p:spTree>
    <p:extLst>
      <p:ext uri="{BB962C8B-B14F-4D97-AF65-F5344CB8AC3E}">
        <p14:creationId xmlns:p14="http://schemas.microsoft.com/office/powerpoint/2010/main" val="14770939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3133"/>
            <a:ext cx="9144000" cy="763500"/>
          </a:xfrm>
        </p:spPr>
        <p:txBody>
          <a:bodyPr/>
          <a:lstStyle/>
          <a:p>
            <a:pPr algn="ctr"/>
            <a:r>
              <a:rPr lang="en-US" dirty="0" smtClean="0"/>
              <a:t>Updates to site: improved facets/keywords</a:t>
            </a:r>
            <a:endParaRPr lang="en-US" dirty="0"/>
          </a:p>
        </p:txBody>
      </p:sp>
      <p:pic>
        <p:nvPicPr>
          <p:cNvPr id="5" name="Picture 4"/>
          <p:cNvPicPr>
            <a:picLocks noChangeAspect="1"/>
          </p:cNvPicPr>
          <p:nvPr/>
        </p:nvPicPr>
        <p:blipFill>
          <a:blip r:embed="rId2"/>
          <a:stretch>
            <a:fillRect/>
          </a:stretch>
        </p:blipFill>
        <p:spPr>
          <a:xfrm>
            <a:off x="311700" y="1307494"/>
            <a:ext cx="2121256" cy="5550506"/>
          </a:xfrm>
          <a:prstGeom prst="rect">
            <a:avLst/>
          </a:prstGeom>
        </p:spPr>
      </p:pic>
      <p:pic>
        <p:nvPicPr>
          <p:cNvPr id="8" name="Picture 7"/>
          <p:cNvPicPr>
            <a:picLocks noChangeAspect="1"/>
          </p:cNvPicPr>
          <p:nvPr/>
        </p:nvPicPr>
        <p:blipFill>
          <a:blip r:embed="rId3"/>
          <a:stretch>
            <a:fillRect/>
          </a:stretch>
        </p:blipFill>
        <p:spPr>
          <a:xfrm>
            <a:off x="2709044" y="1779447"/>
            <a:ext cx="6158867" cy="4210807"/>
          </a:xfrm>
          <a:prstGeom prst="rect">
            <a:avLst/>
          </a:prstGeom>
        </p:spPr>
      </p:pic>
    </p:spTree>
    <p:extLst>
      <p:ext uri="{BB962C8B-B14F-4D97-AF65-F5344CB8AC3E}">
        <p14:creationId xmlns:p14="http://schemas.microsoft.com/office/powerpoint/2010/main" val="350249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8383"/>
            <a:ext cx="9144000" cy="1143300"/>
          </a:xfrm>
        </p:spPr>
        <p:txBody>
          <a:bodyPr>
            <a:normAutofit fontScale="90000"/>
          </a:bodyPr>
          <a:lstStyle/>
          <a:p>
            <a:r>
              <a:rPr lang="en-US" dirty="0" smtClean="0"/>
              <a:t>Recommendation 2:  </a:t>
            </a:r>
            <a:br>
              <a:rPr lang="en-US" dirty="0" smtClean="0"/>
            </a:br>
            <a:r>
              <a:rPr lang="en-US" dirty="0" smtClean="0"/>
              <a:t>Improve the item page features</a:t>
            </a:r>
            <a:endParaRPr lang="en-US" dirty="0"/>
          </a:p>
        </p:txBody>
      </p:sp>
      <p:sp>
        <p:nvSpPr>
          <p:cNvPr id="3" name="Content Placeholder 2"/>
          <p:cNvSpPr>
            <a:spLocks noGrp="1"/>
          </p:cNvSpPr>
          <p:nvPr>
            <p:ph idx="1"/>
          </p:nvPr>
        </p:nvSpPr>
        <p:spPr>
          <a:xfrm>
            <a:off x="439271" y="1926157"/>
            <a:ext cx="8229600" cy="4526100"/>
          </a:xfrm>
        </p:spPr>
        <p:txBody>
          <a:bodyPr/>
          <a:lstStyle/>
          <a:p>
            <a:r>
              <a:rPr lang="en-US" dirty="0" smtClean="0"/>
              <a:t>Metadata as XML = problematic</a:t>
            </a:r>
            <a:endParaRPr lang="en-US" dirty="0"/>
          </a:p>
        </p:txBody>
      </p:sp>
      <p:pic>
        <p:nvPicPr>
          <p:cNvPr id="4" name="Picture 3"/>
          <p:cNvPicPr>
            <a:picLocks noChangeAspect="1"/>
          </p:cNvPicPr>
          <p:nvPr/>
        </p:nvPicPr>
        <p:blipFill>
          <a:blip r:embed="rId3"/>
          <a:stretch>
            <a:fillRect/>
          </a:stretch>
        </p:blipFill>
        <p:spPr>
          <a:xfrm>
            <a:off x="439271" y="2572935"/>
            <a:ext cx="5237623" cy="3556657"/>
          </a:xfrm>
          <a:prstGeom prst="rect">
            <a:avLst/>
          </a:prstGeom>
        </p:spPr>
      </p:pic>
      <p:pic>
        <p:nvPicPr>
          <p:cNvPr id="5" name="Picture 4"/>
          <p:cNvPicPr>
            <a:picLocks noChangeAspect="1"/>
          </p:cNvPicPr>
          <p:nvPr/>
        </p:nvPicPr>
        <p:blipFill>
          <a:blip r:embed="rId4"/>
          <a:stretch>
            <a:fillRect/>
          </a:stretch>
        </p:blipFill>
        <p:spPr>
          <a:xfrm>
            <a:off x="5086543" y="4351264"/>
            <a:ext cx="3357828" cy="2333315"/>
          </a:xfrm>
          <a:prstGeom prst="rect">
            <a:avLst/>
          </a:prstGeom>
        </p:spPr>
      </p:pic>
    </p:spTree>
    <p:extLst>
      <p:ext uri="{BB962C8B-B14F-4D97-AF65-F5344CB8AC3E}">
        <p14:creationId xmlns:p14="http://schemas.microsoft.com/office/powerpoint/2010/main" val="3683821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0451"/>
            <a:ext cx="9144000" cy="763500"/>
          </a:xfrm>
        </p:spPr>
        <p:txBody>
          <a:bodyPr/>
          <a:lstStyle/>
          <a:p>
            <a:pPr algn="ctr"/>
            <a:r>
              <a:rPr lang="en-US" dirty="0" smtClean="0"/>
              <a:t>Removed Metadata Download Option</a:t>
            </a:r>
            <a:br>
              <a:rPr lang="en-US" dirty="0" smtClean="0"/>
            </a:br>
            <a:endParaRPr lang="en-US" dirty="0"/>
          </a:p>
        </p:txBody>
      </p:sp>
      <p:pic>
        <p:nvPicPr>
          <p:cNvPr id="3" name="Picture 2"/>
          <p:cNvPicPr>
            <a:picLocks noChangeAspect="1"/>
          </p:cNvPicPr>
          <p:nvPr/>
        </p:nvPicPr>
        <p:blipFill>
          <a:blip r:embed="rId2"/>
          <a:stretch>
            <a:fillRect/>
          </a:stretch>
        </p:blipFill>
        <p:spPr>
          <a:xfrm>
            <a:off x="1661838" y="2160897"/>
            <a:ext cx="5820324" cy="3788502"/>
          </a:xfrm>
          <a:prstGeom prst="rect">
            <a:avLst/>
          </a:prstGeom>
        </p:spPr>
      </p:pic>
    </p:spTree>
    <p:extLst>
      <p:ext uri="{BB962C8B-B14F-4D97-AF65-F5344CB8AC3E}">
        <p14:creationId xmlns:p14="http://schemas.microsoft.com/office/powerpoint/2010/main" val="1548271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785" y="595693"/>
            <a:ext cx="6347713" cy="1320800"/>
          </a:xfrm>
        </p:spPr>
        <p:txBody>
          <a:bodyPr>
            <a:normAutofit fontScale="90000"/>
          </a:bodyPr>
          <a:lstStyle/>
          <a:p>
            <a:r>
              <a:rPr lang="en-US" dirty="0" smtClean="0"/>
              <a:t>Recommendation 3: </a:t>
            </a:r>
            <a:br>
              <a:rPr lang="en-US" dirty="0" smtClean="0"/>
            </a:br>
            <a:r>
              <a:rPr lang="en-US" dirty="0" smtClean="0"/>
              <a:t>Change the Map Search</a:t>
            </a:r>
            <a:endParaRPr lang="en-US" dirty="0"/>
          </a:p>
        </p:txBody>
      </p:sp>
      <p:sp>
        <p:nvSpPr>
          <p:cNvPr id="3" name="Content Placeholder 2"/>
          <p:cNvSpPr>
            <a:spLocks noGrp="1"/>
          </p:cNvSpPr>
          <p:nvPr>
            <p:ph idx="1"/>
          </p:nvPr>
        </p:nvSpPr>
        <p:spPr>
          <a:xfrm>
            <a:off x="800785" y="1916493"/>
            <a:ext cx="8229600" cy="4526100"/>
          </a:xfrm>
        </p:spPr>
        <p:txBody>
          <a:bodyPr/>
          <a:lstStyle/>
          <a:p>
            <a:r>
              <a:rPr lang="en-US" dirty="0" smtClean="0"/>
              <a:t>Under utilized</a:t>
            </a:r>
            <a:endParaRPr lang="en-US" dirty="0"/>
          </a:p>
        </p:txBody>
      </p:sp>
      <p:pic>
        <p:nvPicPr>
          <p:cNvPr id="4" name="Picture 3"/>
          <p:cNvPicPr>
            <a:picLocks noChangeAspect="1"/>
          </p:cNvPicPr>
          <p:nvPr/>
        </p:nvPicPr>
        <p:blipFill>
          <a:blip r:embed="rId3"/>
          <a:stretch>
            <a:fillRect/>
          </a:stretch>
        </p:blipFill>
        <p:spPr>
          <a:xfrm>
            <a:off x="800785" y="2687718"/>
            <a:ext cx="3810000" cy="3782689"/>
          </a:xfrm>
          <a:prstGeom prst="rect">
            <a:avLst/>
          </a:prstGeom>
        </p:spPr>
      </p:pic>
      <p:pic>
        <p:nvPicPr>
          <p:cNvPr id="5" name="Picture 4"/>
          <p:cNvPicPr>
            <a:picLocks noChangeAspect="1"/>
          </p:cNvPicPr>
          <p:nvPr/>
        </p:nvPicPr>
        <p:blipFill>
          <a:blip r:embed="rId4"/>
          <a:stretch>
            <a:fillRect/>
          </a:stretch>
        </p:blipFill>
        <p:spPr>
          <a:xfrm>
            <a:off x="4954370" y="1967289"/>
            <a:ext cx="3578662" cy="4737003"/>
          </a:xfrm>
          <a:prstGeom prst="rect">
            <a:avLst/>
          </a:prstGeom>
        </p:spPr>
      </p:pic>
    </p:spTree>
    <p:extLst>
      <p:ext uri="{BB962C8B-B14F-4D97-AF65-F5344CB8AC3E}">
        <p14:creationId xmlns:p14="http://schemas.microsoft.com/office/powerpoint/2010/main" val="16593330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1966"/>
            <a:ext cx="9144000" cy="763500"/>
          </a:xfrm>
        </p:spPr>
        <p:txBody>
          <a:bodyPr/>
          <a:lstStyle/>
          <a:p>
            <a:pPr algn="ctr"/>
            <a:r>
              <a:rPr lang="en-US" dirty="0" smtClean="0"/>
              <a:t>Somewhat Improved Map Search</a:t>
            </a:r>
            <a:endParaRPr lang="en-US" dirty="0"/>
          </a:p>
        </p:txBody>
      </p:sp>
      <p:pic>
        <p:nvPicPr>
          <p:cNvPr id="4" name="Picture 3"/>
          <p:cNvPicPr>
            <a:picLocks noChangeAspect="1"/>
          </p:cNvPicPr>
          <p:nvPr/>
        </p:nvPicPr>
        <p:blipFill>
          <a:blip r:embed="rId2"/>
          <a:stretch>
            <a:fillRect/>
          </a:stretch>
        </p:blipFill>
        <p:spPr>
          <a:xfrm>
            <a:off x="419661" y="1905001"/>
            <a:ext cx="8304678" cy="4020668"/>
          </a:xfrm>
          <a:prstGeom prst="rect">
            <a:avLst/>
          </a:prstGeom>
        </p:spPr>
      </p:pic>
    </p:spTree>
    <p:extLst>
      <p:ext uri="{BB962C8B-B14F-4D97-AF65-F5344CB8AC3E}">
        <p14:creationId xmlns:p14="http://schemas.microsoft.com/office/powerpoint/2010/main" val="2320485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Issue: Presence of Scanned Maps and </a:t>
            </a:r>
            <a:r>
              <a:rPr lang="en-US" dirty="0" err="1" smtClean="0"/>
              <a:t>Shapefiles</a:t>
            </a:r>
            <a:endParaRPr lang="en-US" dirty="0"/>
          </a:p>
        </p:txBody>
      </p:sp>
      <p:pic>
        <p:nvPicPr>
          <p:cNvPr id="5" name="Picture 4"/>
          <p:cNvPicPr>
            <a:picLocks noChangeAspect="1"/>
          </p:cNvPicPr>
          <p:nvPr/>
        </p:nvPicPr>
        <p:blipFill>
          <a:blip r:embed="rId3"/>
          <a:stretch>
            <a:fillRect/>
          </a:stretch>
        </p:blipFill>
        <p:spPr>
          <a:xfrm>
            <a:off x="634481" y="1660851"/>
            <a:ext cx="7822146" cy="5000624"/>
          </a:xfrm>
          <a:prstGeom prst="rect">
            <a:avLst/>
          </a:prstGeom>
        </p:spPr>
      </p:pic>
    </p:spTree>
    <p:extLst>
      <p:ext uri="{BB962C8B-B14F-4D97-AF65-F5344CB8AC3E}">
        <p14:creationId xmlns:p14="http://schemas.microsoft.com/office/powerpoint/2010/main" val="2274829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graphicFrame>
        <p:nvGraphicFramePr>
          <p:cNvPr id="2" name="Diagram 1"/>
          <p:cNvGraphicFramePr/>
          <p:nvPr>
            <p:extLst>
              <p:ext uri="{D42A27DB-BD31-4B8C-83A1-F6EECF244321}">
                <p14:modId xmlns:p14="http://schemas.microsoft.com/office/powerpoint/2010/main" val="3673007381"/>
              </p:ext>
            </p:extLst>
          </p:nvPr>
        </p:nvGraphicFramePr>
        <p:xfrm>
          <a:off x="872068" y="1044517"/>
          <a:ext cx="7840132" cy="522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498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284"/>
            <a:ext cx="9144000" cy="1320800"/>
          </a:xfrm>
        </p:spPr>
        <p:txBody>
          <a:bodyPr>
            <a:normAutofit fontScale="90000"/>
          </a:bodyPr>
          <a:lstStyle/>
          <a:p>
            <a:r>
              <a:rPr lang="en-US" dirty="0" smtClean="0"/>
              <a:t>Recommendation 4: </a:t>
            </a:r>
            <a:br>
              <a:rPr lang="en-US" dirty="0" smtClean="0"/>
            </a:br>
            <a:r>
              <a:rPr lang="en-US" dirty="0" smtClean="0"/>
              <a:t>Reorder the search refining facets</a:t>
            </a:r>
            <a:endParaRPr lang="en-US" dirty="0"/>
          </a:p>
        </p:txBody>
      </p:sp>
      <p:sp>
        <p:nvSpPr>
          <p:cNvPr id="3" name="Content Placeholder 2"/>
          <p:cNvSpPr>
            <a:spLocks noGrp="1"/>
          </p:cNvSpPr>
          <p:nvPr>
            <p:ph idx="1"/>
          </p:nvPr>
        </p:nvSpPr>
        <p:spPr>
          <a:xfrm>
            <a:off x="949142" y="2207172"/>
            <a:ext cx="1853909" cy="3995191"/>
          </a:xfrm>
        </p:spPr>
        <p:txBody>
          <a:bodyPr>
            <a:normAutofit/>
          </a:bodyPr>
          <a:lstStyle/>
          <a:p>
            <a:pPr marL="0" indent="0">
              <a:buNone/>
            </a:pPr>
            <a:r>
              <a:rPr lang="en-US" sz="2400" dirty="0" smtClean="0"/>
              <a:t>Users found “Institution” and “Collection” very confusing</a:t>
            </a:r>
            <a:endParaRPr lang="en-US" sz="2400" dirty="0"/>
          </a:p>
        </p:txBody>
      </p:sp>
      <p:pic>
        <p:nvPicPr>
          <p:cNvPr id="4" name="Picture 2" descr="C:\Users\atickner\Downloads\2017-04-14InstitutionZoome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322"/>
          <a:stretch/>
        </p:blipFill>
        <p:spPr bwMode="auto">
          <a:xfrm>
            <a:off x="3610302" y="1873084"/>
            <a:ext cx="4521783" cy="466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1850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9490"/>
            <a:ext cx="9144001" cy="763500"/>
          </a:xfrm>
        </p:spPr>
        <p:txBody>
          <a:bodyPr/>
          <a:lstStyle/>
          <a:p>
            <a:r>
              <a:rPr lang="en-US" dirty="0" smtClean="0"/>
              <a:t>Reordered the facets on results page and on home page</a:t>
            </a:r>
            <a:endParaRPr lang="en-US" dirty="0"/>
          </a:p>
        </p:txBody>
      </p:sp>
      <p:pic>
        <p:nvPicPr>
          <p:cNvPr id="3" name="Picture 2"/>
          <p:cNvPicPr>
            <a:picLocks noChangeAspect="1"/>
          </p:cNvPicPr>
          <p:nvPr/>
        </p:nvPicPr>
        <p:blipFill>
          <a:blip r:embed="rId2"/>
          <a:stretch>
            <a:fillRect/>
          </a:stretch>
        </p:blipFill>
        <p:spPr>
          <a:xfrm>
            <a:off x="125630" y="1482990"/>
            <a:ext cx="2976755" cy="4944296"/>
          </a:xfrm>
          <a:prstGeom prst="rect">
            <a:avLst/>
          </a:prstGeom>
        </p:spPr>
      </p:pic>
      <p:pic>
        <p:nvPicPr>
          <p:cNvPr id="5" name="Picture 4"/>
          <p:cNvPicPr>
            <a:picLocks noChangeAspect="1"/>
          </p:cNvPicPr>
          <p:nvPr/>
        </p:nvPicPr>
        <p:blipFill>
          <a:blip r:embed="rId3"/>
          <a:stretch>
            <a:fillRect/>
          </a:stretch>
        </p:blipFill>
        <p:spPr>
          <a:xfrm>
            <a:off x="3228015" y="2096815"/>
            <a:ext cx="5818694" cy="3288259"/>
          </a:xfrm>
          <a:prstGeom prst="rect">
            <a:avLst/>
          </a:prstGeom>
        </p:spPr>
      </p:pic>
    </p:spTree>
    <p:extLst>
      <p:ext uri="{BB962C8B-B14F-4D97-AF65-F5344CB8AC3E}">
        <p14:creationId xmlns:p14="http://schemas.microsoft.com/office/powerpoint/2010/main" val="2650400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26" y="631733"/>
            <a:ext cx="9256026" cy="1570292"/>
          </a:xfrm>
        </p:spPr>
        <p:txBody>
          <a:bodyPr/>
          <a:lstStyle/>
          <a:p>
            <a:r>
              <a:rPr lang="en-US" sz="4000" dirty="0" smtClean="0"/>
              <a:t>The Future: </a:t>
            </a:r>
            <a:r>
              <a:rPr lang="en-US" sz="4000" dirty="0"/>
              <a:t>Click tracking with </a:t>
            </a:r>
            <a:r>
              <a:rPr lang="en-US" sz="4000" dirty="0" err="1"/>
              <a:t>Crazyegg</a:t>
            </a:r>
            <a:r>
              <a:rPr lang="en-US" sz="4000" dirty="0"/>
              <a:t/>
            </a:r>
            <a:br>
              <a:rPr lang="en-US" sz="4000" dirty="0"/>
            </a:b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705" y="1444183"/>
            <a:ext cx="4883665" cy="528732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25" y="1444184"/>
            <a:ext cx="4613888" cy="5135360"/>
          </a:xfrm>
          <a:prstGeom prst="rect">
            <a:avLst/>
          </a:prstGeom>
        </p:spPr>
      </p:pic>
    </p:spTree>
    <p:extLst>
      <p:ext uri="{BB962C8B-B14F-4D97-AF65-F5344CB8AC3E}">
        <p14:creationId xmlns:p14="http://schemas.microsoft.com/office/powerpoint/2010/main" val="9400284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1612945"/>
            <a:ext cx="8229600" cy="3038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1100"/>
              <a:buFont typeface="Arial"/>
              <a:buNone/>
            </a:pPr>
            <a:r>
              <a:rPr lang="en-US" sz="3000" b="1">
                <a:solidFill>
                  <a:srgbClr val="595959"/>
                </a:solidFill>
                <a:latin typeface="Arial"/>
                <a:ea typeface="Arial"/>
                <a:cs typeface="Arial"/>
                <a:sym typeface="Arial"/>
              </a:rPr>
              <a:t>Describing scanned maps for the geoportal</a:t>
            </a:r>
            <a:endParaRPr sz="3000" b="1">
              <a:solidFill>
                <a:srgbClr val="595959"/>
              </a:solidFill>
              <a:latin typeface="Arial"/>
              <a:ea typeface="Arial"/>
              <a:cs typeface="Arial"/>
              <a:sym typeface="Arial"/>
            </a:endParaRPr>
          </a:p>
          <a:p>
            <a:pPr marL="0" lvl="0" indent="0" rtl="0">
              <a:spcBef>
                <a:spcPts val="0"/>
              </a:spcBef>
              <a:spcAft>
                <a:spcPts val="0"/>
              </a:spcAft>
              <a:buClr>
                <a:schemeClr val="dk1"/>
              </a:buClr>
              <a:buSzPts val="1100"/>
              <a:buFont typeface="Arial"/>
              <a:buNone/>
            </a:pPr>
            <a:r>
              <a:rPr lang="en-US" sz="3000" b="1">
                <a:solidFill>
                  <a:srgbClr val="595959"/>
                </a:solidFill>
                <a:latin typeface="Arial"/>
                <a:ea typeface="Arial"/>
                <a:cs typeface="Arial"/>
                <a:sym typeface="Arial"/>
              </a:rPr>
              <a:t>using paper map catalog records</a:t>
            </a:r>
            <a:endParaRPr sz="3000" b="1">
              <a:solidFill>
                <a:srgbClr val="595959"/>
              </a:solidFill>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3000" b="1">
                <a:solidFill>
                  <a:srgbClr val="595959"/>
                </a:solidFill>
                <a:latin typeface="Arial"/>
                <a:ea typeface="Arial"/>
                <a:cs typeface="Arial"/>
                <a:sym typeface="Arial"/>
              </a:rPr>
              <a:t>as a starting point</a:t>
            </a:r>
            <a:endParaRPr sz="3000" b="1">
              <a:solidFill>
                <a:srgbClr val="595959"/>
              </a:solidFill>
              <a:latin typeface="Arial"/>
              <a:ea typeface="Arial"/>
              <a:cs typeface="Arial"/>
              <a:sym typeface="Arial"/>
            </a:endParaRPr>
          </a:p>
          <a:p>
            <a:pPr marL="0" lvl="0" indent="0">
              <a:spcBef>
                <a:spcPts val="0"/>
              </a:spcBef>
              <a:spcAft>
                <a:spcPts val="0"/>
              </a:spcAft>
              <a:buClr>
                <a:schemeClr val="dk1"/>
              </a:buClr>
              <a:buSzPts val="1100"/>
              <a:buFont typeface="Arial"/>
              <a:buNone/>
            </a:pPr>
            <a:endParaRPr sz="3000" b="1">
              <a:solidFill>
                <a:srgbClr val="595959"/>
              </a:solidFill>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3000">
                <a:solidFill>
                  <a:srgbClr val="595959"/>
                </a:solidFill>
                <a:latin typeface="Arial"/>
                <a:ea typeface="Arial"/>
                <a:cs typeface="Arial"/>
                <a:sym typeface="Arial"/>
              </a:rPr>
              <a:t>Tim Kiser and Nicole Smeltekop</a:t>
            </a:r>
            <a:endParaRPr sz="3000">
              <a:solidFill>
                <a:srgbClr val="595959"/>
              </a:solidFill>
              <a:latin typeface="Arial"/>
              <a:ea typeface="Arial"/>
              <a:cs typeface="Arial"/>
              <a:sym typeface="Arial"/>
            </a:endParaRPr>
          </a:p>
          <a:p>
            <a:pPr marL="0" lvl="0" indent="0" rtl="0">
              <a:spcBef>
                <a:spcPts val="0"/>
              </a:spcBef>
              <a:spcAft>
                <a:spcPts val="0"/>
              </a:spcAft>
              <a:buClr>
                <a:schemeClr val="dk1"/>
              </a:buClr>
              <a:buSzPts val="1100"/>
              <a:buFont typeface="Arial"/>
              <a:buNone/>
            </a:pPr>
            <a:r>
              <a:rPr lang="en-US" sz="3000">
                <a:solidFill>
                  <a:srgbClr val="595959"/>
                </a:solidFill>
                <a:latin typeface="Arial"/>
                <a:ea typeface="Arial"/>
                <a:cs typeface="Arial"/>
                <a:sym typeface="Arial"/>
              </a:rPr>
              <a:t>MSU Libraries</a:t>
            </a:r>
            <a:endParaRPr sz="3000">
              <a:solidFill>
                <a:srgbClr val="595959"/>
              </a:solidFill>
              <a:latin typeface="Arial"/>
              <a:ea typeface="Arial"/>
              <a:cs typeface="Arial"/>
              <a:sym typeface="Arial"/>
            </a:endParaRPr>
          </a:p>
        </p:txBody>
      </p:sp>
    </p:spTree>
    <p:extLst>
      <p:ext uri="{BB962C8B-B14F-4D97-AF65-F5344CB8AC3E}">
        <p14:creationId xmlns:p14="http://schemas.microsoft.com/office/powerpoint/2010/main" val="4170579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Shape 94"/>
          <p:cNvPicPr preferRelativeResize="0"/>
          <p:nvPr/>
        </p:nvPicPr>
        <p:blipFill>
          <a:blip r:embed="rId3">
            <a:alphaModFix/>
          </a:blip>
          <a:stretch>
            <a:fillRect/>
          </a:stretch>
        </p:blipFill>
        <p:spPr>
          <a:xfrm>
            <a:off x="152400" y="827250"/>
            <a:ext cx="8839199" cy="5426941"/>
          </a:xfrm>
          <a:prstGeom prst="rect">
            <a:avLst/>
          </a:prstGeom>
          <a:noFill/>
          <a:ln>
            <a:noFill/>
          </a:ln>
        </p:spPr>
      </p:pic>
    </p:spTree>
    <p:extLst>
      <p:ext uri="{BB962C8B-B14F-4D97-AF65-F5344CB8AC3E}">
        <p14:creationId xmlns:p14="http://schemas.microsoft.com/office/powerpoint/2010/main" val="3188578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Shape 100"/>
          <p:cNvPicPr preferRelativeResize="0"/>
          <p:nvPr/>
        </p:nvPicPr>
        <p:blipFill>
          <a:blip r:embed="rId3">
            <a:alphaModFix/>
          </a:blip>
          <a:stretch>
            <a:fillRect/>
          </a:stretch>
        </p:blipFill>
        <p:spPr>
          <a:xfrm>
            <a:off x="1085850" y="823913"/>
            <a:ext cx="6972300" cy="5210175"/>
          </a:xfrm>
          <a:prstGeom prst="rect">
            <a:avLst/>
          </a:prstGeom>
          <a:noFill/>
          <a:ln>
            <a:noFill/>
          </a:ln>
        </p:spPr>
      </p:pic>
      <p:sp>
        <p:nvSpPr>
          <p:cNvPr id="101" name="Shape 101"/>
          <p:cNvSpPr txBox="1"/>
          <p:nvPr/>
        </p:nvSpPr>
        <p:spPr>
          <a:xfrm>
            <a:off x="249300" y="6034100"/>
            <a:ext cx="8645400" cy="659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Le Canada, ou Nouvelle France, &amp;c : ce qui est le plus advance vers le Septentrion est tiré de diverfes Relations des Anglois, Danois, &amp;c. ... / par N. Sanson d'Abbeville, geographe ordinaire du Roy. 1656.</a:t>
            </a:r>
            <a:endParaRPr/>
          </a:p>
        </p:txBody>
      </p:sp>
    </p:spTree>
    <p:extLst>
      <p:ext uri="{BB962C8B-B14F-4D97-AF65-F5344CB8AC3E}">
        <p14:creationId xmlns:p14="http://schemas.microsoft.com/office/powerpoint/2010/main" val="3298951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p:nvPr/>
        </p:nvSpPr>
        <p:spPr>
          <a:xfrm>
            <a:off x="311700" y="1074850"/>
            <a:ext cx="85206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a:solidFill>
                  <a:srgbClr val="000000"/>
                </a:solidFill>
              </a:rPr>
              <a:t>MarcEdit</a:t>
            </a:r>
            <a:endParaRPr sz="2800">
              <a:solidFill>
                <a:srgbClr val="000000"/>
              </a:solidFill>
            </a:endParaRPr>
          </a:p>
        </p:txBody>
      </p:sp>
      <p:sp>
        <p:nvSpPr>
          <p:cNvPr id="108" name="Shape 108"/>
          <p:cNvSpPr txBox="1"/>
          <p:nvPr/>
        </p:nvSpPr>
        <p:spPr>
          <a:xfrm>
            <a:off x="311700" y="1782300"/>
            <a:ext cx="3999900" cy="3416400"/>
          </a:xfrm>
          <a:prstGeom prst="rect">
            <a:avLst/>
          </a:prstGeom>
          <a:noFill/>
          <a:ln>
            <a:noFill/>
          </a:ln>
        </p:spPr>
        <p:txBody>
          <a:bodyPr spcFirstLastPara="1" wrap="square" lIns="91425" tIns="91425" rIns="91425" bIns="91425" anchor="t" anchorCtr="0">
            <a:noAutofit/>
          </a:bodyPr>
          <a:lstStyle/>
          <a:p>
            <a:pPr marL="457200" lvl="0" indent="-342900" rtl="0">
              <a:lnSpc>
                <a:spcPct val="115000"/>
              </a:lnSpc>
              <a:spcBef>
                <a:spcPts val="0"/>
              </a:spcBef>
              <a:spcAft>
                <a:spcPts val="0"/>
              </a:spcAft>
              <a:buClr>
                <a:srgbClr val="595959"/>
              </a:buClr>
              <a:buSzPts val="1800"/>
              <a:buChar char="●"/>
            </a:pPr>
            <a:r>
              <a:rPr lang="en-US" sz="1800">
                <a:solidFill>
                  <a:srgbClr val="595959"/>
                </a:solidFill>
              </a:rPr>
              <a:t>Freely available software for manipulating MARC data</a:t>
            </a:r>
            <a:endParaRPr sz="1800">
              <a:solidFill>
                <a:srgbClr val="595959"/>
              </a:solidFill>
            </a:endParaRPr>
          </a:p>
          <a:p>
            <a:pPr marL="457200" lvl="0" indent="-342900" rtl="0">
              <a:lnSpc>
                <a:spcPct val="115000"/>
              </a:lnSpc>
              <a:spcBef>
                <a:spcPts val="0"/>
              </a:spcBef>
              <a:spcAft>
                <a:spcPts val="0"/>
              </a:spcAft>
              <a:buClr>
                <a:srgbClr val="595959"/>
              </a:buClr>
              <a:buSzPts val="1800"/>
              <a:buChar char="●"/>
            </a:pPr>
            <a:r>
              <a:rPr lang="en-US" sz="1800">
                <a:solidFill>
                  <a:srgbClr val="595959"/>
                </a:solidFill>
              </a:rPr>
              <a:t>Extremely powerful and easy to use</a:t>
            </a:r>
            <a:endParaRPr sz="1800">
              <a:solidFill>
                <a:srgbClr val="595959"/>
              </a:solidFill>
            </a:endParaRPr>
          </a:p>
          <a:p>
            <a:pPr marL="457200" lvl="0" indent="-342900" rtl="0">
              <a:lnSpc>
                <a:spcPct val="115000"/>
              </a:lnSpc>
              <a:spcBef>
                <a:spcPts val="0"/>
              </a:spcBef>
              <a:spcAft>
                <a:spcPts val="0"/>
              </a:spcAft>
              <a:buClr>
                <a:srgbClr val="595959"/>
              </a:buClr>
              <a:buSzPts val="1800"/>
              <a:buChar char="●"/>
            </a:pPr>
            <a:r>
              <a:rPr lang="en-US" sz="1800">
                <a:solidFill>
                  <a:srgbClr val="595959"/>
                </a:solidFill>
              </a:rPr>
              <a:t>Allows for batch editing large numbers of records</a:t>
            </a:r>
            <a:endParaRPr sz="1800">
              <a:solidFill>
                <a:srgbClr val="595959"/>
              </a:solidFill>
            </a:endParaRPr>
          </a:p>
          <a:p>
            <a:pPr marL="457200" lvl="0" indent="-342900" rtl="0">
              <a:lnSpc>
                <a:spcPct val="115000"/>
              </a:lnSpc>
              <a:spcBef>
                <a:spcPts val="0"/>
              </a:spcBef>
              <a:spcAft>
                <a:spcPts val="0"/>
              </a:spcAft>
              <a:buClr>
                <a:srgbClr val="595959"/>
              </a:buClr>
              <a:buSzPts val="1800"/>
              <a:buChar char="●"/>
            </a:pPr>
            <a:r>
              <a:rPr lang="en-US" sz="1800">
                <a:solidFill>
                  <a:srgbClr val="595959"/>
                </a:solidFill>
              </a:rPr>
              <a:t>For this project, we made use of add/delete, swap, and edit functions</a:t>
            </a:r>
            <a:endParaRPr sz="1800">
              <a:solidFill>
                <a:srgbClr val="595959"/>
              </a:solidFill>
            </a:endParaRPr>
          </a:p>
          <a:p>
            <a:pPr marL="457200" lvl="0" indent="-342900" rtl="0">
              <a:spcBef>
                <a:spcPts val="0"/>
              </a:spcBef>
              <a:spcAft>
                <a:spcPts val="0"/>
              </a:spcAft>
              <a:buClr>
                <a:srgbClr val="595959"/>
              </a:buClr>
              <a:buSzPts val="1800"/>
              <a:buChar char="●"/>
            </a:pPr>
            <a:r>
              <a:rPr lang="en-US" sz="1800" u="sng">
                <a:solidFill>
                  <a:srgbClr val="0097A7"/>
                </a:solidFill>
                <a:hlinkClick r:id="rId3"/>
              </a:rPr>
              <a:t>http://marcedit.reeset.net/</a:t>
            </a:r>
            <a:r>
              <a:rPr lang="en-US" sz="1800">
                <a:solidFill>
                  <a:srgbClr val="000000"/>
                </a:solidFill>
              </a:rPr>
              <a:t> </a:t>
            </a:r>
            <a:endParaRPr sz="1800">
              <a:solidFill>
                <a:srgbClr val="595959"/>
              </a:solidFill>
            </a:endParaRPr>
          </a:p>
        </p:txBody>
      </p:sp>
      <p:pic>
        <p:nvPicPr>
          <p:cNvPr id="109" name="Shape 109"/>
          <p:cNvPicPr preferRelativeResize="0"/>
          <p:nvPr/>
        </p:nvPicPr>
        <p:blipFill>
          <a:blip r:embed="rId4">
            <a:alphaModFix/>
          </a:blip>
          <a:stretch>
            <a:fillRect/>
          </a:stretch>
        </p:blipFill>
        <p:spPr>
          <a:xfrm>
            <a:off x="4483050" y="1291088"/>
            <a:ext cx="4152926" cy="3820975"/>
          </a:xfrm>
          <a:prstGeom prst="rect">
            <a:avLst/>
          </a:prstGeom>
          <a:noFill/>
          <a:ln>
            <a:noFill/>
          </a:ln>
        </p:spPr>
      </p:pic>
    </p:spTree>
    <p:extLst>
      <p:ext uri="{BB962C8B-B14F-4D97-AF65-F5344CB8AC3E}">
        <p14:creationId xmlns:p14="http://schemas.microsoft.com/office/powerpoint/2010/main" val="1802774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p:nvPr/>
        </p:nvSpPr>
        <p:spPr>
          <a:xfrm>
            <a:off x="311700" y="992200"/>
            <a:ext cx="85206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a:solidFill>
                  <a:srgbClr val="000000"/>
                </a:solidFill>
              </a:rPr>
              <a:t>Some considerations</a:t>
            </a:r>
            <a:endParaRPr sz="2800">
              <a:solidFill>
                <a:srgbClr val="000000"/>
              </a:solidFill>
            </a:endParaRPr>
          </a:p>
        </p:txBody>
      </p:sp>
      <p:sp>
        <p:nvSpPr>
          <p:cNvPr id="116" name="Shape 116"/>
          <p:cNvSpPr txBox="1"/>
          <p:nvPr/>
        </p:nvSpPr>
        <p:spPr>
          <a:xfrm>
            <a:off x="311700" y="1726225"/>
            <a:ext cx="8520600" cy="3660600"/>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Clr>
                <a:srgbClr val="595959"/>
              </a:buClr>
              <a:buSzPts val="2400"/>
              <a:buChar char="●"/>
            </a:pPr>
            <a:r>
              <a:rPr lang="en-US" sz="2400">
                <a:solidFill>
                  <a:srgbClr val="595959"/>
                </a:solidFill>
              </a:rPr>
              <a:t>Project requires both map cataloging knowledge and MarcEdit knowledge</a:t>
            </a:r>
            <a:endParaRPr sz="2400">
              <a:solidFill>
                <a:srgbClr val="595959"/>
              </a:solidFill>
            </a:endParaRPr>
          </a:p>
          <a:p>
            <a:pPr marL="457200" lvl="0" indent="-381000" rtl="0">
              <a:spcBef>
                <a:spcPts val="0"/>
              </a:spcBef>
              <a:spcAft>
                <a:spcPts val="0"/>
              </a:spcAft>
              <a:buClr>
                <a:srgbClr val="595959"/>
              </a:buClr>
              <a:buSzPts val="2400"/>
              <a:buChar char="●"/>
            </a:pPr>
            <a:r>
              <a:rPr lang="en-US" sz="2400">
                <a:solidFill>
                  <a:srgbClr val="595959"/>
                </a:solidFill>
              </a:rPr>
              <a:t>We opted to create MARC and MarcXML records, rather than trying to create Dublin Core (DC) metadata ready-made for the geoportal, because:</a:t>
            </a:r>
            <a:endParaRPr sz="2400">
              <a:solidFill>
                <a:srgbClr val="595959"/>
              </a:solidFill>
            </a:endParaRPr>
          </a:p>
          <a:p>
            <a:pPr marL="914400" lvl="1" indent="-381000" rtl="0">
              <a:spcBef>
                <a:spcPts val="0"/>
              </a:spcBef>
              <a:spcAft>
                <a:spcPts val="0"/>
              </a:spcAft>
              <a:buClr>
                <a:srgbClr val="595959"/>
              </a:buClr>
              <a:buSzPts val="2400"/>
              <a:buChar char="○"/>
            </a:pPr>
            <a:r>
              <a:rPr lang="en-US" sz="2400">
                <a:solidFill>
                  <a:srgbClr val="595959"/>
                </a:solidFill>
              </a:rPr>
              <a:t>This would mean new RDA-compliant MARC records in our catalog for the scanned maps</a:t>
            </a:r>
            <a:endParaRPr sz="2400">
              <a:solidFill>
                <a:srgbClr val="595959"/>
              </a:solidFill>
            </a:endParaRPr>
          </a:p>
          <a:p>
            <a:pPr marL="914400" lvl="1" indent="-381000" rtl="0">
              <a:spcBef>
                <a:spcPts val="0"/>
              </a:spcBef>
              <a:spcAft>
                <a:spcPts val="0"/>
              </a:spcAft>
              <a:buClr>
                <a:srgbClr val="595959"/>
              </a:buClr>
              <a:buSzPts val="2400"/>
              <a:buChar char="○"/>
            </a:pPr>
            <a:r>
              <a:rPr lang="en-US" sz="2400">
                <a:solidFill>
                  <a:srgbClr val="595959"/>
                </a:solidFill>
              </a:rPr>
              <a:t>The geoportal’s metadata staff had a MarcXML-to-DC transformation available</a:t>
            </a:r>
            <a:endParaRPr sz="2400">
              <a:solidFill>
                <a:srgbClr val="595959"/>
              </a:solidFill>
            </a:endParaRPr>
          </a:p>
        </p:txBody>
      </p:sp>
    </p:spTree>
    <p:extLst>
      <p:ext uri="{BB962C8B-B14F-4D97-AF65-F5344CB8AC3E}">
        <p14:creationId xmlns:p14="http://schemas.microsoft.com/office/powerpoint/2010/main" val="226341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p:nvPr/>
        </p:nvSpPr>
        <p:spPr>
          <a:xfrm>
            <a:off x="295500" y="1015525"/>
            <a:ext cx="85206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a:solidFill>
                  <a:srgbClr val="000000"/>
                </a:solidFill>
              </a:rPr>
              <a:t>Workflow</a:t>
            </a:r>
            <a:endParaRPr sz="2800">
              <a:solidFill>
                <a:srgbClr val="000000"/>
              </a:solidFill>
            </a:endParaRPr>
          </a:p>
        </p:txBody>
      </p:sp>
      <p:sp>
        <p:nvSpPr>
          <p:cNvPr id="123" name="Shape 123"/>
          <p:cNvSpPr txBox="1"/>
          <p:nvPr/>
        </p:nvSpPr>
        <p:spPr>
          <a:xfrm>
            <a:off x="159150" y="1749550"/>
            <a:ext cx="8825700" cy="366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b="1">
                <a:solidFill>
                  <a:srgbClr val="990000"/>
                </a:solidFill>
              </a:rPr>
              <a:t>Start with a file of existing paper map records</a:t>
            </a:r>
            <a:r>
              <a:rPr lang="en-US" sz="1800">
                <a:solidFill>
                  <a:srgbClr val="990000"/>
                </a:solidFill>
              </a:rPr>
              <a:t> </a:t>
            </a:r>
            <a:r>
              <a:rPr lang="en-US" sz="1800" b="1">
                <a:solidFill>
                  <a:srgbClr val="990000"/>
                </a:solidFill>
              </a:rPr>
              <a:t>(exported from Connexion)</a:t>
            </a:r>
            <a:endParaRPr sz="1800" b="1">
              <a:solidFill>
                <a:srgbClr val="990000"/>
              </a:solidFill>
            </a:endParaRPr>
          </a:p>
          <a:p>
            <a:pPr marL="0" lvl="0" indent="0" rtl="0">
              <a:spcBef>
                <a:spcPts val="1600"/>
              </a:spcBef>
              <a:spcAft>
                <a:spcPts val="0"/>
              </a:spcAft>
              <a:buClr>
                <a:schemeClr val="dk1"/>
              </a:buClr>
              <a:buSzPts val="1100"/>
              <a:buFont typeface="Arial"/>
              <a:buNone/>
            </a:pPr>
            <a:r>
              <a:rPr lang="en-US" sz="1800">
                <a:solidFill>
                  <a:srgbClr val="595959"/>
                </a:solidFill>
              </a:rPr>
              <a:t>MarcEdit: Programmatic changes to those records → new records for scans</a:t>
            </a:r>
            <a:endParaRPr sz="1800">
              <a:solidFill>
                <a:srgbClr val="595959"/>
              </a:solidFill>
            </a:endParaRPr>
          </a:p>
          <a:p>
            <a:pPr marL="0" lvl="0" indent="0" rtl="0">
              <a:spcBef>
                <a:spcPts val="1600"/>
              </a:spcBef>
              <a:spcAft>
                <a:spcPts val="0"/>
              </a:spcAft>
              <a:buNone/>
            </a:pPr>
            <a:r>
              <a:rPr lang="en-US" sz="1800">
                <a:solidFill>
                  <a:srgbClr val="595959"/>
                </a:solidFill>
              </a:rPr>
              <a:t>OCLC Connexion: Manual edits to the newly created records</a:t>
            </a:r>
            <a:endParaRPr sz="1800">
              <a:solidFill>
                <a:srgbClr val="595959"/>
              </a:solidFill>
            </a:endParaRPr>
          </a:p>
          <a:p>
            <a:pPr marL="0" lvl="0" indent="0" rtl="0">
              <a:spcBef>
                <a:spcPts val="1600"/>
              </a:spcBef>
              <a:spcAft>
                <a:spcPts val="0"/>
              </a:spcAft>
              <a:buNone/>
            </a:pPr>
            <a:r>
              <a:rPr lang="en-US" sz="1800">
                <a:solidFill>
                  <a:srgbClr val="595959"/>
                </a:solidFill>
              </a:rPr>
              <a:t>Upload the new digital map records to OCLC/WorldCat and our local catalog </a:t>
            </a:r>
            <a:endParaRPr sz="1800">
              <a:solidFill>
                <a:srgbClr val="595959"/>
              </a:solidFill>
            </a:endParaRPr>
          </a:p>
          <a:p>
            <a:pPr marL="0" lvl="0" indent="0" rtl="0">
              <a:spcBef>
                <a:spcPts val="1600"/>
              </a:spcBef>
              <a:spcAft>
                <a:spcPts val="0"/>
              </a:spcAft>
              <a:buNone/>
            </a:pPr>
            <a:r>
              <a:rPr lang="en-US" sz="1800">
                <a:solidFill>
                  <a:srgbClr val="595959"/>
                </a:solidFill>
              </a:rPr>
              <a:t>MarcEdit: Convert the new MARC files to MarcXML files</a:t>
            </a:r>
            <a:endParaRPr sz="1800">
              <a:solidFill>
                <a:srgbClr val="595959"/>
              </a:solidFill>
            </a:endParaRPr>
          </a:p>
          <a:p>
            <a:pPr marL="0" lvl="0" indent="0" rtl="0">
              <a:spcBef>
                <a:spcPts val="1600"/>
              </a:spcBef>
              <a:spcAft>
                <a:spcPts val="1600"/>
              </a:spcAft>
              <a:buNone/>
            </a:pPr>
            <a:r>
              <a:rPr lang="en-US" sz="1800">
                <a:solidFill>
                  <a:srgbClr val="595959"/>
                </a:solidFill>
              </a:rPr>
              <a:t>Send MarcXML files to geoportal staff for Dublin Core conversion and upload </a:t>
            </a:r>
            <a:endParaRPr sz="1800">
              <a:solidFill>
                <a:srgbClr val="595959"/>
              </a:solidFill>
            </a:endParaRPr>
          </a:p>
        </p:txBody>
      </p:sp>
    </p:spTree>
    <p:extLst>
      <p:ext uri="{BB962C8B-B14F-4D97-AF65-F5344CB8AC3E}">
        <p14:creationId xmlns:p14="http://schemas.microsoft.com/office/powerpoint/2010/main" val="2386156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p:nvPr/>
        </p:nvSpPr>
        <p:spPr>
          <a:xfrm>
            <a:off x="295500" y="1015525"/>
            <a:ext cx="85206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a:solidFill>
                  <a:srgbClr val="000000"/>
                </a:solidFill>
              </a:rPr>
              <a:t>Workflow</a:t>
            </a:r>
            <a:endParaRPr sz="2800">
              <a:solidFill>
                <a:srgbClr val="000000"/>
              </a:solidFill>
            </a:endParaRPr>
          </a:p>
        </p:txBody>
      </p:sp>
      <p:sp>
        <p:nvSpPr>
          <p:cNvPr id="130" name="Shape 130"/>
          <p:cNvSpPr txBox="1"/>
          <p:nvPr/>
        </p:nvSpPr>
        <p:spPr>
          <a:xfrm>
            <a:off x="159150" y="1749550"/>
            <a:ext cx="8825700" cy="366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800">
                <a:solidFill>
                  <a:srgbClr val="595959"/>
                </a:solidFill>
              </a:rPr>
              <a:t>Start with a file of existing paper map records (exported from Connexion)</a:t>
            </a:r>
            <a:endParaRPr sz="1800">
              <a:solidFill>
                <a:srgbClr val="595959"/>
              </a:solidFill>
            </a:endParaRPr>
          </a:p>
          <a:p>
            <a:pPr marL="0" lvl="0" indent="0" rtl="0">
              <a:spcBef>
                <a:spcPts val="1600"/>
              </a:spcBef>
              <a:spcAft>
                <a:spcPts val="0"/>
              </a:spcAft>
              <a:buClr>
                <a:schemeClr val="dk1"/>
              </a:buClr>
              <a:buSzPts val="1100"/>
              <a:buFont typeface="Arial"/>
              <a:buNone/>
            </a:pPr>
            <a:r>
              <a:rPr lang="en-US" sz="1800" b="1">
                <a:solidFill>
                  <a:srgbClr val="980000"/>
                </a:solidFill>
              </a:rPr>
              <a:t>MarcEdit: Programmatic changes to those records → new records for scans</a:t>
            </a:r>
            <a:endParaRPr sz="1800" b="1">
              <a:solidFill>
                <a:srgbClr val="980000"/>
              </a:solidFill>
            </a:endParaRPr>
          </a:p>
          <a:p>
            <a:pPr marL="0" lvl="0" indent="0" rtl="0">
              <a:spcBef>
                <a:spcPts val="1600"/>
              </a:spcBef>
              <a:spcAft>
                <a:spcPts val="0"/>
              </a:spcAft>
              <a:buClr>
                <a:schemeClr val="dk1"/>
              </a:buClr>
              <a:buSzPts val="1100"/>
              <a:buFont typeface="Arial"/>
              <a:buNone/>
            </a:pPr>
            <a:r>
              <a:rPr lang="en-US" sz="1800">
                <a:solidFill>
                  <a:srgbClr val="595959"/>
                </a:solidFill>
              </a:rPr>
              <a:t>OCLC Connexion: Manual edits to the newly created records</a:t>
            </a:r>
            <a:endParaRPr sz="1800">
              <a:solidFill>
                <a:srgbClr val="595959"/>
              </a:solidFill>
            </a:endParaRPr>
          </a:p>
          <a:p>
            <a:pPr marL="0" lvl="0" indent="0" rtl="0">
              <a:spcBef>
                <a:spcPts val="1600"/>
              </a:spcBef>
              <a:spcAft>
                <a:spcPts val="0"/>
              </a:spcAft>
              <a:buClr>
                <a:schemeClr val="dk1"/>
              </a:buClr>
              <a:buSzPts val="1100"/>
              <a:buFont typeface="Arial"/>
              <a:buNone/>
            </a:pPr>
            <a:r>
              <a:rPr lang="en-US" sz="1800">
                <a:solidFill>
                  <a:srgbClr val="595959"/>
                </a:solidFill>
              </a:rPr>
              <a:t>Upload the new digital map records to OCLC/WorldCat and our local catalog </a:t>
            </a:r>
            <a:endParaRPr sz="1800">
              <a:solidFill>
                <a:srgbClr val="595959"/>
              </a:solidFill>
            </a:endParaRPr>
          </a:p>
          <a:p>
            <a:pPr marL="0" lvl="0" indent="0" rtl="0">
              <a:spcBef>
                <a:spcPts val="1600"/>
              </a:spcBef>
              <a:spcAft>
                <a:spcPts val="0"/>
              </a:spcAft>
              <a:buClr>
                <a:schemeClr val="dk1"/>
              </a:buClr>
              <a:buSzPts val="1100"/>
              <a:buFont typeface="Arial"/>
              <a:buNone/>
            </a:pPr>
            <a:r>
              <a:rPr lang="en-US" sz="1800">
                <a:solidFill>
                  <a:srgbClr val="595959"/>
                </a:solidFill>
              </a:rPr>
              <a:t>MarcEdit: Convert the new MARC files to MarcXML files</a:t>
            </a:r>
            <a:endParaRPr sz="1800">
              <a:solidFill>
                <a:srgbClr val="595959"/>
              </a:solidFill>
            </a:endParaRPr>
          </a:p>
          <a:p>
            <a:pPr marL="0" lvl="0" indent="0" rtl="0">
              <a:spcBef>
                <a:spcPts val="1600"/>
              </a:spcBef>
              <a:spcAft>
                <a:spcPts val="0"/>
              </a:spcAft>
              <a:buClr>
                <a:schemeClr val="dk1"/>
              </a:buClr>
              <a:buSzPts val="1100"/>
              <a:buFont typeface="Arial"/>
              <a:buNone/>
            </a:pPr>
            <a:r>
              <a:rPr lang="en-US" sz="1800">
                <a:solidFill>
                  <a:srgbClr val="595959"/>
                </a:solidFill>
              </a:rPr>
              <a:t>Send MarcXML files to geoportal staff for Dublin Core conversion and upload </a:t>
            </a:r>
            <a:endParaRPr sz="1800">
              <a:solidFill>
                <a:srgbClr val="595959"/>
              </a:solidFill>
            </a:endParaRPr>
          </a:p>
          <a:p>
            <a:pPr marL="0" lvl="0" indent="0" rtl="0">
              <a:spcBef>
                <a:spcPts val="1600"/>
              </a:spcBef>
              <a:spcAft>
                <a:spcPts val="1600"/>
              </a:spcAft>
              <a:buNone/>
            </a:pPr>
            <a:endParaRPr sz="2000">
              <a:solidFill>
                <a:srgbClr val="595959"/>
              </a:solidFill>
            </a:endParaRPr>
          </a:p>
        </p:txBody>
      </p:sp>
    </p:spTree>
    <p:extLst>
      <p:ext uri="{BB962C8B-B14F-4D97-AF65-F5344CB8AC3E}">
        <p14:creationId xmlns:p14="http://schemas.microsoft.com/office/powerpoint/2010/main" val="3387867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graphicFrame>
        <p:nvGraphicFramePr>
          <p:cNvPr id="2" name="Diagram 1"/>
          <p:cNvGraphicFramePr/>
          <p:nvPr>
            <p:extLst/>
          </p:nvPr>
        </p:nvGraphicFramePr>
        <p:xfrm>
          <a:off x="872068" y="1044517"/>
          <a:ext cx="7840132" cy="522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7288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p:nvPr/>
        </p:nvSpPr>
        <p:spPr>
          <a:xfrm>
            <a:off x="295500" y="1015525"/>
            <a:ext cx="85206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a:solidFill>
                  <a:srgbClr val="000000"/>
                </a:solidFill>
              </a:rPr>
              <a:t>Workflow</a:t>
            </a:r>
            <a:endParaRPr sz="2800">
              <a:solidFill>
                <a:srgbClr val="000000"/>
              </a:solidFill>
            </a:endParaRPr>
          </a:p>
        </p:txBody>
      </p:sp>
      <p:sp>
        <p:nvSpPr>
          <p:cNvPr id="137" name="Shape 137"/>
          <p:cNvSpPr txBox="1"/>
          <p:nvPr/>
        </p:nvSpPr>
        <p:spPr>
          <a:xfrm>
            <a:off x="159150" y="1749550"/>
            <a:ext cx="8825700" cy="366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595959"/>
                </a:solidFill>
              </a:rPr>
              <a:t>Start with a file of existing paper map records (exported from Connexion)</a:t>
            </a:r>
            <a:endParaRPr sz="1800">
              <a:solidFill>
                <a:srgbClr val="595959"/>
              </a:solidFill>
            </a:endParaRPr>
          </a:p>
          <a:p>
            <a:pPr marL="0" lvl="0" indent="0" rtl="0">
              <a:spcBef>
                <a:spcPts val="1600"/>
              </a:spcBef>
              <a:spcAft>
                <a:spcPts val="0"/>
              </a:spcAft>
              <a:buNone/>
            </a:pPr>
            <a:r>
              <a:rPr lang="en-US" sz="1800">
                <a:solidFill>
                  <a:srgbClr val="595959"/>
                </a:solidFill>
              </a:rPr>
              <a:t>MarcEdit: Programmatic changes to those records → new records for scans</a:t>
            </a:r>
            <a:endParaRPr sz="1800">
              <a:solidFill>
                <a:srgbClr val="595959"/>
              </a:solidFill>
            </a:endParaRPr>
          </a:p>
          <a:p>
            <a:pPr marL="0" lvl="0" indent="0" rtl="0">
              <a:spcBef>
                <a:spcPts val="1600"/>
              </a:spcBef>
              <a:spcAft>
                <a:spcPts val="0"/>
              </a:spcAft>
              <a:buNone/>
            </a:pPr>
            <a:r>
              <a:rPr lang="en-US" sz="1800" b="1">
                <a:solidFill>
                  <a:srgbClr val="980000"/>
                </a:solidFill>
              </a:rPr>
              <a:t>OCLC Connexion: Manual edits to the newly created records</a:t>
            </a:r>
            <a:endParaRPr sz="1800" b="1">
              <a:solidFill>
                <a:srgbClr val="980000"/>
              </a:solidFill>
            </a:endParaRPr>
          </a:p>
          <a:p>
            <a:pPr marL="0" lvl="0" indent="0" rtl="0">
              <a:spcBef>
                <a:spcPts val="1600"/>
              </a:spcBef>
              <a:spcAft>
                <a:spcPts val="0"/>
              </a:spcAft>
              <a:buNone/>
            </a:pPr>
            <a:r>
              <a:rPr lang="en-US" sz="1800">
                <a:solidFill>
                  <a:srgbClr val="595959"/>
                </a:solidFill>
              </a:rPr>
              <a:t>Upload the new digital map records to OCLC/WorldCat and our local catalog </a:t>
            </a:r>
            <a:endParaRPr sz="1800">
              <a:solidFill>
                <a:srgbClr val="595959"/>
              </a:solidFill>
            </a:endParaRPr>
          </a:p>
          <a:p>
            <a:pPr marL="0" lvl="0" indent="0" rtl="0">
              <a:spcBef>
                <a:spcPts val="1600"/>
              </a:spcBef>
              <a:spcAft>
                <a:spcPts val="0"/>
              </a:spcAft>
              <a:buNone/>
            </a:pPr>
            <a:r>
              <a:rPr lang="en-US" sz="1800">
                <a:solidFill>
                  <a:srgbClr val="595959"/>
                </a:solidFill>
              </a:rPr>
              <a:t>MarcEdit: Convert the new MARC files to MarcXML files</a:t>
            </a:r>
            <a:endParaRPr sz="1800">
              <a:solidFill>
                <a:srgbClr val="595959"/>
              </a:solidFill>
            </a:endParaRPr>
          </a:p>
          <a:p>
            <a:pPr marL="0" lvl="0" indent="0" rtl="0">
              <a:spcBef>
                <a:spcPts val="1600"/>
              </a:spcBef>
              <a:spcAft>
                <a:spcPts val="0"/>
              </a:spcAft>
              <a:buNone/>
            </a:pPr>
            <a:r>
              <a:rPr lang="en-US" sz="1800">
                <a:solidFill>
                  <a:srgbClr val="595959"/>
                </a:solidFill>
              </a:rPr>
              <a:t>Send MarcXML files to geoportal staff for Dublin Core conversion and upload </a:t>
            </a:r>
            <a:endParaRPr sz="1800">
              <a:solidFill>
                <a:srgbClr val="595959"/>
              </a:solidFill>
            </a:endParaRPr>
          </a:p>
          <a:p>
            <a:pPr marL="0" lvl="0" indent="0" rtl="0">
              <a:spcBef>
                <a:spcPts val="1600"/>
              </a:spcBef>
              <a:spcAft>
                <a:spcPts val="1600"/>
              </a:spcAft>
              <a:buNone/>
            </a:pPr>
            <a:endParaRPr sz="2000">
              <a:solidFill>
                <a:srgbClr val="595959"/>
              </a:solidFill>
            </a:endParaRPr>
          </a:p>
        </p:txBody>
      </p:sp>
    </p:spTree>
    <p:extLst>
      <p:ext uri="{BB962C8B-B14F-4D97-AF65-F5344CB8AC3E}">
        <p14:creationId xmlns:p14="http://schemas.microsoft.com/office/powerpoint/2010/main" val="436050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p:nvPr/>
        </p:nvSpPr>
        <p:spPr>
          <a:xfrm>
            <a:off x="295500" y="1015525"/>
            <a:ext cx="85206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a:solidFill>
                  <a:srgbClr val="000000"/>
                </a:solidFill>
              </a:rPr>
              <a:t>Workflow</a:t>
            </a:r>
            <a:endParaRPr sz="2800">
              <a:solidFill>
                <a:srgbClr val="000000"/>
              </a:solidFill>
            </a:endParaRPr>
          </a:p>
        </p:txBody>
      </p:sp>
      <p:sp>
        <p:nvSpPr>
          <p:cNvPr id="144" name="Shape 144"/>
          <p:cNvSpPr txBox="1"/>
          <p:nvPr/>
        </p:nvSpPr>
        <p:spPr>
          <a:xfrm>
            <a:off x="159150" y="1749550"/>
            <a:ext cx="8825700" cy="366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595959"/>
                </a:solidFill>
              </a:rPr>
              <a:t>Start with a file of existing paper map records (exported from Connexion)</a:t>
            </a:r>
            <a:endParaRPr sz="1800">
              <a:solidFill>
                <a:srgbClr val="595959"/>
              </a:solidFill>
            </a:endParaRPr>
          </a:p>
          <a:p>
            <a:pPr marL="0" lvl="0" indent="0" rtl="0">
              <a:spcBef>
                <a:spcPts val="1600"/>
              </a:spcBef>
              <a:spcAft>
                <a:spcPts val="0"/>
              </a:spcAft>
              <a:buNone/>
            </a:pPr>
            <a:r>
              <a:rPr lang="en-US" sz="1800">
                <a:solidFill>
                  <a:srgbClr val="595959"/>
                </a:solidFill>
              </a:rPr>
              <a:t>MarcEdit: Programmatic changes to those records → new records for scans</a:t>
            </a:r>
            <a:endParaRPr sz="1800">
              <a:solidFill>
                <a:srgbClr val="595959"/>
              </a:solidFill>
            </a:endParaRPr>
          </a:p>
          <a:p>
            <a:pPr marL="0" lvl="0" indent="0" rtl="0">
              <a:spcBef>
                <a:spcPts val="1600"/>
              </a:spcBef>
              <a:spcAft>
                <a:spcPts val="0"/>
              </a:spcAft>
              <a:buNone/>
            </a:pPr>
            <a:r>
              <a:rPr lang="en-US" sz="1800">
                <a:solidFill>
                  <a:srgbClr val="595959"/>
                </a:solidFill>
              </a:rPr>
              <a:t>OCLC Connexion: Manual edits to the newly created records</a:t>
            </a:r>
            <a:endParaRPr sz="1800">
              <a:solidFill>
                <a:srgbClr val="595959"/>
              </a:solidFill>
            </a:endParaRPr>
          </a:p>
          <a:p>
            <a:pPr marL="0" lvl="0" indent="0" rtl="0">
              <a:spcBef>
                <a:spcPts val="1600"/>
              </a:spcBef>
              <a:spcAft>
                <a:spcPts val="0"/>
              </a:spcAft>
              <a:buNone/>
            </a:pPr>
            <a:r>
              <a:rPr lang="en-US" sz="1800" b="1">
                <a:solidFill>
                  <a:srgbClr val="980000"/>
                </a:solidFill>
              </a:rPr>
              <a:t>Upload the new digital map records to OCLC/WorldCat and our local catalog </a:t>
            </a:r>
            <a:endParaRPr sz="1800" b="1">
              <a:solidFill>
                <a:srgbClr val="980000"/>
              </a:solidFill>
            </a:endParaRPr>
          </a:p>
          <a:p>
            <a:pPr marL="0" lvl="0" indent="0" rtl="0">
              <a:spcBef>
                <a:spcPts val="1600"/>
              </a:spcBef>
              <a:spcAft>
                <a:spcPts val="0"/>
              </a:spcAft>
              <a:buNone/>
            </a:pPr>
            <a:r>
              <a:rPr lang="en-US" sz="1800">
                <a:solidFill>
                  <a:srgbClr val="595959"/>
                </a:solidFill>
              </a:rPr>
              <a:t>MarcEdit: Convert the new MARC files to MarcXML files</a:t>
            </a:r>
            <a:endParaRPr sz="1800">
              <a:solidFill>
                <a:srgbClr val="595959"/>
              </a:solidFill>
            </a:endParaRPr>
          </a:p>
          <a:p>
            <a:pPr marL="0" lvl="0" indent="0" rtl="0">
              <a:spcBef>
                <a:spcPts val="1600"/>
              </a:spcBef>
              <a:spcAft>
                <a:spcPts val="0"/>
              </a:spcAft>
              <a:buNone/>
            </a:pPr>
            <a:r>
              <a:rPr lang="en-US" sz="1800">
                <a:solidFill>
                  <a:srgbClr val="595959"/>
                </a:solidFill>
              </a:rPr>
              <a:t>Send MarcXML files to geoportal staff for Dublin Core conversion and upload </a:t>
            </a:r>
            <a:endParaRPr sz="1800">
              <a:solidFill>
                <a:srgbClr val="595959"/>
              </a:solidFill>
            </a:endParaRPr>
          </a:p>
          <a:p>
            <a:pPr marL="0" lvl="0" indent="0" rtl="0">
              <a:spcBef>
                <a:spcPts val="1600"/>
              </a:spcBef>
              <a:spcAft>
                <a:spcPts val="1600"/>
              </a:spcAft>
              <a:buNone/>
            </a:pPr>
            <a:endParaRPr sz="2000">
              <a:solidFill>
                <a:srgbClr val="595959"/>
              </a:solidFill>
            </a:endParaRPr>
          </a:p>
        </p:txBody>
      </p:sp>
    </p:spTree>
    <p:extLst>
      <p:ext uri="{BB962C8B-B14F-4D97-AF65-F5344CB8AC3E}">
        <p14:creationId xmlns:p14="http://schemas.microsoft.com/office/powerpoint/2010/main" val="2373402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p:nvPr/>
        </p:nvSpPr>
        <p:spPr>
          <a:xfrm>
            <a:off x="295500" y="1015525"/>
            <a:ext cx="85206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a:solidFill>
                  <a:srgbClr val="000000"/>
                </a:solidFill>
              </a:rPr>
              <a:t>Workflow</a:t>
            </a:r>
            <a:endParaRPr sz="2800">
              <a:solidFill>
                <a:srgbClr val="000000"/>
              </a:solidFill>
            </a:endParaRPr>
          </a:p>
        </p:txBody>
      </p:sp>
      <p:sp>
        <p:nvSpPr>
          <p:cNvPr id="151" name="Shape 151"/>
          <p:cNvSpPr txBox="1"/>
          <p:nvPr/>
        </p:nvSpPr>
        <p:spPr>
          <a:xfrm>
            <a:off x="159150" y="1749550"/>
            <a:ext cx="8825700" cy="366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595959"/>
                </a:solidFill>
              </a:rPr>
              <a:t>Start with a file of existing paper map records (exported from Connexion)</a:t>
            </a:r>
            <a:endParaRPr sz="1800">
              <a:solidFill>
                <a:srgbClr val="595959"/>
              </a:solidFill>
            </a:endParaRPr>
          </a:p>
          <a:p>
            <a:pPr marL="0" lvl="0" indent="0" rtl="0">
              <a:spcBef>
                <a:spcPts val="1600"/>
              </a:spcBef>
              <a:spcAft>
                <a:spcPts val="0"/>
              </a:spcAft>
              <a:buNone/>
            </a:pPr>
            <a:r>
              <a:rPr lang="en-US" sz="1800">
                <a:solidFill>
                  <a:srgbClr val="595959"/>
                </a:solidFill>
              </a:rPr>
              <a:t>MarcEdit: Programmatic changes to those records → new records for scans</a:t>
            </a:r>
            <a:endParaRPr sz="1800">
              <a:solidFill>
                <a:srgbClr val="595959"/>
              </a:solidFill>
            </a:endParaRPr>
          </a:p>
          <a:p>
            <a:pPr marL="0" lvl="0" indent="0" rtl="0">
              <a:spcBef>
                <a:spcPts val="1600"/>
              </a:spcBef>
              <a:spcAft>
                <a:spcPts val="0"/>
              </a:spcAft>
              <a:buNone/>
            </a:pPr>
            <a:r>
              <a:rPr lang="en-US" sz="1800">
                <a:solidFill>
                  <a:srgbClr val="595959"/>
                </a:solidFill>
              </a:rPr>
              <a:t>OCLC Connexion: Manual edits to the newly created records</a:t>
            </a:r>
            <a:endParaRPr sz="1800">
              <a:solidFill>
                <a:srgbClr val="595959"/>
              </a:solidFill>
            </a:endParaRPr>
          </a:p>
          <a:p>
            <a:pPr marL="0" lvl="0" indent="0" rtl="0">
              <a:spcBef>
                <a:spcPts val="1600"/>
              </a:spcBef>
              <a:spcAft>
                <a:spcPts val="0"/>
              </a:spcAft>
              <a:buNone/>
            </a:pPr>
            <a:r>
              <a:rPr lang="en-US" sz="1800">
                <a:solidFill>
                  <a:srgbClr val="595959"/>
                </a:solidFill>
              </a:rPr>
              <a:t>Upload the new digital map records to OCLC/WorldCat and our local catalog </a:t>
            </a:r>
            <a:endParaRPr sz="1800">
              <a:solidFill>
                <a:srgbClr val="595959"/>
              </a:solidFill>
            </a:endParaRPr>
          </a:p>
          <a:p>
            <a:pPr marL="0" lvl="0" indent="0" rtl="0">
              <a:spcBef>
                <a:spcPts val="1600"/>
              </a:spcBef>
              <a:spcAft>
                <a:spcPts val="0"/>
              </a:spcAft>
              <a:buNone/>
            </a:pPr>
            <a:r>
              <a:rPr lang="en-US" sz="1800" b="1">
                <a:solidFill>
                  <a:srgbClr val="980000"/>
                </a:solidFill>
              </a:rPr>
              <a:t>MarcEdit: Convert the new MARC records to a MarcXML file</a:t>
            </a:r>
            <a:endParaRPr sz="1800" b="1">
              <a:solidFill>
                <a:srgbClr val="980000"/>
              </a:solidFill>
            </a:endParaRPr>
          </a:p>
          <a:p>
            <a:pPr marL="0" lvl="0" indent="0" rtl="0">
              <a:spcBef>
                <a:spcPts val="1600"/>
              </a:spcBef>
              <a:spcAft>
                <a:spcPts val="0"/>
              </a:spcAft>
              <a:buNone/>
            </a:pPr>
            <a:r>
              <a:rPr lang="en-US" sz="1800">
                <a:solidFill>
                  <a:srgbClr val="595959"/>
                </a:solidFill>
              </a:rPr>
              <a:t>Send MarcXML files to geoportal staff for Dublin Core conversion and upload </a:t>
            </a:r>
            <a:endParaRPr sz="1800">
              <a:solidFill>
                <a:srgbClr val="595959"/>
              </a:solidFill>
            </a:endParaRPr>
          </a:p>
          <a:p>
            <a:pPr marL="0" lvl="0" indent="0" rtl="0">
              <a:spcBef>
                <a:spcPts val="1600"/>
              </a:spcBef>
              <a:spcAft>
                <a:spcPts val="1600"/>
              </a:spcAft>
              <a:buNone/>
            </a:pPr>
            <a:endParaRPr sz="2000">
              <a:solidFill>
                <a:srgbClr val="595959"/>
              </a:solidFill>
            </a:endParaRPr>
          </a:p>
        </p:txBody>
      </p:sp>
    </p:spTree>
    <p:extLst>
      <p:ext uri="{BB962C8B-B14F-4D97-AF65-F5344CB8AC3E}">
        <p14:creationId xmlns:p14="http://schemas.microsoft.com/office/powerpoint/2010/main" val="3079237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p:nvPr/>
        </p:nvSpPr>
        <p:spPr>
          <a:xfrm>
            <a:off x="295500" y="1015525"/>
            <a:ext cx="85206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a:solidFill>
                  <a:srgbClr val="000000"/>
                </a:solidFill>
              </a:rPr>
              <a:t>Workflow</a:t>
            </a:r>
            <a:endParaRPr sz="2800">
              <a:solidFill>
                <a:srgbClr val="000000"/>
              </a:solidFill>
            </a:endParaRPr>
          </a:p>
        </p:txBody>
      </p:sp>
      <p:sp>
        <p:nvSpPr>
          <p:cNvPr id="158" name="Shape 158"/>
          <p:cNvSpPr txBox="1"/>
          <p:nvPr/>
        </p:nvSpPr>
        <p:spPr>
          <a:xfrm>
            <a:off x="159150" y="1749550"/>
            <a:ext cx="8825700" cy="366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595959"/>
                </a:solidFill>
              </a:rPr>
              <a:t>Start with a file of existing paper map records (exported from Connexion)</a:t>
            </a:r>
            <a:endParaRPr sz="1800">
              <a:solidFill>
                <a:srgbClr val="595959"/>
              </a:solidFill>
            </a:endParaRPr>
          </a:p>
          <a:p>
            <a:pPr marL="0" lvl="0" indent="0" rtl="0">
              <a:spcBef>
                <a:spcPts val="1600"/>
              </a:spcBef>
              <a:spcAft>
                <a:spcPts val="0"/>
              </a:spcAft>
              <a:buNone/>
            </a:pPr>
            <a:r>
              <a:rPr lang="en-US" sz="1800">
                <a:solidFill>
                  <a:srgbClr val="595959"/>
                </a:solidFill>
              </a:rPr>
              <a:t>MarcEdit: Programmatic changes to those records → new records for scans</a:t>
            </a:r>
            <a:endParaRPr sz="1800">
              <a:solidFill>
                <a:srgbClr val="595959"/>
              </a:solidFill>
            </a:endParaRPr>
          </a:p>
          <a:p>
            <a:pPr marL="0" lvl="0" indent="0" rtl="0">
              <a:spcBef>
                <a:spcPts val="1600"/>
              </a:spcBef>
              <a:spcAft>
                <a:spcPts val="0"/>
              </a:spcAft>
              <a:buNone/>
            </a:pPr>
            <a:r>
              <a:rPr lang="en-US" sz="1800">
                <a:solidFill>
                  <a:srgbClr val="595959"/>
                </a:solidFill>
              </a:rPr>
              <a:t>OCLC Connexion: Manual edits to the newly created records</a:t>
            </a:r>
            <a:endParaRPr sz="1800">
              <a:solidFill>
                <a:srgbClr val="595959"/>
              </a:solidFill>
            </a:endParaRPr>
          </a:p>
          <a:p>
            <a:pPr marL="0" lvl="0" indent="0" rtl="0">
              <a:spcBef>
                <a:spcPts val="1600"/>
              </a:spcBef>
              <a:spcAft>
                <a:spcPts val="0"/>
              </a:spcAft>
              <a:buNone/>
            </a:pPr>
            <a:r>
              <a:rPr lang="en-US" sz="1800">
                <a:solidFill>
                  <a:srgbClr val="595959"/>
                </a:solidFill>
              </a:rPr>
              <a:t>Upload the new digital map records to OCLC/WorldCat and our local catalog </a:t>
            </a:r>
            <a:endParaRPr sz="1800">
              <a:solidFill>
                <a:srgbClr val="595959"/>
              </a:solidFill>
            </a:endParaRPr>
          </a:p>
          <a:p>
            <a:pPr marL="0" lvl="0" indent="0" rtl="0">
              <a:spcBef>
                <a:spcPts val="1600"/>
              </a:spcBef>
              <a:spcAft>
                <a:spcPts val="0"/>
              </a:spcAft>
              <a:buNone/>
            </a:pPr>
            <a:r>
              <a:rPr lang="en-US" sz="1800">
                <a:solidFill>
                  <a:srgbClr val="595959"/>
                </a:solidFill>
              </a:rPr>
              <a:t>MarcEdit: Convert the new MARC files to MarcXML files</a:t>
            </a:r>
            <a:endParaRPr sz="1800">
              <a:solidFill>
                <a:srgbClr val="595959"/>
              </a:solidFill>
            </a:endParaRPr>
          </a:p>
          <a:p>
            <a:pPr marL="0" lvl="0" indent="0" rtl="0">
              <a:spcBef>
                <a:spcPts val="1600"/>
              </a:spcBef>
              <a:spcAft>
                <a:spcPts val="0"/>
              </a:spcAft>
              <a:buNone/>
            </a:pPr>
            <a:r>
              <a:rPr lang="en-US" sz="1800" b="1">
                <a:solidFill>
                  <a:srgbClr val="980000"/>
                </a:solidFill>
              </a:rPr>
              <a:t>Send MarcXML files to geoportal staff for Dublin Core conversion and upload </a:t>
            </a:r>
            <a:endParaRPr sz="1800" b="1">
              <a:solidFill>
                <a:srgbClr val="980000"/>
              </a:solidFill>
            </a:endParaRPr>
          </a:p>
          <a:p>
            <a:pPr marL="0" lvl="0" indent="0" rtl="0">
              <a:spcBef>
                <a:spcPts val="1600"/>
              </a:spcBef>
              <a:spcAft>
                <a:spcPts val="1600"/>
              </a:spcAft>
              <a:buNone/>
            </a:pPr>
            <a:endParaRPr sz="2000">
              <a:solidFill>
                <a:srgbClr val="595959"/>
              </a:solidFill>
            </a:endParaRPr>
          </a:p>
        </p:txBody>
      </p:sp>
    </p:spTree>
    <p:extLst>
      <p:ext uri="{BB962C8B-B14F-4D97-AF65-F5344CB8AC3E}">
        <p14:creationId xmlns:p14="http://schemas.microsoft.com/office/powerpoint/2010/main" val="172208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aphicFrame>
        <p:nvGraphicFramePr>
          <p:cNvPr id="164" name="Shape 164"/>
          <p:cNvGraphicFramePr/>
          <p:nvPr/>
        </p:nvGraphicFramePr>
        <p:xfrm>
          <a:off x="1509613" y="1374825"/>
          <a:ext cx="6124750" cy="4998600"/>
        </p:xfrm>
        <a:graphic>
          <a:graphicData uri="http://schemas.openxmlformats.org/drawingml/2006/table">
            <a:tbl>
              <a:tblPr>
                <a:noFill/>
              </a:tblPr>
              <a:tblGrid>
                <a:gridCol w="1198325">
                  <a:extLst>
                    <a:ext uri="{9D8B030D-6E8A-4147-A177-3AD203B41FA5}">
                      <a16:colId xmlns:a16="http://schemas.microsoft.com/office/drawing/2014/main" val="20000"/>
                    </a:ext>
                  </a:extLst>
                </a:gridCol>
                <a:gridCol w="4926425">
                  <a:extLst>
                    <a:ext uri="{9D8B030D-6E8A-4147-A177-3AD203B41FA5}">
                      <a16:colId xmlns:a16="http://schemas.microsoft.com/office/drawing/2014/main" val="20001"/>
                    </a:ext>
                  </a:extLst>
                </a:gridCol>
              </a:tblGrid>
              <a:tr h="243775">
                <a:tc>
                  <a:txBody>
                    <a:bodyPr/>
                    <a:lstStyle/>
                    <a:p>
                      <a:pPr marL="0" lvl="0" indent="0" rtl="0">
                        <a:lnSpc>
                          <a:spcPct val="115000"/>
                        </a:lnSpc>
                        <a:spcBef>
                          <a:spcPts val="0"/>
                        </a:spcBef>
                        <a:spcAft>
                          <a:spcPts val="0"/>
                        </a:spcAft>
                        <a:buNone/>
                      </a:pPr>
                      <a:r>
                        <a:rPr lang="en-US" sz="800"/>
                        <a:t>Srce</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d</a:t>
                      </a:r>
                      <a:endParaRPr sz="800"/>
                    </a:p>
                  </a:txBody>
                  <a:tcPr marL="28575" marR="28575" marT="19050" marB="19050" anchor="b"/>
                </a:tc>
                <a:extLst>
                  <a:ext uri="{0D108BD9-81ED-4DB2-BD59-A6C34878D82A}">
                    <a16:rowId xmlns:a16="http://schemas.microsoft.com/office/drawing/2014/main" val="10000"/>
                  </a:ext>
                </a:extLst>
              </a:tr>
              <a:tr h="224025">
                <a:tc>
                  <a:txBody>
                    <a:bodyPr/>
                    <a:lstStyle/>
                    <a:p>
                      <a:pPr marL="0" lvl="0" indent="0" rtl="0">
                        <a:lnSpc>
                          <a:spcPct val="115000"/>
                        </a:lnSpc>
                        <a:spcBef>
                          <a:spcPts val="0"/>
                        </a:spcBef>
                        <a:spcAft>
                          <a:spcPts val="0"/>
                        </a:spcAft>
                        <a:buNone/>
                      </a:pPr>
                      <a:r>
                        <a:rPr lang="en-US" sz="800"/>
                        <a:t>001</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Remove field (but not until 776 is created)</a:t>
                      </a:r>
                      <a:endParaRPr sz="800"/>
                    </a:p>
                  </a:txBody>
                  <a:tcPr marL="28575" marR="28575" marT="19050" marB="19050" anchor="b"/>
                </a:tc>
                <a:extLst>
                  <a:ext uri="{0D108BD9-81ED-4DB2-BD59-A6C34878D82A}">
                    <a16:rowId xmlns:a16="http://schemas.microsoft.com/office/drawing/2014/main" val="10001"/>
                  </a:ext>
                </a:extLst>
              </a:tr>
              <a:tr h="224025">
                <a:tc>
                  <a:txBody>
                    <a:bodyPr/>
                    <a:lstStyle/>
                    <a:p>
                      <a:pPr marL="0" lvl="0" indent="0" rtl="0">
                        <a:lnSpc>
                          <a:spcPct val="115000"/>
                        </a:lnSpc>
                        <a:spcBef>
                          <a:spcPts val="0"/>
                        </a:spcBef>
                        <a:spcAft>
                          <a:spcPts val="0"/>
                        </a:spcAft>
                        <a:buNone/>
                      </a:pPr>
                      <a:r>
                        <a:rPr lang="en-US" sz="800"/>
                        <a:t>003</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Remove field</a:t>
                      </a:r>
                      <a:endParaRPr sz="800"/>
                    </a:p>
                  </a:txBody>
                  <a:tcPr marL="28575" marR="28575" marT="19050" marB="19050" anchor="b"/>
                </a:tc>
                <a:extLst>
                  <a:ext uri="{0D108BD9-81ED-4DB2-BD59-A6C34878D82A}">
                    <a16:rowId xmlns:a16="http://schemas.microsoft.com/office/drawing/2014/main" val="10002"/>
                  </a:ext>
                </a:extLst>
              </a:tr>
              <a:tr h="224025">
                <a:tc>
                  <a:txBody>
                    <a:bodyPr/>
                    <a:lstStyle/>
                    <a:p>
                      <a:pPr marL="0" lvl="0" indent="0" rtl="0">
                        <a:lnSpc>
                          <a:spcPct val="115000"/>
                        </a:lnSpc>
                        <a:spcBef>
                          <a:spcPts val="0"/>
                        </a:spcBef>
                        <a:spcAft>
                          <a:spcPts val="0"/>
                        </a:spcAft>
                        <a:buNone/>
                      </a:pPr>
                      <a:r>
                        <a:rPr lang="en-US" sz="800"/>
                        <a:t>005</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Remove field</a:t>
                      </a:r>
                      <a:endParaRPr sz="800"/>
                    </a:p>
                  </a:txBody>
                  <a:tcPr marL="28575" marR="28575" marT="19050" marB="19050" anchor="b"/>
                </a:tc>
                <a:extLst>
                  <a:ext uri="{0D108BD9-81ED-4DB2-BD59-A6C34878D82A}">
                    <a16:rowId xmlns:a16="http://schemas.microsoft.com/office/drawing/2014/main" val="10003"/>
                  </a:ext>
                </a:extLst>
              </a:tr>
              <a:tr h="224025">
                <a:tc>
                  <a:txBody>
                    <a:bodyPr/>
                    <a:lstStyle/>
                    <a:p>
                      <a:pPr marL="0" lvl="0" indent="0" rtl="0">
                        <a:lnSpc>
                          <a:spcPct val="115000"/>
                        </a:lnSpc>
                        <a:spcBef>
                          <a:spcPts val="0"/>
                        </a:spcBef>
                        <a:spcAft>
                          <a:spcPts val="0"/>
                        </a:spcAft>
                        <a:buNone/>
                      </a:pPr>
                      <a:r>
                        <a:rPr lang="en-US" sz="800"/>
                        <a:t>007</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Create new: cr cn||||a|ada</a:t>
                      </a:r>
                      <a:endParaRPr sz="800"/>
                    </a:p>
                  </a:txBody>
                  <a:tcPr marL="28575" marR="28575" marT="19050" marB="19050" anchor="b"/>
                </a:tc>
                <a:extLst>
                  <a:ext uri="{0D108BD9-81ED-4DB2-BD59-A6C34878D82A}">
                    <a16:rowId xmlns:a16="http://schemas.microsoft.com/office/drawing/2014/main" val="10004"/>
                  </a:ext>
                </a:extLst>
              </a:tr>
              <a:tr h="274325">
                <a:tc>
                  <a:txBody>
                    <a:bodyPr/>
                    <a:lstStyle/>
                    <a:p>
                      <a:pPr marL="0" lvl="0" indent="0" rtl="0">
                        <a:lnSpc>
                          <a:spcPct val="115000"/>
                        </a:lnSpc>
                        <a:spcBef>
                          <a:spcPts val="0"/>
                        </a:spcBef>
                        <a:spcAft>
                          <a:spcPts val="0"/>
                        </a:spcAft>
                        <a:buNone/>
                      </a:pPr>
                      <a:r>
                        <a:rPr lang="en-US" sz="800"/>
                        <a:t>008 position 29</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o</a:t>
                      </a:r>
                      <a:endParaRPr sz="800"/>
                    </a:p>
                  </a:txBody>
                  <a:tcPr marL="28575" marR="28575" marT="19050" marB="19050" anchor="b"/>
                </a:tc>
                <a:extLst>
                  <a:ext uri="{0D108BD9-81ED-4DB2-BD59-A6C34878D82A}">
                    <a16:rowId xmlns:a16="http://schemas.microsoft.com/office/drawing/2014/main" val="10005"/>
                  </a:ext>
                </a:extLst>
              </a:tr>
              <a:tr h="224025">
                <a:tc>
                  <a:txBody>
                    <a:bodyPr/>
                    <a:lstStyle/>
                    <a:p>
                      <a:pPr marL="0" lvl="0" indent="0" rtl="0">
                        <a:lnSpc>
                          <a:spcPct val="115000"/>
                        </a:lnSpc>
                        <a:spcBef>
                          <a:spcPts val="0"/>
                        </a:spcBef>
                        <a:spcAft>
                          <a:spcPts val="0"/>
                        </a:spcAft>
                        <a:buNone/>
                      </a:pPr>
                      <a:r>
                        <a:rPr lang="en-US" sz="800"/>
                        <a:t>016</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Remove field</a:t>
                      </a:r>
                      <a:endParaRPr sz="800"/>
                    </a:p>
                  </a:txBody>
                  <a:tcPr marL="28575" marR="28575" marT="19050" marB="19050" anchor="b"/>
                </a:tc>
                <a:extLst>
                  <a:ext uri="{0D108BD9-81ED-4DB2-BD59-A6C34878D82A}">
                    <a16:rowId xmlns:a16="http://schemas.microsoft.com/office/drawing/2014/main" val="10006"/>
                  </a:ext>
                </a:extLst>
              </a:tr>
              <a:tr h="224025">
                <a:tc>
                  <a:txBody>
                    <a:bodyPr/>
                    <a:lstStyle/>
                    <a:p>
                      <a:pPr marL="0" lvl="0" indent="0" rtl="0">
                        <a:lnSpc>
                          <a:spcPct val="115000"/>
                        </a:lnSpc>
                        <a:spcBef>
                          <a:spcPts val="0"/>
                        </a:spcBef>
                        <a:spcAft>
                          <a:spcPts val="0"/>
                        </a:spcAft>
                        <a:buNone/>
                      </a:pPr>
                      <a:r>
                        <a:rPr lang="en-US" sz="800"/>
                        <a:t>049</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QEMP</a:t>
                      </a:r>
                      <a:endParaRPr sz="800"/>
                    </a:p>
                  </a:txBody>
                  <a:tcPr marL="28575" marR="28575" marT="19050" marB="19050" anchor="b"/>
                </a:tc>
                <a:extLst>
                  <a:ext uri="{0D108BD9-81ED-4DB2-BD59-A6C34878D82A}">
                    <a16:rowId xmlns:a16="http://schemas.microsoft.com/office/drawing/2014/main" val="10007"/>
                  </a:ext>
                </a:extLst>
              </a:tr>
              <a:tr h="224025">
                <a:tc>
                  <a:txBody>
                    <a:bodyPr/>
                    <a:lstStyle/>
                    <a:p>
                      <a:pPr marL="0" lvl="0" indent="0" rtl="0">
                        <a:lnSpc>
                          <a:spcPct val="115000"/>
                        </a:lnSpc>
                        <a:spcBef>
                          <a:spcPts val="0"/>
                        </a:spcBef>
                        <a:spcAft>
                          <a:spcPts val="0"/>
                        </a:spcAft>
                        <a:buNone/>
                      </a:pPr>
                      <a:r>
                        <a:rPr lang="en-US" sz="800"/>
                        <a:t>050</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Change second indicator to 4</a:t>
                      </a:r>
                      <a:endParaRPr sz="800"/>
                    </a:p>
                  </a:txBody>
                  <a:tcPr marL="28575" marR="28575" marT="19050" marB="19050" anchor="b"/>
                </a:tc>
                <a:extLst>
                  <a:ext uri="{0D108BD9-81ED-4DB2-BD59-A6C34878D82A}">
                    <a16:rowId xmlns:a16="http://schemas.microsoft.com/office/drawing/2014/main" val="10008"/>
                  </a:ext>
                </a:extLst>
              </a:tr>
              <a:tr h="224025">
                <a:tc>
                  <a:txBody>
                    <a:bodyPr/>
                    <a:lstStyle/>
                    <a:p>
                      <a:pPr marL="0" lvl="0" indent="0" rtl="0">
                        <a:lnSpc>
                          <a:spcPct val="115000"/>
                        </a:lnSpc>
                        <a:spcBef>
                          <a:spcPts val="0"/>
                        </a:spcBef>
                        <a:spcAft>
                          <a:spcPts val="0"/>
                        </a:spcAft>
                        <a:buNone/>
                      </a:pPr>
                      <a:r>
                        <a:rPr lang="en-US" sz="800"/>
                        <a:t>260</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Remove (but not until 264_1 is created)</a:t>
                      </a:r>
                      <a:endParaRPr sz="800"/>
                    </a:p>
                  </a:txBody>
                  <a:tcPr marL="28575" marR="28575" marT="19050" marB="19050" anchor="b"/>
                </a:tc>
                <a:extLst>
                  <a:ext uri="{0D108BD9-81ED-4DB2-BD59-A6C34878D82A}">
                    <a16:rowId xmlns:a16="http://schemas.microsoft.com/office/drawing/2014/main" val="10009"/>
                  </a:ext>
                </a:extLst>
              </a:tr>
              <a:tr h="224025">
                <a:tc>
                  <a:txBody>
                    <a:bodyPr/>
                    <a:lstStyle/>
                    <a:p>
                      <a:pPr marL="0" lvl="0" indent="0" rtl="0">
                        <a:lnSpc>
                          <a:spcPct val="115000"/>
                        </a:lnSpc>
                        <a:spcBef>
                          <a:spcPts val="0"/>
                        </a:spcBef>
                        <a:spcAft>
                          <a:spcPts val="0"/>
                        </a:spcAft>
                        <a:buNone/>
                      </a:pPr>
                      <a:r>
                        <a:rPr lang="en-US" sz="800"/>
                        <a:t>264_1</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If 260 is present, create 264_1 using 260abc content</a:t>
                      </a:r>
                      <a:endParaRPr sz="800"/>
                    </a:p>
                  </a:txBody>
                  <a:tcPr marL="28575" marR="28575" marT="19050" marB="19050" anchor="b"/>
                </a:tc>
                <a:extLst>
                  <a:ext uri="{0D108BD9-81ED-4DB2-BD59-A6C34878D82A}">
                    <a16:rowId xmlns:a16="http://schemas.microsoft.com/office/drawing/2014/main" val="10010"/>
                  </a:ext>
                </a:extLst>
              </a:tr>
              <a:tr h="224025">
                <a:tc>
                  <a:txBody>
                    <a:bodyPr/>
                    <a:lstStyle/>
                    <a:p>
                      <a:pPr marL="0" lvl="0" indent="0" rtl="0">
                        <a:lnSpc>
                          <a:spcPct val="115000"/>
                        </a:lnSpc>
                        <a:spcBef>
                          <a:spcPts val="0"/>
                        </a:spcBef>
                        <a:spcAft>
                          <a:spcPts val="0"/>
                        </a:spcAft>
                        <a:buNone/>
                      </a:pPr>
                      <a:r>
                        <a:rPr lang="en-US" sz="800"/>
                        <a:t>300$a</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Change to: 1 online resource (1 map)</a:t>
                      </a:r>
                      <a:endParaRPr sz="800"/>
                    </a:p>
                  </a:txBody>
                  <a:tcPr marL="28575" marR="28575" marT="19050" marB="19050" anchor="b"/>
                </a:tc>
                <a:extLst>
                  <a:ext uri="{0D108BD9-81ED-4DB2-BD59-A6C34878D82A}">
                    <a16:rowId xmlns:a16="http://schemas.microsoft.com/office/drawing/2014/main" val="10011"/>
                  </a:ext>
                </a:extLst>
              </a:tr>
              <a:tr h="224025">
                <a:tc>
                  <a:txBody>
                    <a:bodyPr/>
                    <a:lstStyle/>
                    <a:p>
                      <a:pPr marL="0" lvl="0" indent="0" rtl="0">
                        <a:lnSpc>
                          <a:spcPct val="115000"/>
                        </a:lnSpc>
                        <a:spcBef>
                          <a:spcPts val="0"/>
                        </a:spcBef>
                        <a:spcAft>
                          <a:spcPts val="0"/>
                        </a:spcAft>
                        <a:buNone/>
                      </a:pPr>
                      <a:r>
                        <a:rPr lang="en-US" sz="800"/>
                        <a:t>300$b</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Add if not present: color</a:t>
                      </a:r>
                      <a:endParaRPr sz="800"/>
                    </a:p>
                  </a:txBody>
                  <a:tcPr marL="28575" marR="28575" marT="19050" marB="19050" anchor="b"/>
                </a:tc>
                <a:extLst>
                  <a:ext uri="{0D108BD9-81ED-4DB2-BD59-A6C34878D82A}">
                    <a16:rowId xmlns:a16="http://schemas.microsoft.com/office/drawing/2014/main" val="10012"/>
                  </a:ext>
                </a:extLst>
              </a:tr>
              <a:tr h="224025">
                <a:tc>
                  <a:txBody>
                    <a:bodyPr/>
                    <a:lstStyle/>
                    <a:p>
                      <a:pPr marL="0" lvl="0" indent="0" rtl="0">
                        <a:lnSpc>
                          <a:spcPct val="115000"/>
                        </a:lnSpc>
                        <a:spcBef>
                          <a:spcPts val="0"/>
                        </a:spcBef>
                        <a:spcAft>
                          <a:spcPts val="0"/>
                        </a:spcAft>
                        <a:buNone/>
                      </a:pPr>
                      <a:r>
                        <a:rPr lang="en-US" sz="800"/>
                        <a:t>300$c</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Remove</a:t>
                      </a:r>
                      <a:endParaRPr sz="800"/>
                    </a:p>
                  </a:txBody>
                  <a:tcPr marL="28575" marR="28575" marT="19050" marB="19050" anchor="b"/>
                </a:tc>
                <a:extLst>
                  <a:ext uri="{0D108BD9-81ED-4DB2-BD59-A6C34878D82A}">
                    <a16:rowId xmlns:a16="http://schemas.microsoft.com/office/drawing/2014/main" val="10013"/>
                  </a:ext>
                </a:extLst>
              </a:tr>
              <a:tr h="224025">
                <a:tc>
                  <a:txBody>
                    <a:bodyPr/>
                    <a:lstStyle/>
                    <a:p>
                      <a:pPr marL="0" lvl="0" indent="0" rtl="0">
                        <a:lnSpc>
                          <a:spcPct val="115000"/>
                        </a:lnSpc>
                        <a:spcBef>
                          <a:spcPts val="0"/>
                        </a:spcBef>
                        <a:spcAft>
                          <a:spcPts val="0"/>
                        </a:spcAft>
                        <a:buNone/>
                      </a:pPr>
                      <a:r>
                        <a:rPr lang="en-US" sz="800"/>
                        <a:t>336</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$a cartographic image $b cri $2 rdacontent</a:t>
                      </a:r>
                      <a:endParaRPr sz="800"/>
                    </a:p>
                  </a:txBody>
                  <a:tcPr marL="28575" marR="28575" marT="19050" marB="19050" anchor="b"/>
                </a:tc>
                <a:extLst>
                  <a:ext uri="{0D108BD9-81ED-4DB2-BD59-A6C34878D82A}">
                    <a16:rowId xmlns:a16="http://schemas.microsoft.com/office/drawing/2014/main" val="10014"/>
                  </a:ext>
                </a:extLst>
              </a:tr>
              <a:tr h="224025">
                <a:tc>
                  <a:txBody>
                    <a:bodyPr/>
                    <a:lstStyle/>
                    <a:p>
                      <a:pPr marL="0" lvl="0" indent="0" rtl="0">
                        <a:lnSpc>
                          <a:spcPct val="115000"/>
                        </a:lnSpc>
                        <a:spcBef>
                          <a:spcPts val="0"/>
                        </a:spcBef>
                        <a:spcAft>
                          <a:spcPts val="0"/>
                        </a:spcAft>
                        <a:buNone/>
                      </a:pPr>
                      <a:r>
                        <a:rPr lang="en-US" sz="800"/>
                        <a:t>337</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$a unmediated $b n $2 rdamedia</a:t>
                      </a:r>
                      <a:endParaRPr sz="800"/>
                    </a:p>
                  </a:txBody>
                  <a:tcPr marL="28575" marR="28575" marT="19050" marB="19050" anchor="b"/>
                </a:tc>
                <a:extLst>
                  <a:ext uri="{0D108BD9-81ED-4DB2-BD59-A6C34878D82A}">
                    <a16:rowId xmlns:a16="http://schemas.microsoft.com/office/drawing/2014/main" val="10015"/>
                  </a:ext>
                </a:extLst>
              </a:tr>
              <a:tr h="224025">
                <a:tc>
                  <a:txBody>
                    <a:bodyPr/>
                    <a:lstStyle/>
                    <a:p>
                      <a:pPr marL="0" lvl="0" indent="0" rtl="0">
                        <a:lnSpc>
                          <a:spcPct val="115000"/>
                        </a:lnSpc>
                        <a:spcBef>
                          <a:spcPts val="0"/>
                        </a:spcBef>
                        <a:spcAft>
                          <a:spcPts val="0"/>
                        </a:spcAft>
                        <a:buNone/>
                      </a:pPr>
                      <a:r>
                        <a:rPr lang="en-US" sz="800"/>
                        <a:t>338</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$a Online resource $b cr $2 rdacarrier</a:t>
                      </a:r>
                      <a:endParaRPr sz="800"/>
                    </a:p>
                  </a:txBody>
                  <a:tcPr marL="28575" marR="28575" marT="19050" marB="19050" anchor="b"/>
                </a:tc>
                <a:extLst>
                  <a:ext uri="{0D108BD9-81ED-4DB2-BD59-A6C34878D82A}">
                    <a16:rowId xmlns:a16="http://schemas.microsoft.com/office/drawing/2014/main" val="10016"/>
                  </a:ext>
                </a:extLst>
              </a:tr>
              <a:tr h="224025">
                <a:tc>
                  <a:txBody>
                    <a:bodyPr/>
                    <a:lstStyle/>
                    <a:p>
                      <a:pPr marL="0" lvl="0" indent="0" rtl="0">
                        <a:lnSpc>
                          <a:spcPct val="115000"/>
                        </a:lnSpc>
                        <a:spcBef>
                          <a:spcPts val="0"/>
                        </a:spcBef>
                        <a:spcAft>
                          <a:spcPts val="0"/>
                        </a:spcAft>
                        <a:buNone/>
                      </a:pPr>
                      <a:r>
                        <a:rPr lang="en-US" sz="800"/>
                        <a:t>347</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$a image file $b JPEG $2 rda</a:t>
                      </a:r>
                      <a:endParaRPr sz="800"/>
                    </a:p>
                  </a:txBody>
                  <a:tcPr marL="28575" marR="28575" marT="19050" marB="19050" anchor="b"/>
                </a:tc>
                <a:extLst>
                  <a:ext uri="{0D108BD9-81ED-4DB2-BD59-A6C34878D82A}">
                    <a16:rowId xmlns:a16="http://schemas.microsoft.com/office/drawing/2014/main" val="10017"/>
                  </a:ext>
                </a:extLst>
              </a:tr>
              <a:tr h="224025">
                <a:tc>
                  <a:txBody>
                    <a:bodyPr/>
                    <a:lstStyle/>
                    <a:p>
                      <a:pPr marL="0" lvl="0" indent="0" rtl="0">
                        <a:lnSpc>
                          <a:spcPct val="115000"/>
                        </a:lnSpc>
                        <a:spcBef>
                          <a:spcPts val="0"/>
                        </a:spcBef>
                        <a:spcAft>
                          <a:spcPts val="0"/>
                        </a:spcAft>
                        <a:buNone/>
                      </a:pPr>
                      <a:r>
                        <a:rPr lang="en-US" sz="800"/>
                        <a:t>541</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Remove</a:t>
                      </a:r>
                      <a:endParaRPr sz="800"/>
                    </a:p>
                  </a:txBody>
                  <a:tcPr marL="28575" marR="28575" marT="19050" marB="19050" anchor="b"/>
                </a:tc>
                <a:extLst>
                  <a:ext uri="{0D108BD9-81ED-4DB2-BD59-A6C34878D82A}">
                    <a16:rowId xmlns:a16="http://schemas.microsoft.com/office/drawing/2014/main" val="10018"/>
                  </a:ext>
                </a:extLst>
              </a:tr>
              <a:tr h="224025">
                <a:tc>
                  <a:txBody>
                    <a:bodyPr/>
                    <a:lstStyle/>
                    <a:p>
                      <a:pPr marL="0" lvl="0" indent="0" rtl="0">
                        <a:lnSpc>
                          <a:spcPct val="115000"/>
                        </a:lnSpc>
                        <a:spcBef>
                          <a:spcPts val="0"/>
                        </a:spcBef>
                        <a:spcAft>
                          <a:spcPts val="0"/>
                        </a:spcAft>
                        <a:buNone/>
                      </a:pPr>
                      <a:r>
                        <a:rPr lang="en-US" sz="800"/>
                        <a:t>561</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Remove</a:t>
                      </a:r>
                      <a:endParaRPr sz="800"/>
                    </a:p>
                  </a:txBody>
                  <a:tcPr marL="28575" marR="28575" marT="19050" marB="19050" anchor="b"/>
                </a:tc>
                <a:extLst>
                  <a:ext uri="{0D108BD9-81ED-4DB2-BD59-A6C34878D82A}">
                    <a16:rowId xmlns:a16="http://schemas.microsoft.com/office/drawing/2014/main" val="10019"/>
                  </a:ext>
                </a:extLst>
              </a:tr>
              <a:tr h="224025">
                <a:tc>
                  <a:txBody>
                    <a:bodyPr/>
                    <a:lstStyle/>
                    <a:p>
                      <a:pPr marL="0" lvl="0" indent="0" rtl="0">
                        <a:lnSpc>
                          <a:spcPct val="115000"/>
                        </a:lnSpc>
                        <a:spcBef>
                          <a:spcPts val="0"/>
                        </a:spcBef>
                        <a:spcAft>
                          <a:spcPts val="0"/>
                        </a:spcAft>
                        <a:buNone/>
                      </a:pPr>
                      <a:r>
                        <a:rPr lang="en-US" sz="800"/>
                        <a:t>655_7</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$a Digital maps. $2 lcgft</a:t>
                      </a:r>
                      <a:endParaRPr sz="800"/>
                    </a:p>
                  </a:txBody>
                  <a:tcPr marL="28575" marR="28575" marT="19050" marB="19050" anchor="b"/>
                </a:tc>
                <a:extLst>
                  <a:ext uri="{0D108BD9-81ED-4DB2-BD59-A6C34878D82A}">
                    <a16:rowId xmlns:a16="http://schemas.microsoft.com/office/drawing/2014/main" val="10020"/>
                  </a:ext>
                </a:extLst>
              </a:tr>
              <a:tr h="224025">
                <a:tc>
                  <a:txBody>
                    <a:bodyPr/>
                    <a:lstStyle/>
                    <a:p>
                      <a:pPr marL="0" lvl="0" indent="0" rtl="0">
                        <a:lnSpc>
                          <a:spcPct val="115000"/>
                        </a:lnSpc>
                        <a:spcBef>
                          <a:spcPts val="0"/>
                        </a:spcBef>
                        <a:spcAft>
                          <a:spcPts val="0"/>
                        </a:spcAft>
                        <a:buNone/>
                      </a:pPr>
                      <a:r>
                        <a:rPr lang="en-US" sz="800"/>
                        <a:t>776_08</a:t>
                      </a:r>
                      <a:endParaRPr sz="800"/>
                    </a:p>
                  </a:txBody>
                  <a:tcPr marL="28575" marR="28575" marT="19050" marB="19050" anchor="b"/>
                </a:tc>
                <a:tc>
                  <a:txBody>
                    <a:bodyPr/>
                    <a:lstStyle/>
                    <a:p>
                      <a:pPr marL="0" lvl="0" indent="0" rtl="0">
                        <a:lnSpc>
                          <a:spcPct val="115000"/>
                        </a:lnSpc>
                        <a:spcBef>
                          <a:spcPts val="0"/>
                        </a:spcBef>
                        <a:spcAft>
                          <a:spcPts val="0"/>
                        </a:spcAft>
                        <a:buNone/>
                      </a:pPr>
                      <a:r>
                        <a:rPr lang="en-US" sz="800"/>
                        <a:t>$i Print version: $a [copy 1xx $a if present] $t [copy 245$a] $w (OCoLC)[copy 001]</a:t>
                      </a:r>
                      <a:endParaRPr sz="800"/>
                    </a:p>
                  </a:txBody>
                  <a:tcPr marL="28575" marR="28575" marT="19050" marB="19050" anchor="b"/>
                </a:tc>
                <a:extLst>
                  <a:ext uri="{0D108BD9-81ED-4DB2-BD59-A6C34878D82A}">
                    <a16:rowId xmlns:a16="http://schemas.microsoft.com/office/drawing/2014/main" val="10021"/>
                  </a:ext>
                </a:extLst>
              </a:tr>
            </a:tbl>
          </a:graphicData>
        </a:graphic>
      </p:graphicFrame>
      <p:sp>
        <p:nvSpPr>
          <p:cNvPr id="165" name="Shape 165"/>
          <p:cNvSpPr txBox="1"/>
          <p:nvPr/>
        </p:nvSpPr>
        <p:spPr>
          <a:xfrm>
            <a:off x="894300" y="827925"/>
            <a:ext cx="7355400" cy="546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b="1"/>
              <a:t>Selected MARC fields changed (mix of RDA/non-RDA) (Round 1)</a:t>
            </a:r>
            <a:endParaRPr sz="1800" b="1"/>
          </a:p>
        </p:txBody>
      </p:sp>
      <p:sp>
        <p:nvSpPr>
          <p:cNvPr id="166" name="Shape 166"/>
          <p:cNvSpPr txBox="1"/>
          <p:nvPr/>
        </p:nvSpPr>
        <p:spPr>
          <a:xfrm>
            <a:off x="1650750" y="6373425"/>
            <a:ext cx="5842500" cy="265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u="sng">
                <a:solidFill>
                  <a:schemeClr val="hlink"/>
                </a:solidFill>
                <a:hlinkClick r:id="rId3"/>
              </a:rPr>
              <a:t>Link to all fields changed</a:t>
            </a:r>
            <a:endParaRPr/>
          </a:p>
        </p:txBody>
      </p:sp>
    </p:spTree>
    <p:extLst>
      <p:ext uri="{BB962C8B-B14F-4D97-AF65-F5344CB8AC3E}">
        <p14:creationId xmlns:p14="http://schemas.microsoft.com/office/powerpoint/2010/main" val="1874380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Shape 172"/>
          <p:cNvPicPr preferRelativeResize="0"/>
          <p:nvPr/>
        </p:nvPicPr>
        <p:blipFill>
          <a:blip r:embed="rId3">
            <a:alphaModFix/>
          </a:blip>
          <a:stretch>
            <a:fillRect/>
          </a:stretch>
        </p:blipFill>
        <p:spPr>
          <a:xfrm>
            <a:off x="451462" y="1766587"/>
            <a:ext cx="8241074" cy="4120537"/>
          </a:xfrm>
          <a:prstGeom prst="rect">
            <a:avLst/>
          </a:prstGeom>
          <a:noFill/>
          <a:ln>
            <a:noFill/>
          </a:ln>
        </p:spPr>
      </p:pic>
      <p:sp>
        <p:nvSpPr>
          <p:cNvPr id="173" name="Shape 173"/>
          <p:cNvSpPr txBox="1"/>
          <p:nvPr/>
        </p:nvSpPr>
        <p:spPr>
          <a:xfrm>
            <a:off x="708300" y="853225"/>
            <a:ext cx="7727400" cy="627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1800" b="1"/>
              <a:t>MarcEdit: “Add/Delete”, “Swap”, and “Edit”</a:t>
            </a:r>
            <a:endParaRPr sz="1800" b="1"/>
          </a:p>
        </p:txBody>
      </p:sp>
    </p:spTree>
    <p:extLst>
      <p:ext uri="{BB962C8B-B14F-4D97-AF65-F5344CB8AC3E}">
        <p14:creationId xmlns:p14="http://schemas.microsoft.com/office/powerpoint/2010/main" val="2791371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p:nvPr/>
        </p:nvSpPr>
        <p:spPr>
          <a:xfrm>
            <a:off x="263288" y="1033950"/>
            <a:ext cx="85206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a:solidFill>
                  <a:srgbClr val="000000"/>
                </a:solidFill>
              </a:rPr>
              <a:t>Manual edits</a:t>
            </a:r>
            <a:endParaRPr sz="2800">
              <a:solidFill>
                <a:srgbClr val="000000"/>
              </a:solidFill>
            </a:endParaRPr>
          </a:p>
        </p:txBody>
      </p:sp>
      <p:sp>
        <p:nvSpPr>
          <p:cNvPr id="180" name="Shape 180"/>
          <p:cNvSpPr txBox="1"/>
          <p:nvPr/>
        </p:nvSpPr>
        <p:spPr>
          <a:xfrm>
            <a:off x="263288" y="1606650"/>
            <a:ext cx="4322100" cy="3642300"/>
          </a:xfrm>
          <a:prstGeom prst="rect">
            <a:avLst/>
          </a:prstGeom>
          <a:noFill/>
          <a:ln>
            <a:noFill/>
          </a:ln>
        </p:spPr>
        <p:txBody>
          <a:bodyPr spcFirstLastPara="1" wrap="square" lIns="91425" tIns="91425" rIns="91425" bIns="91425" anchor="t" anchorCtr="0">
            <a:noAutofit/>
          </a:bodyPr>
          <a:lstStyle/>
          <a:p>
            <a:pPr marL="457200" lvl="0" indent="-342900" rtl="0">
              <a:lnSpc>
                <a:spcPct val="115000"/>
              </a:lnSpc>
              <a:spcBef>
                <a:spcPts val="0"/>
              </a:spcBef>
              <a:spcAft>
                <a:spcPts val="0"/>
              </a:spcAft>
              <a:buClr>
                <a:srgbClr val="595959"/>
              </a:buClr>
              <a:buSzPts val="1800"/>
              <a:buChar char="●"/>
            </a:pPr>
            <a:r>
              <a:rPr lang="en-US" sz="1800">
                <a:solidFill>
                  <a:srgbClr val="595959"/>
                </a:solidFill>
              </a:rPr>
              <a:t>Various manual edits were required:</a:t>
            </a:r>
            <a:endParaRPr sz="1800">
              <a:solidFill>
                <a:srgbClr val="595959"/>
              </a:solidFill>
            </a:endParaRPr>
          </a:p>
          <a:p>
            <a:pPr marL="914400" lvl="1" indent="-317500" rtl="0">
              <a:lnSpc>
                <a:spcPct val="115000"/>
              </a:lnSpc>
              <a:spcBef>
                <a:spcPts val="0"/>
              </a:spcBef>
              <a:spcAft>
                <a:spcPts val="0"/>
              </a:spcAft>
              <a:buClr>
                <a:srgbClr val="595959"/>
              </a:buClr>
              <a:buSzPts val="1400"/>
              <a:buChar char="○"/>
            </a:pPr>
            <a:r>
              <a:rPr lang="en-US">
                <a:solidFill>
                  <a:srgbClr val="595959"/>
                </a:solidFill>
              </a:rPr>
              <a:t>If a human eye was required (e.g., date of situation for call number)</a:t>
            </a:r>
            <a:endParaRPr>
              <a:solidFill>
                <a:srgbClr val="595959"/>
              </a:solidFill>
            </a:endParaRPr>
          </a:p>
          <a:p>
            <a:pPr marL="914400" lvl="1" indent="-317500" rtl="0">
              <a:lnSpc>
                <a:spcPct val="115000"/>
              </a:lnSpc>
              <a:spcBef>
                <a:spcPts val="0"/>
              </a:spcBef>
              <a:spcAft>
                <a:spcPts val="0"/>
              </a:spcAft>
              <a:buClr>
                <a:srgbClr val="595959"/>
              </a:buClr>
              <a:buSzPts val="1400"/>
              <a:buChar char="○"/>
            </a:pPr>
            <a:r>
              <a:rPr lang="en-US">
                <a:solidFill>
                  <a:srgbClr val="595959"/>
                </a:solidFill>
              </a:rPr>
              <a:t>Expertise in creating regular expressions (which we do not have )</a:t>
            </a:r>
            <a:endParaRPr>
              <a:solidFill>
                <a:srgbClr val="595959"/>
              </a:solidFill>
            </a:endParaRPr>
          </a:p>
        </p:txBody>
      </p:sp>
      <p:graphicFrame>
        <p:nvGraphicFramePr>
          <p:cNvPr id="181" name="Shape 181"/>
          <p:cNvGraphicFramePr/>
          <p:nvPr/>
        </p:nvGraphicFramePr>
        <p:xfrm>
          <a:off x="4875313" y="1099875"/>
          <a:ext cx="3908575" cy="4182830"/>
        </p:xfrm>
        <a:graphic>
          <a:graphicData uri="http://schemas.openxmlformats.org/drawingml/2006/table">
            <a:tbl>
              <a:tblPr>
                <a:noFill/>
              </a:tblPr>
              <a:tblGrid>
                <a:gridCol w="454275">
                  <a:extLst>
                    <a:ext uri="{9D8B030D-6E8A-4147-A177-3AD203B41FA5}">
                      <a16:colId xmlns:a16="http://schemas.microsoft.com/office/drawing/2014/main" val="20000"/>
                    </a:ext>
                  </a:extLst>
                </a:gridCol>
                <a:gridCol w="3454300">
                  <a:extLst>
                    <a:ext uri="{9D8B030D-6E8A-4147-A177-3AD203B41FA5}">
                      <a16:colId xmlns:a16="http://schemas.microsoft.com/office/drawing/2014/main" val="20001"/>
                    </a:ext>
                  </a:extLst>
                </a:gridCol>
              </a:tblGrid>
              <a:tr h="276450">
                <a:tc>
                  <a:txBody>
                    <a:bodyPr/>
                    <a:lstStyle/>
                    <a:p>
                      <a:pPr marL="0" lvl="0" indent="0" rtl="0">
                        <a:lnSpc>
                          <a:spcPct val="115000"/>
                        </a:lnSpc>
                        <a:spcBef>
                          <a:spcPts val="0"/>
                        </a:spcBef>
                        <a:spcAft>
                          <a:spcPts val="0"/>
                        </a:spcAft>
                        <a:buNone/>
                      </a:pPr>
                      <a:r>
                        <a:rPr lang="en-US" sz="1000"/>
                        <a:t>050</a:t>
                      </a:r>
                      <a:endParaRPr sz="1000"/>
                    </a:p>
                  </a:txBody>
                  <a:tcPr marL="28575" marR="28575" marT="19050" marB="19050" anchor="b"/>
                </a:tc>
                <a:tc>
                  <a:txBody>
                    <a:bodyPr/>
                    <a:lstStyle/>
                    <a:p>
                      <a:pPr marL="0" lvl="0" indent="0" rtl="0">
                        <a:lnSpc>
                          <a:spcPct val="115000"/>
                        </a:lnSpc>
                        <a:spcBef>
                          <a:spcPts val="0"/>
                        </a:spcBef>
                        <a:spcAft>
                          <a:spcPts val="0"/>
                        </a:spcAft>
                        <a:buNone/>
                      </a:pPr>
                      <a:r>
                        <a:rPr lang="en-US" sz="1000"/>
                        <a:t>Misc cleanup</a:t>
                      </a:r>
                      <a:endParaRPr sz="1000"/>
                    </a:p>
                  </a:txBody>
                  <a:tcPr marL="28575" marR="28575" marT="19050" marB="19050" anchor="b"/>
                </a:tc>
                <a:extLst>
                  <a:ext uri="{0D108BD9-81ED-4DB2-BD59-A6C34878D82A}">
                    <a16:rowId xmlns:a16="http://schemas.microsoft.com/office/drawing/2014/main" val="10000"/>
                  </a:ext>
                </a:extLst>
              </a:tr>
              <a:tr h="276450">
                <a:tc>
                  <a:txBody>
                    <a:bodyPr/>
                    <a:lstStyle/>
                    <a:p>
                      <a:pPr marL="0" lvl="0" indent="0" rtl="0">
                        <a:lnSpc>
                          <a:spcPct val="115000"/>
                        </a:lnSpc>
                        <a:spcBef>
                          <a:spcPts val="0"/>
                        </a:spcBef>
                        <a:spcAft>
                          <a:spcPts val="0"/>
                        </a:spcAft>
                        <a:buNone/>
                      </a:pPr>
                      <a:r>
                        <a:rPr lang="en-US" sz="1000"/>
                        <a:t>090</a:t>
                      </a:r>
                      <a:endParaRPr sz="1000"/>
                    </a:p>
                  </a:txBody>
                  <a:tcPr marL="28575" marR="28575" marT="19050" marB="19050" anchor="b"/>
                </a:tc>
                <a:tc>
                  <a:txBody>
                    <a:bodyPr/>
                    <a:lstStyle/>
                    <a:p>
                      <a:pPr marL="0" lvl="0" indent="0" rtl="0">
                        <a:lnSpc>
                          <a:spcPct val="115000"/>
                        </a:lnSpc>
                        <a:spcBef>
                          <a:spcPts val="0"/>
                        </a:spcBef>
                        <a:spcAft>
                          <a:spcPts val="0"/>
                        </a:spcAft>
                        <a:buNone/>
                      </a:pPr>
                      <a:r>
                        <a:rPr lang="en-US" sz="1000"/>
                        <a:t>Create new 090 conforming to our library's house style</a:t>
                      </a:r>
                      <a:endParaRPr sz="1000"/>
                    </a:p>
                  </a:txBody>
                  <a:tcPr marL="28575" marR="28575" marT="19050" marB="19050" anchor="b"/>
                </a:tc>
                <a:extLst>
                  <a:ext uri="{0D108BD9-81ED-4DB2-BD59-A6C34878D82A}">
                    <a16:rowId xmlns:a16="http://schemas.microsoft.com/office/drawing/2014/main" val="10001"/>
                  </a:ext>
                </a:extLst>
              </a:tr>
              <a:tr h="276450">
                <a:tc>
                  <a:txBody>
                    <a:bodyPr/>
                    <a:lstStyle/>
                    <a:p>
                      <a:pPr marL="0" lvl="0" indent="0" rtl="0">
                        <a:lnSpc>
                          <a:spcPct val="115000"/>
                        </a:lnSpc>
                        <a:spcBef>
                          <a:spcPts val="0"/>
                        </a:spcBef>
                        <a:spcAft>
                          <a:spcPts val="0"/>
                        </a:spcAft>
                        <a:buNone/>
                      </a:pPr>
                      <a:r>
                        <a:rPr lang="en-US" sz="1000"/>
                        <a:t>300</a:t>
                      </a:r>
                      <a:endParaRPr sz="1000"/>
                    </a:p>
                  </a:txBody>
                  <a:tcPr marL="28575" marR="28575" marT="19050" marB="19050" anchor="b"/>
                </a:tc>
                <a:tc>
                  <a:txBody>
                    <a:bodyPr/>
                    <a:lstStyle/>
                    <a:p>
                      <a:pPr marL="0" lvl="0" indent="0" rtl="0">
                        <a:lnSpc>
                          <a:spcPct val="115000"/>
                        </a:lnSpc>
                        <a:spcBef>
                          <a:spcPts val="0"/>
                        </a:spcBef>
                        <a:spcAft>
                          <a:spcPts val="0"/>
                        </a:spcAft>
                        <a:buNone/>
                      </a:pPr>
                      <a:r>
                        <a:rPr lang="en-US" sz="1000"/>
                        <a:t>If 490 is present, a full stop should be added at end of 300</a:t>
                      </a:r>
                      <a:endParaRPr sz="1000"/>
                    </a:p>
                  </a:txBody>
                  <a:tcPr marL="28575" marR="28575" marT="19050" marB="19050" anchor="b"/>
                </a:tc>
                <a:extLst>
                  <a:ext uri="{0D108BD9-81ED-4DB2-BD59-A6C34878D82A}">
                    <a16:rowId xmlns:a16="http://schemas.microsoft.com/office/drawing/2014/main" val="10002"/>
                  </a:ext>
                </a:extLst>
              </a:tr>
              <a:tr h="728800">
                <a:tc>
                  <a:txBody>
                    <a:bodyPr/>
                    <a:lstStyle/>
                    <a:p>
                      <a:pPr marL="0" lvl="0" indent="0" rtl="0">
                        <a:lnSpc>
                          <a:spcPct val="115000"/>
                        </a:lnSpc>
                        <a:spcBef>
                          <a:spcPts val="0"/>
                        </a:spcBef>
                        <a:spcAft>
                          <a:spcPts val="0"/>
                        </a:spcAft>
                        <a:buNone/>
                      </a:pPr>
                      <a:r>
                        <a:rPr lang="en-US" sz="1000"/>
                        <a:t>533</a:t>
                      </a:r>
                      <a:endParaRPr sz="1000"/>
                    </a:p>
                  </a:txBody>
                  <a:tcPr marL="28575" marR="28575" marT="19050" marB="19050" anchor="b"/>
                </a:tc>
                <a:tc>
                  <a:txBody>
                    <a:bodyPr/>
                    <a:lstStyle/>
                    <a:p>
                      <a:pPr marL="0" lvl="0" indent="0" rtl="0">
                        <a:lnSpc>
                          <a:spcPct val="115000"/>
                        </a:lnSpc>
                        <a:spcBef>
                          <a:spcPts val="0"/>
                        </a:spcBef>
                        <a:spcAft>
                          <a:spcPts val="0"/>
                        </a:spcAft>
                        <a:buNone/>
                      </a:pPr>
                      <a:r>
                        <a:rPr lang="en-US" sz="1000"/>
                        <a:t>$a Electronic reproduction. $b [East Lansing, Michigan] : $c [Michigan State University Map Library], ǂd [2010-2016]. (add locally only)</a:t>
                      </a:r>
                      <a:endParaRPr sz="1000"/>
                    </a:p>
                  </a:txBody>
                  <a:tcPr marL="28575" marR="28575" marT="19050" marB="19050" anchor="b"/>
                </a:tc>
                <a:extLst>
                  <a:ext uri="{0D108BD9-81ED-4DB2-BD59-A6C34878D82A}">
                    <a16:rowId xmlns:a16="http://schemas.microsoft.com/office/drawing/2014/main" val="10003"/>
                  </a:ext>
                </a:extLst>
              </a:tr>
              <a:tr h="276450">
                <a:tc>
                  <a:txBody>
                    <a:bodyPr/>
                    <a:lstStyle/>
                    <a:p>
                      <a:pPr marL="0" lvl="0" indent="0" rtl="0">
                        <a:lnSpc>
                          <a:spcPct val="115000"/>
                        </a:lnSpc>
                        <a:spcBef>
                          <a:spcPts val="0"/>
                        </a:spcBef>
                        <a:spcAft>
                          <a:spcPts val="0"/>
                        </a:spcAft>
                        <a:buNone/>
                      </a:pPr>
                      <a:r>
                        <a:rPr lang="en-US" sz="1000"/>
                        <a:t>6xx</a:t>
                      </a:r>
                      <a:endParaRPr sz="1000"/>
                    </a:p>
                  </a:txBody>
                  <a:tcPr marL="28575" marR="28575" marT="19050" marB="19050" anchor="b"/>
                </a:tc>
                <a:tc>
                  <a:txBody>
                    <a:bodyPr/>
                    <a:lstStyle/>
                    <a:p>
                      <a:pPr marL="0" lvl="0" indent="0" rtl="0">
                        <a:lnSpc>
                          <a:spcPct val="115000"/>
                        </a:lnSpc>
                        <a:spcBef>
                          <a:spcPts val="0"/>
                        </a:spcBef>
                        <a:spcAft>
                          <a:spcPts val="0"/>
                        </a:spcAft>
                        <a:buNone/>
                      </a:pPr>
                      <a:r>
                        <a:rPr lang="en-US" sz="1000"/>
                        <a:t>Remove all FAST headings, where present</a:t>
                      </a:r>
                      <a:endParaRPr sz="1000"/>
                    </a:p>
                  </a:txBody>
                  <a:tcPr marL="28575" marR="28575" marT="19050" marB="19050" anchor="b"/>
                </a:tc>
                <a:extLst>
                  <a:ext uri="{0D108BD9-81ED-4DB2-BD59-A6C34878D82A}">
                    <a16:rowId xmlns:a16="http://schemas.microsoft.com/office/drawing/2014/main" val="10004"/>
                  </a:ext>
                </a:extLst>
              </a:tr>
              <a:tr h="276450">
                <a:tc>
                  <a:txBody>
                    <a:bodyPr/>
                    <a:lstStyle/>
                    <a:p>
                      <a:pPr marL="0" lvl="0" indent="0" rtl="0">
                        <a:lnSpc>
                          <a:spcPct val="115000"/>
                        </a:lnSpc>
                        <a:spcBef>
                          <a:spcPts val="0"/>
                        </a:spcBef>
                        <a:spcAft>
                          <a:spcPts val="0"/>
                        </a:spcAft>
                        <a:buNone/>
                      </a:pPr>
                      <a:r>
                        <a:rPr lang="en-US" sz="1000"/>
                        <a:t>655_7</a:t>
                      </a:r>
                      <a:endParaRPr sz="1000"/>
                    </a:p>
                  </a:txBody>
                  <a:tcPr marL="28575" marR="28575" marT="19050" marB="19050" anchor="b"/>
                </a:tc>
                <a:tc>
                  <a:txBody>
                    <a:bodyPr/>
                    <a:lstStyle/>
                    <a:p>
                      <a:pPr marL="0" lvl="0" indent="0" rtl="0">
                        <a:lnSpc>
                          <a:spcPct val="115000"/>
                        </a:lnSpc>
                        <a:spcBef>
                          <a:spcPts val="0"/>
                        </a:spcBef>
                        <a:spcAft>
                          <a:spcPts val="0"/>
                        </a:spcAft>
                        <a:buNone/>
                      </a:pPr>
                      <a:r>
                        <a:rPr lang="en-US" sz="1000"/>
                        <a:t>Remove instances of 655_7 $a Maps. $2 lcgft</a:t>
                      </a:r>
                      <a:endParaRPr sz="1000"/>
                    </a:p>
                  </a:txBody>
                  <a:tcPr marL="28575" marR="28575" marT="19050" marB="19050" anchor="b"/>
                </a:tc>
                <a:extLst>
                  <a:ext uri="{0D108BD9-81ED-4DB2-BD59-A6C34878D82A}">
                    <a16:rowId xmlns:a16="http://schemas.microsoft.com/office/drawing/2014/main" val="10005"/>
                  </a:ext>
                </a:extLst>
              </a:tr>
              <a:tr h="552900">
                <a:tc>
                  <a:txBody>
                    <a:bodyPr/>
                    <a:lstStyle/>
                    <a:p>
                      <a:pPr marL="0" lvl="0" indent="0" rtl="0">
                        <a:lnSpc>
                          <a:spcPct val="115000"/>
                        </a:lnSpc>
                        <a:spcBef>
                          <a:spcPts val="0"/>
                        </a:spcBef>
                        <a:spcAft>
                          <a:spcPts val="0"/>
                        </a:spcAft>
                        <a:buNone/>
                      </a:pPr>
                      <a:r>
                        <a:rPr lang="en-US" sz="1000"/>
                        <a:t>710_2</a:t>
                      </a:r>
                      <a:endParaRPr sz="1000"/>
                    </a:p>
                  </a:txBody>
                  <a:tcPr marL="28575" marR="28575" marT="19050" marB="19050" anchor="b"/>
                </a:tc>
                <a:tc>
                  <a:txBody>
                    <a:bodyPr/>
                    <a:lstStyle/>
                    <a:p>
                      <a:pPr marL="0" lvl="0" indent="0" rtl="0">
                        <a:lnSpc>
                          <a:spcPct val="115000"/>
                        </a:lnSpc>
                        <a:spcBef>
                          <a:spcPts val="0"/>
                        </a:spcBef>
                        <a:spcAft>
                          <a:spcPts val="0"/>
                        </a:spcAft>
                        <a:buNone/>
                      </a:pPr>
                      <a:r>
                        <a:rPr lang="en-US" sz="1100">
                          <a:latin typeface="Calibri"/>
                          <a:ea typeface="Calibri"/>
                          <a:cs typeface="Calibri"/>
                          <a:sym typeface="Calibri"/>
                        </a:rPr>
                        <a:t>$a Michigan State University. $b Libraries. $b Map Library. (add locally only)</a:t>
                      </a:r>
                      <a:endParaRPr sz="1100">
                        <a:latin typeface="Calibri"/>
                        <a:ea typeface="Calibri"/>
                        <a:cs typeface="Calibri"/>
                        <a:sym typeface="Calibri"/>
                      </a:endParaRPr>
                    </a:p>
                  </a:txBody>
                  <a:tcPr marL="28575" marR="28575" marT="19050" marB="19050" anchor="b"/>
                </a:tc>
                <a:extLst>
                  <a:ext uri="{0D108BD9-81ED-4DB2-BD59-A6C34878D82A}">
                    <a16:rowId xmlns:a16="http://schemas.microsoft.com/office/drawing/2014/main" val="10006"/>
                  </a:ext>
                </a:extLst>
              </a:tr>
              <a:tr h="502625">
                <a:tc>
                  <a:txBody>
                    <a:bodyPr/>
                    <a:lstStyle/>
                    <a:p>
                      <a:pPr marL="0" lvl="0" indent="0" rtl="0">
                        <a:lnSpc>
                          <a:spcPct val="115000"/>
                        </a:lnSpc>
                        <a:spcBef>
                          <a:spcPts val="0"/>
                        </a:spcBef>
                        <a:spcAft>
                          <a:spcPts val="0"/>
                        </a:spcAft>
                        <a:buNone/>
                      </a:pPr>
                      <a:r>
                        <a:rPr lang="en-US" sz="1000"/>
                        <a:t>776</a:t>
                      </a:r>
                      <a:endParaRPr sz="1000"/>
                    </a:p>
                  </a:txBody>
                  <a:tcPr marL="28575" marR="28575" marT="19050" marB="19050" anchor="b"/>
                </a:tc>
                <a:tc>
                  <a:txBody>
                    <a:bodyPr/>
                    <a:lstStyle/>
                    <a:p>
                      <a:pPr marL="0" lvl="0" indent="0" rtl="0">
                        <a:lnSpc>
                          <a:spcPct val="115000"/>
                        </a:lnSpc>
                        <a:spcBef>
                          <a:spcPts val="0"/>
                        </a:spcBef>
                        <a:spcAft>
                          <a:spcPts val="0"/>
                        </a:spcAft>
                        <a:buNone/>
                      </a:pPr>
                      <a:r>
                        <a:rPr lang="en-US" sz="1000"/>
                        <a:t>Change commas closing $a to periods; remove initial articles from $t; remove closing ISBD punctuation from end of $t</a:t>
                      </a:r>
                      <a:endParaRPr sz="1000"/>
                    </a:p>
                  </a:txBody>
                  <a:tcPr marL="28575" marR="28575" marT="19050" marB="19050" anchor="b"/>
                </a:tc>
                <a:extLst>
                  <a:ext uri="{0D108BD9-81ED-4DB2-BD59-A6C34878D82A}">
                    <a16:rowId xmlns:a16="http://schemas.microsoft.com/office/drawing/2014/main" val="10007"/>
                  </a:ext>
                </a:extLst>
              </a:tr>
              <a:tr h="955000">
                <a:tc>
                  <a:txBody>
                    <a:bodyPr/>
                    <a:lstStyle/>
                    <a:p>
                      <a:pPr marL="0" lvl="0" indent="0" rtl="0">
                        <a:lnSpc>
                          <a:spcPct val="115000"/>
                        </a:lnSpc>
                        <a:spcBef>
                          <a:spcPts val="0"/>
                        </a:spcBef>
                        <a:spcAft>
                          <a:spcPts val="0"/>
                        </a:spcAft>
                        <a:buNone/>
                      </a:pPr>
                      <a:r>
                        <a:rPr lang="en-US" sz="1000"/>
                        <a:t>Misc RDA changes</a:t>
                      </a:r>
                      <a:endParaRPr sz="1000"/>
                    </a:p>
                  </a:txBody>
                  <a:tcPr marL="28575" marR="28575" marT="19050" marB="19050" anchor="b"/>
                </a:tc>
                <a:tc>
                  <a:txBody>
                    <a:bodyPr/>
                    <a:lstStyle/>
                    <a:p>
                      <a:pPr marL="0" lvl="0" indent="0" rtl="0">
                        <a:lnSpc>
                          <a:spcPct val="115000"/>
                        </a:lnSpc>
                        <a:spcBef>
                          <a:spcPts val="0"/>
                        </a:spcBef>
                        <a:spcAft>
                          <a:spcPts val="0"/>
                        </a:spcAft>
                        <a:buNone/>
                      </a:pPr>
                      <a:r>
                        <a:rPr lang="en-US" sz="1000"/>
                        <a:t>spell out abbreviations; add relationship designators; directly transcribe 245s including replacing ellipses with transcribed text; remove brackets from map scale statements and replace "ca." with "approximately"</a:t>
                      </a:r>
                      <a:endParaRPr sz="1000"/>
                    </a:p>
                  </a:txBody>
                  <a:tcPr marL="28575" marR="28575" marT="19050" marB="19050" anchor="b"/>
                </a:tc>
                <a:extLst>
                  <a:ext uri="{0D108BD9-81ED-4DB2-BD59-A6C34878D82A}">
                    <a16:rowId xmlns:a16="http://schemas.microsoft.com/office/drawing/2014/main" val="10008"/>
                  </a:ext>
                </a:extLst>
              </a:tr>
            </a:tbl>
          </a:graphicData>
        </a:graphic>
      </p:graphicFrame>
      <p:sp>
        <p:nvSpPr>
          <p:cNvPr id="182" name="Shape 182"/>
          <p:cNvSpPr/>
          <p:nvPr/>
        </p:nvSpPr>
        <p:spPr>
          <a:xfrm>
            <a:off x="4778500" y="996913"/>
            <a:ext cx="4102200" cy="4327500"/>
          </a:xfrm>
          <a:prstGeom prst="rect">
            <a:avLst/>
          </a:prstGeom>
          <a:noFill/>
          <a:ln w="381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58671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Shape 188" descr="btaa_44_results.JPG"/>
          <p:cNvPicPr preferRelativeResize="0"/>
          <p:nvPr/>
        </p:nvPicPr>
        <p:blipFill>
          <a:blip r:embed="rId3">
            <a:alphaModFix/>
          </a:blip>
          <a:stretch>
            <a:fillRect/>
          </a:stretch>
        </p:blipFill>
        <p:spPr>
          <a:xfrm>
            <a:off x="1860700" y="1294875"/>
            <a:ext cx="5422600" cy="3556575"/>
          </a:xfrm>
          <a:prstGeom prst="rect">
            <a:avLst/>
          </a:prstGeom>
          <a:noFill/>
          <a:ln>
            <a:noFill/>
          </a:ln>
        </p:spPr>
      </p:pic>
      <p:sp>
        <p:nvSpPr>
          <p:cNvPr id="189" name="Shape 189"/>
          <p:cNvSpPr txBox="1"/>
          <p:nvPr/>
        </p:nvSpPr>
        <p:spPr>
          <a:xfrm>
            <a:off x="2165100" y="729425"/>
            <a:ext cx="4813800" cy="45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a:t>First r</a:t>
            </a:r>
            <a:r>
              <a:rPr lang="en-US" sz="2400">
                <a:solidFill>
                  <a:srgbClr val="000000"/>
                </a:solidFill>
              </a:rPr>
              <a:t>esults and lessons learned</a:t>
            </a:r>
            <a:endParaRPr sz="2400">
              <a:solidFill>
                <a:srgbClr val="000000"/>
              </a:solidFill>
            </a:endParaRPr>
          </a:p>
          <a:p>
            <a:pPr marL="0" lvl="0" indent="0" rtl="0">
              <a:spcBef>
                <a:spcPts val="0"/>
              </a:spcBef>
              <a:spcAft>
                <a:spcPts val="0"/>
              </a:spcAft>
              <a:buClr>
                <a:srgbClr val="000000"/>
              </a:buClr>
              <a:buSzPts val="1100"/>
              <a:buFont typeface="Arial"/>
              <a:buNone/>
            </a:pPr>
            <a:endParaRPr sz="2800">
              <a:solidFill>
                <a:srgbClr val="000000"/>
              </a:solidFill>
            </a:endParaRPr>
          </a:p>
        </p:txBody>
      </p:sp>
      <p:sp>
        <p:nvSpPr>
          <p:cNvPr id="190" name="Shape 190"/>
          <p:cNvSpPr txBox="1"/>
          <p:nvPr/>
        </p:nvSpPr>
        <p:spPr>
          <a:xfrm>
            <a:off x="197850" y="4851450"/>
            <a:ext cx="8748300" cy="2088000"/>
          </a:xfrm>
          <a:prstGeom prst="rect">
            <a:avLst/>
          </a:prstGeom>
          <a:noFill/>
          <a:ln>
            <a:noFill/>
          </a:ln>
        </p:spPr>
        <p:txBody>
          <a:bodyPr spcFirstLastPara="1" wrap="square" lIns="91425" tIns="91425" rIns="91425" bIns="91425" anchor="ctr" anchorCtr="0">
            <a:noAutofit/>
          </a:bodyPr>
          <a:lstStyle/>
          <a:p>
            <a:pPr marL="457200" lvl="0" indent="-342900" rtl="0">
              <a:lnSpc>
                <a:spcPct val="115000"/>
              </a:lnSpc>
              <a:spcBef>
                <a:spcPts val="0"/>
              </a:spcBef>
              <a:spcAft>
                <a:spcPts val="0"/>
              </a:spcAft>
              <a:buClr>
                <a:srgbClr val="595959"/>
              </a:buClr>
              <a:buSzPts val="1800"/>
              <a:buChar char="●"/>
            </a:pPr>
            <a:r>
              <a:rPr lang="en-US" sz="1800">
                <a:solidFill>
                  <a:srgbClr val="595959"/>
                </a:solidFill>
              </a:rPr>
              <a:t>At first we did not adhere to PCC </a:t>
            </a:r>
            <a:r>
              <a:rPr lang="en-US" sz="1800" u="sng">
                <a:solidFill>
                  <a:srgbClr val="0097A7"/>
                </a:solidFill>
                <a:hlinkClick r:id="rId4"/>
              </a:rPr>
              <a:t>provider neutral guidelines</a:t>
            </a:r>
            <a:r>
              <a:rPr lang="en-US" sz="1800">
                <a:solidFill>
                  <a:srgbClr val="595959"/>
                </a:solidFill>
              </a:rPr>
              <a:t>: </a:t>
            </a:r>
            <a:endParaRPr sz="1800">
              <a:solidFill>
                <a:srgbClr val="595959"/>
              </a:solidFill>
            </a:endParaRPr>
          </a:p>
          <a:p>
            <a:pPr marL="914400" lvl="1" indent="-355600" rtl="0">
              <a:lnSpc>
                <a:spcPct val="115000"/>
              </a:lnSpc>
              <a:spcBef>
                <a:spcPts val="0"/>
              </a:spcBef>
              <a:spcAft>
                <a:spcPts val="0"/>
              </a:spcAft>
              <a:buClr>
                <a:srgbClr val="595959"/>
              </a:buClr>
              <a:buSzPts val="2000"/>
              <a:buChar char="○"/>
            </a:pPr>
            <a:r>
              <a:rPr lang="en-US">
                <a:solidFill>
                  <a:srgbClr val="595959"/>
                </a:solidFill>
              </a:rPr>
              <a:t>“</a:t>
            </a:r>
            <a:r>
              <a:rPr lang="en-US">
                <a:solidFill>
                  <a:schemeClr val="dk1"/>
                </a:solidFill>
                <a:latin typeface="Times New Roman"/>
                <a:ea typeface="Times New Roman"/>
                <a:cs typeface="Times New Roman"/>
                <a:sym typeface="Times New Roman"/>
              </a:rPr>
              <a:t>The provider-neutral model (in contrast to RDA) specifies that if the e-resource being cataloged is an online reproduction of a tangible resource, usually the Production, Publication, Distribution, Manufacture and Copyright notice information will come from the original tangible source record</a:t>
            </a:r>
            <a:r>
              <a:rPr lang="en-US">
                <a:solidFill>
                  <a:srgbClr val="595959"/>
                </a:solidFill>
              </a:rPr>
              <a:t>”</a:t>
            </a:r>
            <a:endParaRPr>
              <a:solidFill>
                <a:srgbClr val="595959"/>
              </a:solidFill>
            </a:endParaRPr>
          </a:p>
          <a:p>
            <a:pPr marL="457200" lvl="0" indent="-342900" rtl="0">
              <a:lnSpc>
                <a:spcPct val="115000"/>
              </a:lnSpc>
              <a:spcBef>
                <a:spcPts val="0"/>
              </a:spcBef>
              <a:spcAft>
                <a:spcPts val="0"/>
              </a:spcAft>
              <a:buClr>
                <a:srgbClr val="595959"/>
              </a:buClr>
              <a:buSzPts val="1800"/>
              <a:buChar char="●"/>
            </a:pPr>
            <a:r>
              <a:rPr lang="en-US" sz="1800">
                <a:solidFill>
                  <a:srgbClr val="595959"/>
                </a:solidFill>
              </a:rPr>
              <a:t>Identified several additional changes we could have made programmatically</a:t>
            </a:r>
            <a:endParaRPr sz="1800"/>
          </a:p>
        </p:txBody>
      </p:sp>
    </p:spTree>
    <p:extLst>
      <p:ext uri="{BB962C8B-B14F-4D97-AF65-F5344CB8AC3E}">
        <p14:creationId xmlns:p14="http://schemas.microsoft.com/office/powerpoint/2010/main" val="15640565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aphicFrame>
        <p:nvGraphicFramePr>
          <p:cNvPr id="196" name="Shape 196"/>
          <p:cNvGraphicFramePr/>
          <p:nvPr/>
        </p:nvGraphicFramePr>
        <p:xfrm>
          <a:off x="1216275" y="1456700"/>
          <a:ext cx="6711450" cy="4417875"/>
        </p:xfrm>
        <a:graphic>
          <a:graphicData uri="http://schemas.openxmlformats.org/drawingml/2006/table">
            <a:tbl>
              <a:tblPr>
                <a:noFill/>
              </a:tblPr>
              <a:tblGrid>
                <a:gridCol w="1258400">
                  <a:extLst>
                    <a:ext uri="{9D8B030D-6E8A-4147-A177-3AD203B41FA5}">
                      <a16:colId xmlns:a16="http://schemas.microsoft.com/office/drawing/2014/main" val="20000"/>
                    </a:ext>
                  </a:extLst>
                </a:gridCol>
                <a:gridCol w="5453050">
                  <a:extLst>
                    <a:ext uri="{9D8B030D-6E8A-4147-A177-3AD203B41FA5}">
                      <a16:colId xmlns:a16="http://schemas.microsoft.com/office/drawing/2014/main" val="20001"/>
                    </a:ext>
                  </a:extLst>
                </a:gridCol>
              </a:tblGrid>
              <a:tr h="409700">
                <a:tc>
                  <a:txBody>
                    <a:bodyPr/>
                    <a:lstStyle/>
                    <a:p>
                      <a:pPr marL="0" lvl="0" indent="0" rtl="0">
                        <a:lnSpc>
                          <a:spcPct val="115000"/>
                        </a:lnSpc>
                        <a:spcBef>
                          <a:spcPts val="0"/>
                        </a:spcBef>
                        <a:spcAft>
                          <a:spcPts val="0"/>
                        </a:spcAft>
                        <a:buNone/>
                      </a:pPr>
                      <a:r>
                        <a:rPr lang="en-US" sz="800"/>
                        <a:t>001</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a:t>Remove ‘ocn’ and ‘on’ and ‘ocm’ prefixes, remove slashes at end. Later, remove field entirely (but not until 776 is created)</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235775">
                <a:tc>
                  <a:txBody>
                    <a:bodyPr/>
                    <a:lstStyle/>
                    <a:p>
                      <a:pPr marL="0" lvl="0" indent="0" rtl="0">
                        <a:lnSpc>
                          <a:spcPct val="115000"/>
                        </a:lnSpc>
                        <a:spcBef>
                          <a:spcPts val="0"/>
                        </a:spcBef>
                        <a:spcAft>
                          <a:spcPts val="0"/>
                        </a:spcAft>
                        <a:buNone/>
                      </a:pPr>
                      <a:r>
                        <a:rPr lang="en-US" sz="800"/>
                        <a:t>006</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a:t>Create new: m o c (18 spaces at end)</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235775">
                <a:tc>
                  <a:txBody>
                    <a:bodyPr/>
                    <a:lstStyle/>
                    <a:p>
                      <a:pPr marL="0" lvl="0" indent="0" rtl="0">
                        <a:lnSpc>
                          <a:spcPct val="115000"/>
                        </a:lnSpc>
                        <a:spcBef>
                          <a:spcPts val="0"/>
                        </a:spcBef>
                        <a:spcAft>
                          <a:spcPts val="0"/>
                        </a:spcAft>
                        <a:buNone/>
                      </a:pPr>
                      <a:r>
                        <a:rPr lang="en-US" sz="800"/>
                        <a:t>007</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a:t>Retain existing and create new: cr cn||||a|ada</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235775">
                <a:tc>
                  <a:txBody>
                    <a:bodyPr/>
                    <a:lstStyle/>
                    <a:p>
                      <a:pPr marL="0" lvl="0" indent="0" rtl="0">
                        <a:lnSpc>
                          <a:spcPct val="115000"/>
                        </a:lnSpc>
                        <a:spcBef>
                          <a:spcPts val="0"/>
                        </a:spcBef>
                        <a:spcAft>
                          <a:spcPts val="0"/>
                        </a:spcAft>
                        <a:buNone/>
                      </a:pPr>
                      <a:r>
                        <a:rPr lang="en-US" sz="800"/>
                        <a:t>042</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a:t>Remove field</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235775">
                <a:tc>
                  <a:txBody>
                    <a:bodyPr/>
                    <a:lstStyle/>
                    <a:p>
                      <a:pPr marL="0" lvl="0" indent="0" rtl="0">
                        <a:lnSpc>
                          <a:spcPct val="115000"/>
                        </a:lnSpc>
                        <a:spcBef>
                          <a:spcPts val="0"/>
                        </a:spcBef>
                        <a:spcAft>
                          <a:spcPts val="0"/>
                        </a:spcAft>
                        <a:buNone/>
                      </a:pPr>
                      <a:r>
                        <a:rPr lang="en-US" sz="800"/>
                        <a:t>050</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a:t>Change first indicator to 0, second indicator to 4</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235775">
                <a:tc>
                  <a:txBody>
                    <a:bodyPr/>
                    <a:lstStyle/>
                    <a:p>
                      <a:pPr marL="0" lvl="0" indent="0" rtl="0">
                        <a:lnSpc>
                          <a:spcPct val="115000"/>
                        </a:lnSpc>
                        <a:spcBef>
                          <a:spcPts val="0"/>
                        </a:spcBef>
                        <a:spcAft>
                          <a:spcPts val="0"/>
                        </a:spcAft>
                        <a:buNone/>
                      </a:pPr>
                      <a:r>
                        <a:rPr lang="en-US" sz="800"/>
                        <a:t>300$a</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a:t>Change to: 1 online resource (1 map)</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235775">
                <a:tc>
                  <a:txBody>
                    <a:bodyPr/>
                    <a:lstStyle/>
                    <a:p>
                      <a:pPr marL="0" lvl="0" indent="0" rtl="0">
                        <a:lnSpc>
                          <a:spcPct val="115000"/>
                        </a:lnSpc>
                        <a:spcBef>
                          <a:spcPts val="0"/>
                        </a:spcBef>
                        <a:spcAft>
                          <a:spcPts val="0"/>
                        </a:spcAft>
                        <a:buNone/>
                      </a:pPr>
                      <a:r>
                        <a:rPr lang="en-US" sz="800"/>
                        <a:t>300$b</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a:t>Add if not present: color</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235775">
                <a:tc>
                  <a:txBody>
                    <a:bodyPr/>
                    <a:lstStyle/>
                    <a:p>
                      <a:pPr marL="0" lvl="0" indent="0" rtl="0">
                        <a:lnSpc>
                          <a:spcPct val="115000"/>
                        </a:lnSpc>
                        <a:spcBef>
                          <a:spcPts val="0"/>
                        </a:spcBef>
                        <a:spcAft>
                          <a:spcPts val="0"/>
                        </a:spcAft>
                        <a:buNone/>
                      </a:pPr>
                      <a:r>
                        <a:rPr lang="en-US" sz="800"/>
                        <a:t>300$c</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a:t>Remove</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r h="235775">
                <a:tc>
                  <a:txBody>
                    <a:bodyPr/>
                    <a:lstStyle/>
                    <a:p>
                      <a:pPr marL="0" lvl="0" indent="0" rtl="0">
                        <a:lnSpc>
                          <a:spcPct val="115000"/>
                        </a:lnSpc>
                        <a:spcBef>
                          <a:spcPts val="0"/>
                        </a:spcBef>
                        <a:spcAft>
                          <a:spcPts val="0"/>
                        </a:spcAft>
                        <a:buNone/>
                      </a:pPr>
                      <a:r>
                        <a:rPr lang="en-US" sz="800"/>
                        <a:t>336</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b="1"/>
                        <a:t>$a </a:t>
                      </a:r>
                      <a:r>
                        <a:rPr lang="en-US" sz="800"/>
                        <a:t>cartographic image </a:t>
                      </a:r>
                      <a:r>
                        <a:rPr lang="en-US" sz="800" b="1"/>
                        <a:t>$b </a:t>
                      </a:r>
                      <a:r>
                        <a:rPr lang="en-US" sz="800"/>
                        <a:t>cri </a:t>
                      </a:r>
                      <a:r>
                        <a:rPr lang="en-US" sz="800" b="1"/>
                        <a:t>$2 </a:t>
                      </a:r>
                      <a:r>
                        <a:rPr lang="en-US" sz="800"/>
                        <a:t>rdacontent</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8"/>
                  </a:ext>
                </a:extLst>
              </a:tr>
              <a:tr h="235775">
                <a:tc>
                  <a:txBody>
                    <a:bodyPr/>
                    <a:lstStyle/>
                    <a:p>
                      <a:pPr marL="0" lvl="0" indent="0" rtl="0">
                        <a:lnSpc>
                          <a:spcPct val="115000"/>
                        </a:lnSpc>
                        <a:spcBef>
                          <a:spcPts val="0"/>
                        </a:spcBef>
                        <a:spcAft>
                          <a:spcPts val="0"/>
                        </a:spcAft>
                        <a:buNone/>
                      </a:pPr>
                      <a:r>
                        <a:rPr lang="en-US" sz="800"/>
                        <a:t>337</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b="1"/>
                        <a:t>$a </a:t>
                      </a:r>
                      <a:r>
                        <a:rPr lang="en-US" sz="800"/>
                        <a:t>unmediated </a:t>
                      </a:r>
                      <a:r>
                        <a:rPr lang="en-US" sz="800" b="1"/>
                        <a:t>$b </a:t>
                      </a:r>
                      <a:r>
                        <a:rPr lang="en-US" sz="800"/>
                        <a:t>n </a:t>
                      </a:r>
                      <a:r>
                        <a:rPr lang="en-US" sz="800" b="1"/>
                        <a:t>$2 </a:t>
                      </a:r>
                      <a:r>
                        <a:rPr lang="en-US" sz="800"/>
                        <a:t>rdamedia</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9"/>
                  </a:ext>
                </a:extLst>
              </a:tr>
              <a:tr h="235775">
                <a:tc>
                  <a:txBody>
                    <a:bodyPr/>
                    <a:lstStyle/>
                    <a:p>
                      <a:pPr marL="0" lvl="0" indent="0" rtl="0">
                        <a:lnSpc>
                          <a:spcPct val="115000"/>
                        </a:lnSpc>
                        <a:spcBef>
                          <a:spcPts val="0"/>
                        </a:spcBef>
                        <a:spcAft>
                          <a:spcPts val="0"/>
                        </a:spcAft>
                        <a:buNone/>
                      </a:pPr>
                      <a:r>
                        <a:rPr lang="en-US" sz="800"/>
                        <a:t>338</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b="1"/>
                        <a:t>$a </a:t>
                      </a:r>
                      <a:r>
                        <a:rPr lang="en-US" sz="800"/>
                        <a:t>online resource </a:t>
                      </a:r>
                      <a:r>
                        <a:rPr lang="en-US" sz="800" b="1"/>
                        <a:t>$b</a:t>
                      </a:r>
                      <a:r>
                        <a:rPr lang="en-US" sz="800"/>
                        <a:t> cr </a:t>
                      </a:r>
                      <a:r>
                        <a:rPr lang="en-US" sz="800" b="1"/>
                        <a:t>$2 </a:t>
                      </a:r>
                      <a:r>
                        <a:rPr lang="en-US" sz="800"/>
                        <a:t>rdacarrier</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0"/>
                  </a:ext>
                </a:extLst>
              </a:tr>
              <a:tr h="235775">
                <a:tc>
                  <a:txBody>
                    <a:bodyPr/>
                    <a:lstStyle/>
                    <a:p>
                      <a:pPr marL="0" lvl="0" indent="0" rtl="0">
                        <a:lnSpc>
                          <a:spcPct val="115000"/>
                        </a:lnSpc>
                        <a:spcBef>
                          <a:spcPts val="0"/>
                        </a:spcBef>
                        <a:spcAft>
                          <a:spcPts val="0"/>
                        </a:spcAft>
                        <a:buNone/>
                      </a:pPr>
                      <a:r>
                        <a:rPr lang="en-US" sz="800"/>
                        <a:t>347</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b="1"/>
                        <a:t>$a </a:t>
                      </a:r>
                      <a:r>
                        <a:rPr lang="en-US" sz="800"/>
                        <a:t>image file </a:t>
                      </a:r>
                      <a:r>
                        <a:rPr lang="en-US" sz="800" b="1"/>
                        <a:t>$2</a:t>
                      </a:r>
                      <a:r>
                        <a:rPr lang="en-US" sz="800"/>
                        <a:t> rdaft</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1"/>
                  </a:ext>
                </a:extLst>
              </a:tr>
              <a:tr h="235775">
                <a:tc>
                  <a:txBody>
                    <a:bodyPr/>
                    <a:lstStyle/>
                    <a:p>
                      <a:pPr marL="0" lvl="0" indent="0" rtl="0">
                        <a:lnSpc>
                          <a:spcPct val="115000"/>
                        </a:lnSpc>
                        <a:spcBef>
                          <a:spcPts val="0"/>
                        </a:spcBef>
                        <a:spcAft>
                          <a:spcPts val="0"/>
                        </a:spcAft>
                        <a:buNone/>
                      </a:pPr>
                      <a:r>
                        <a:rPr lang="en-US" sz="800"/>
                        <a:t>347</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b="1"/>
                        <a:t>$b JPEG</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2"/>
                  </a:ext>
                </a:extLst>
              </a:tr>
              <a:tr h="235775">
                <a:tc>
                  <a:txBody>
                    <a:bodyPr/>
                    <a:lstStyle/>
                    <a:p>
                      <a:pPr marL="0" lvl="0" indent="0" rtl="0">
                        <a:lnSpc>
                          <a:spcPct val="115000"/>
                        </a:lnSpc>
                        <a:spcBef>
                          <a:spcPts val="0"/>
                        </a:spcBef>
                        <a:spcAft>
                          <a:spcPts val="0"/>
                        </a:spcAft>
                        <a:buNone/>
                      </a:pPr>
                      <a:r>
                        <a:rPr lang="en-US" sz="800"/>
                        <a:t>655_7</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b="1"/>
                        <a:t>$a </a:t>
                      </a:r>
                      <a:r>
                        <a:rPr lang="en-US" sz="800"/>
                        <a:t>Digital maps. </a:t>
                      </a:r>
                      <a:r>
                        <a:rPr lang="en-US" sz="800" b="1"/>
                        <a:t>$2 </a:t>
                      </a:r>
                      <a:r>
                        <a:rPr lang="en-US" sz="800"/>
                        <a:t>lcgft</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3"/>
                  </a:ext>
                </a:extLst>
              </a:tr>
              <a:tr h="235775">
                <a:tc>
                  <a:txBody>
                    <a:bodyPr/>
                    <a:lstStyle/>
                    <a:p>
                      <a:pPr marL="0" lvl="0" indent="0" rtl="0">
                        <a:lnSpc>
                          <a:spcPct val="115000"/>
                        </a:lnSpc>
                        <a:spcBef>
                          <a:spcPts val="0"/>
                        </a:spcBef>
                        <a:spcAft>
                          <a:spcPts val="0"/>
                        </a:spcAft>
                        <a:buNone/>
                      </a:pPr>
                      <a:r>
                        <a:rPr lang="en-US" sz="800"/>
                        <a:t>773 and 774</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a:t>Change to 787 where present</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4"/>
                  </a:ext>
                </a:extLst>
              </a:tr>
              <a:tr h="235775">
                <a:tc>
                  <a:txBody>
                    <a:bodyPr/>
                    <a:lstStyle/>
                    <a:p>
                      <a:pPr marL="0" lvl="0" indent="0" rtl="0">
                        <a:lnSpc>
                          <a:spcPct val="115000"/>
                        </a:lnSpc>
                        <a:spcBef>
                          <a:spcPts val="0"/>
                        </a:spcBef>
                        <a:spcAft>
                          <a:spcPts val="0"/>
                        </a:spcAft>
                        <a:buNone/>
                      </a:pPr>
                      <a:r>
                        <a:rPr lang="en-US" sz="800"/>
                        <a:t>776_08</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b="1"/>
                        <a:t>$i</a:t>
                      </a:r>
                      <a:r>
                        <a:rPr lang="en-US" sz="800"/>
                        <a:t> Print version: </a:t>
                      </a:r>
                      <a:r>
                        <a:rPr lang="en-US" sz="800" b="1"/>
                        <a:t>$a</a:t>
                      </a:r>
                      <a:r>
                        <a:rPr lang="en-US" sz="800"/>
                        <a:t> [copy 1xx $a if present] </a:t>
                      </a:r>
                      <a:r>
                        <a:rPr lang="en-US" sz="800" b="1"/>
                        <a:t>$t</a:t>
                      </a:r>
                      <a:r>
                        <a:rPr lang="en-US" sz="800"/>
                        <a:t> [copy 245$a] </a:t>
                      </a:r>
                      <a:r>
                        <a:rPr lang="en-US" sz="800" b="1"/>
                        <a:t>$w</a:t>
                      </a:r>
                      <a:r>
                        <a:rPr lang="en-US" sz="800"/>
                        <a:t> (OCoLC)[copy 001]</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5"/>
                  </a:ext>
                </a:extLst>
              </a:tr>
              <a:tr h="235775">
                <a:tc>
                  <a:txBody>
                    <a:bodyPr/>
                    <a:lstStyle/>
                    <a:p>
                      <a:pPr marL="0" lvl="0" indent="0" rtl="0">
                        <a:lnSpc>
                          <a:spcPct val="115000"/>
                        </a:lnSpc>
                        <a:spcBef>
                          <a:spcPts val="0"/>
                        </a:spcBef>
                        <a:spcAft>
                          <a:spcPts val="0"/>
                        </a:spcAft>
                        <a:buNone/>
                      </a:pPr>
                      <a:r>
                        <a:rPr lang="en-US" sz="800"/>
                        <a:t>856</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a:t>Delete where present, and add: 856 40$zConnect to online resource - All users</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6"/>
                  </a:ext>
                </a:extLst>
              </a:tr>
              <a:tr h="235775">
                <a:tc>
                  <a:txBody>
                    <a:bodyPr/>
                    <a:lstStyle/>
                    <a:p>
                      <a:pPr marL="0" lvl="0" indent="0" rtl="0">
                        <a:lnSpc>
                          <a:spcPct val="115000"/>
                        </a:lnSpc>
                        <a:spcBef>
                          <a:spcPts val="0"/>
                        </a:spcBef>
                        <a:spcAft>
                          <a:spcPts val="0"/>
                        </a:spcAft>
                        <a:buNone/>
                      </a:pPr>
                      <a:r>
                        <a:rPr lang="en-US" sz="800"/>
                        <a:t>949</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800"/>
                        <a:t>*ov=.o;i= /loc=wbmap/ty=0/sta=e/w=cmsorigmapsngs;</a:t>
                      </a:r>
                      <a:endParaRPr sz="1000"/>
                    </a:p>
                  </a:txBody>
                  <a:tcPr marL="25400" marR="25400" marT="25400" marB="254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7"/>
                  </a:ext>
                </a:extLst>
              </a:tr>
            </a:tbl>
          </a:graphicData>
        </a:graphic>
      </p:graphicFrame>
      <p:sp>
        <p:nvSpPr>
          <p:cNvPr id="197" name="Shape 197"/>
          <p:cNvSpPr txBox="1"/>
          <p:nvPr/>
        </p:nvSpPr>
        <p:spPr>
          <a:xfrm>
            <a:off x="894300" y="827925"/>
            <a:ext cx="7355400" cy="546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b="1"/>
              <a:t>Selected MARC fields changed (all RDA) (Round 2)</a:t>
            </a:r>
            <a:endParaRPr sz="1800" b="1"/>
          </a:p>
        </p:txBody>
      </p:sp>
      <p:sp>
        <p:nvSpPr>
          <p:cNvPr id="198" name="Shape 198"/>
          <p:cNvSpPr txBox="1"/>
          <p:nvPr/>
        </p:nvSpPr>
        <p:spPr>
          <a:xfrm>
            <a:off x="2314050" y="6247925"/>
            <a:ext cx="4480800" cy="315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1800" u="sng">
                <a:solidFill>
                  <a:schemeClr val="hlink"/>
                </a:solidFill>
                <a:hlinkClick r:id="rId3"/>
              </a:rPr>
              <a:t>Link to all fields changed</a:t>
            </a:r>
            <a:endParaRPr sz="1800"/>
          </a:p>
        </p:txBody>
      </p:sp>
    </p:spTree>
    <p:extLst>
      <p:ext uri="{BB962C8B-B14F-4D97-AF65-F5344CB8AC3E}">
        <p14:creationId xmlns:p14="http://schemas.microsoft.com/office/powerpoint/2010/main" val="24172639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457200" y="1612945"/>
            <a:ext cx="8229600" cy="3038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1100"/>
              <a:buFont typeface="Arial"/>
              <a:buNone/>
            </a:pPr>
            <a:r>
              <a:rPr lang="en-US" sz="3000" b="1">
                <a:solidFill>
                  <a:srgbClr val="595959"/>
                </a:solidFill>
                <a:latin typeface="Arial"/>
                <a:ea typeface="Arial"/>
                <a:cs typeface="Arial"/>
                <a:sym typeface="Arial"/>
              </a:rPr>
              <a:t>Future metadata reuse and refinement</a:t>
            </a:r>
            <a:endParaRPr sz="3000" b="1">
              <a:solidFill>
                <a:srgbClr val="595959"/>
              </a:solidFill>
              <a:latin typeface="Arial"/>
              <a:ea typeface="Arial"/>
              <a:cs typeface="Arial"/>
              <a:sym typeface="Arial"/>
            </a:endParaRPr>
          </a:p>
          <a:p>
            <a:pPr marL="0" lvl="0" indent="0" rtl="0">
              <a:spcBef>
                <a:spcPts val="0"/>
              </a:spcBef>
              <a:spcAft>
                <a:spcPts val="0"/>
              </a:spcAft>
              <a:buClr>
                <a:schemeClr val="dk1"/>
              </a:buClr>
              <a:buSzPts val="1100"/>
              <a:buFont typeface="Arial"/>
              <a:buNone/>
            </a:pPr>
            <a:endParaRPr sz="3000" b="1">
              <a:solidFill>
                <a:srgbClr val="595959"/>
              </a:solidFill>
              <a:latin typeface="Arial"/>
              <a:ea typeface="Arial"/>
              <a:cs typeface="Arial"/>
              <a:sym typeface="Arial"/>
            </a:endParaRPr>
          </a:p>
          <a:p>
            <a:pPr marL="0" lvl="0" indent="0" rtl="0">
              <a:spcBef>
                <a:spcPts val="0"/>
              </a:spcBef>
              <a:spcAft>
                <a:spcPts val="0"/>
              </a:spcAft>
              <a:buClr>
                <a:schemeClr val="dk1"/>
              </a:buClr>
              <a:buSzPts val="1100"/>
              <a:buFont typeface="Arial"/>
              <a:buNone/>
            </a:pPr>
            <a:r>
              <a:rPr lang="en-US" sz="3000">
                <a:solidFill>
                  <a:srgbClr val="595959"/>
                </a:solidFill>
                <a:latin typeface="Arial"/>
                <a:ea typeface="Arial"/>
                <a:cs typeface="Arial"/>
                <a:sym typeface="Arial"/>
              </a:rPr>
              <a:t>Nicole Smeltekop and Tim Kiser</a:t>
            </a:r>
            <a:endParaRPr sz="3000">
              <a:solidFill>
                <a:srgbClr val="595959"/>
              </a:solidFill>
              <a:latin typeface="Arial"/>
              <a:ea typeface="Arial"/>
              <a:cs typeface="Arial"/>
              <a:sym typeface="Arial"/>
            </a:endParaRPr>
          </a:p>
          <a:p>
            <a:pPr marL="0" lvl="0" indent="0" rtl="0">
              <a:spcBef>
                <a:spcPts val="0"/>
              </a:spcBef>
              <a:spcAft>
                <a:spcPts val="0"/>
              </a:spcAft>
              <a:buClr>
                <a:schemeClr val="dk1"/>
              </a:buClr>
              <a:buSzPts val="1100"/>
              <a:buFont typeface="Arial"/>
              <a:buNone/>
            </a:pPr>
            <a:r>
              <a:rPr lang="en-US" sz="3000">
                <a:solidFill>
                  <a:srgbClr val="595959"/>
                </a:solidFill>
                <a:latin typeface="Arial"/>
                <a:ea typeface="Arial"/>
                <a:cs typeface="Arial"/>
                <a:sym typeface="Arial"/>
              </a:rPr>
              <a:t>MSU Libraries</a:t>
            </a:r>
            <a:endParaRPr sz="3000">
              <a:solidFill>
                <a:srgbClr val="595959"/>
              </a:solidFill>
              <a:latin typeface="Arial"/>
              <a:ea typeface="Arial"/>
              <a:cs typeface="Arial"/>
              <a:sym typeface="Arial"/>
            </a:endParaRPr>
          </a:p>
        </p:txBody>
      </p:sp>
    </p:spTree>
    <p:extLst>
      <p:ext uri="{BB962C8B-B14F-4D97-AF65-F5344CB8AC3E}">
        <p14:creationId xmlns:p14="http://schemas.microsoft.com/office/powerpoint/2010/main" val="3137063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graphicFrame>
        <p:nvGraphicFramePr>
          <p:cNvPr id="2" name="Diagram 1"/>
          <p:cNvGraphicFramePr/>
          <p:nvPr>
            <p:extLst>
              <p:ext uri="{D42A27DB-BD31-4B8C-83A1-F6EECF244321}">
                <p14:modId xmlns:p14="http://schemas.microsoft.com/office/powerpoint/2010/main" val="1168735354"/>
              </p:ext>
            </p:extLst>
          </p:nvPr>
        </p:nvGraphicFramePr>
        <p:xfrm>
          <a:off x="872068" y="1044517"/>
          <a:ext cx="7840132" cy="522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19991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457188"/>
            <a:ext cx="8229600" cy="1143000"/>
          </a:xfrm>
          <a:prstGeom prst="rect">
            <a:avLst/>
          </a:prstGeom>
        </p:spPr>
        <p:txBody>
          <a:bodyPr spcFirstLastPara="1" wrap="square" lIns="91425" tIns="45700" rIns="91425" bIns="45700" anchor="ctr" anchorCtr="0">
            <a:noAutofit/>
          </a:bodyPr>
          <a:lstStyle/>
          <a:p>
            <a:pPr marL="0" lvl="0" indent="0" algn="l">
              <a:spcBef>
                <a:spcPts val="0"/>
              </a:spcBef>
              <a:spcAft>
                <a:spcPts val="0"/>
              </a:spcAft>
              <a:buNone/>
            </a:pPr>
            <a:r>
              <a:rPr lang="en-US"/>
              <a:t>Future reuse and refinement</a:t>
            </a:r>
            <a:endParaRPr/>
          </a:p>
        </p:txBody>
      </p:sp>
      <p:pic>
        <p:nvPicPr>
          <p:cNvPr id="210" name="Shape 210"/>
          <p:cNvPicPr preferRelativeResize="0"/>
          <p:nvPr/>
        </p:nvPicPr>
        <p:blipFill>
          <a:blip r:embed="rId3">
            <a:alphaModFix/>
          </a:blip>
          <a:stretch>
            <a:fillRect/>
          </a:stretch>
        </p:blipFill>
        <p:spPr>
          <a:xfrm>
            <a:off x="3548188" y="4410223"/>
            <a:ext cx="5427325" cy="2087425"/>
          </a:xfrm>
          <a:prstGeom prst="rect">
            <a:avLst/>
          </a:prstGeom>
          <a:noFill/>
          <a:ln>
            <a:noFill/>
          </a:ln>
        </p:spPr>
      </p:pic>
      <p:pic>
        <p:nvPicPr>
          <p:cNvPr id="211" name="Shape 211"/>
          <p:cNvPicPr preferRelativeResize="0"/>
          <p:nvPr/>
        </p:nvPicPr>
        <p:blipFill>
          <a:blip r:embed="rId4">
            <a:alphaModFix/>
          </a:blip>
          <a:stretch>
            <a:fillRect/>
          </a:stretch>
        </p:blipFill>
        <p:spPr>
          <a:xfrm>
            <a:off x="152400" y="3992423"/>
            <a:ext cx="3159291" cy="2713178"/>
          </a:xfrm>
          <a:prstGeom prst="rect">
            <a:avLst/>
          </a:prstGeom>
          <a:noFill/>
          <a:ln>
            <a:noFill/>
          </a:ln>
        </p:spPr>
      </p:pic>
      <p:pic>
        <p:nvPicPr>
          <p:cNvPr id="212" name="Shape 212"/>
          <p:cNvPicPr preferRelativeResize="0"/>
          <p:nvPr/>
        </p:nvPicPr>
        <p:blipFill>
          <a:blip r:embed="rId5">
            <a:alphaModFix/>
          </a:blip>
          <a:stretch>
            <a:fillRect/>
          </a:stretch>
        </p:blipFill>
        <p:spPr>
          <a:xfrm>
            <a:off x="4427673" y="1752600"/>
            <a:ext cx="4356950" cy="2212425"/>
          </a:xfrm>
          <a:prstGeom prst="rect">
            <a:avLst/>
          </a:prstGeom>
          <a:noFill/>
          <a:ln>
            <a:noFill/>
          </a:ln>
        </p:spPr>
      </p:pic>
      <p:pic>
        <p:nvPicPr>
          <p:cNvPr id="213" name="Shape 213"/>
          <p:cNvPicPr preferRelativeResize="0"/>
          <p:nvPr/>
        </p:nvPicPr>
        <p:blipFill>
          <a:blip r:embed="rId6">
            <a:alphaModFix/>
          </a:blip>
          <a:stretch>
            <a:fillRect/>
          </a:stretch>
        </p:blipFill>
        <p:spPr>
          <a:xfrm>
            <a:off x="84838" y="2281863"/>
            <a:ext cx="4162425" cy="1343025"/>
          </a:xfrm>
          <a:prstGeom prst="rect">
            <a:avLst/>
          </a:prstGeom>
          <a:noFill/>
          <a:ln>
            <a:noFill/>
          </a:ln>
        </p:spPr>
      </p:pic>
    </p:spTree>
    <p:extLst>
      <p:ext uri="{BB962C8B-B14F-4D97-AF65-F5344CB8AC3E}">
        <p14:creationId xmlns:p14="http://schemas.microsoft.com/office/powerpoint/2010/main" val="2416925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57200" y="581887"/>
            <a:ext cx="8229600" cy="1143000"/>
          </a:xfrm>
          <a:prstGeom prst="rect">
            <a:avLst/>
          </a:prstGeom>
        </p:spPr>
        <p:txBody>
          <a:bodyPr spcFirstLastPara="1" wrap="square" lIns="91425" tIns="45700" rIns="91425" bIns="45700" anchor="ctr" anchorCtr="0">
            <a:noAutofit/>
          </a:bodyPr>
          <a:lstStyle/>
          <a:p>
            <a:pPr marL="0" lvl="0" indent="0" algn="l">
              <a:spcBef>
                <a:spcPts val="0"/>
              </a:spcBef>
              <a:spcAft>
                <a:spcPts val="0"/>
              </a:spcAft>
              <a:buNone/>
            </a:pPr>
            <a:r>
              <a:rPr lang="en-US" dirty="0"/>
              <a:t>New batches added to geoportal</a:t>
            </a:r>
            <a:endParaRPr dirty="0"/>
          </a:p>
        </p:txBody>
      </p:sp>
      <p:sp>
        <p:nvSpPr>
          <p:cNvPr id="220" name="Shape 220"/>
          <p:cNvSpPr txBox="1">
            <a:spLocks noGrp="1"/>
          </p:cNvSpPr>
          <p:nvPr>
            <p:ph type="body" idx="1"/>
          </p:nvPr>
        </p:nvSpPr>
        <p:spPr>
          <a:xfrm>
            <a:off x="457200" y="1600200"/>
            <a:ext cx="3040200" cy="4526100"/>
          </a:xfrm>
          <a:prstGeom prst="rect">
            <a:avLst/>
          </a:prstGeom>
        </p:spPr>
        <p:txBody>
          <a:bodyPr spcFirstLastPara="1" wrap="square" lIns="91425" tIns="45700" rIns="91425" bIns="45700" anchor="t" anchorCtr="0">
            <a:noAutofit/>
          </a:bodyPr>
          <a:lstStyle/>
          <a:p>
            <a:pPr marL="457200" lvl="0" indent="-406400" rtl="0">
              <a:spcBef>
                <a:spcPts val="560"/>
              </a:spcBef>
              <a:spcAft>
                <a:spcPts val="0"/>
              </a:spcAft>
              <a:buSzPts val="2800"/>
              <a:buChar char="•"/>
            </a:pPr>
            <a:r>
              <a:rPr lang="en-US"/>
              <a:t>22 new records added 5/2018</a:t>
            </a:r>
            <a:endParaRPr/>
          </a:p>
          <a:p>
            <a:pPr marL="457200" lvl="0" indent="-406400">
              <a:spcBef>
                <a:spcPts val="0"/>
              </a:spcBef>
              <a:spcAft>
                <a:spcPts val="0"/>
              </a:spcAft>
              <a:buSzPts val="2800"/>
              <a:buChar char="•"/>
            </a:pPr>
            <a:r>
              <a:rPr lang="en-US"/>
              <a:t>May change process to convert to DC before sending</a:t>
            </a:r>
            <a:endParaRPr/>
          </a:p>
        </p:txBody>
      </p:sp>
      <p:sp>
        <p:nvSpPr>
          <p:cNvPr id="221" name="Shape 221"/>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spcBef>
                <a:spcPts val="560"/>
              </a:spcBef>
              <a:spcAft>
                <a:spcPts val="0"/>
              </a:spcAft>
              <a:buNone/>
            </a:pPr>
            <a:endParaRPr/>
          </a:p>
        </p:txBody>
      </p:sp>
      <p:pic>
        <p:nvPicPr>
          <p:cNvPr id="222" name="Shape 222"/>
          <p:cNvPicPr preferRelativeResize="0"/>
          <p:nvPr/>
        </p:nvPicPr>
        <p:blipFill>
          <a:blip r:embed="rId3">
            <a:alphaModFix/>
          </a:blip>
          <a:stretch>
            <a:fillRect/>
          </a:stretch>
        </p:blipFill>
        <p:spPr>
          <a:xfrm>
            <a:off x="3600172" y="1600197"/>
            <a:ext cx="5157150" cy="4725526"/>
          </a:xfrm>
          <a:prstGeom prst="rect">
            <a:avLst/>
          </a:prstGeom>
          <a:noFill/>
          <a:ln>
            <a:noFill/>
          </a:ln>
        </p:spPr>
      </p:pic>
      <p:sp>
        <p:nvSpPr>
          <p:cNvPr id="223" name="Shape 223"/>
          <p:cNvSpPr txBox="1"/>
          <p:nvPr/>
        </p:nvSpPr>
        <p:spPr>
          <a:xfrm>
            <a:off x="3702000" y="6498450"/>
            <a:ext cx="5313300" cy="119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Source: http://journal.code4lib.org/articles/9710</a:t>
            </a:r>
            <a:endParaRPr/>
          </a:p>
        </p:txBody>
      </p:sp>
    </p:spTree>
    <p:extLst>
      <p:ext uri="{BB962C8B-B14F-4D97-AF65-F5344CB8AC3E}">
        <p14:creationId xmlns:p14="http://schemas.microsoft.com/office/powerpoint/2010/main" val="1698132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390600" y="457188"/>
            <a:ext cx="8229600" cy="1143000"/>
          </a:xfrm>
          <a:prstGeom prst="rect">
            <a:avLst/>
          </a:prstGeom>
        </p:spPr>
        <p:txBody>
          <a:bodyPr spcFirstLastPara="1" wrap="square" lIns="91425" tIns="45700" rIns="91425" bIns="45700" anchor="ctr" anchorCtr="0">
            <a:noAutofit/>
          </a:bodyPr>
          <a:lstStyle/>
          <a:p>
            <a:pPr marL="0" lvl="0" indent="0" algn="l">
              <a:spcBef>
                <a:spcPts val="0"/>
              </a:spcBef>
              <a:spcAft>
                <a:spcPts val="0"/>
              </a:spcAft>
              <a:buNone/>
            </a:pPr>
            <a:r>
              <a:rPr lang="en-US"/>
              <a:t>Digital repository</a:t>
            </a:r>
            <a:endParaRPr/>
          </a:p>
        </p:txBody>
      </p:sp>
      <p:pic>
        <p:nvPicPr>
          <p:cNvPr id="230" name="Shape 230"/>
          <p:cNvPicPr preferRelativeResize="0"/>
          <p:nvPr/>
        </p:nvPicPr>
        <p:blipFill>
          <a:blip r:embed="rId3">
            <a:alphaModFix/>
          </a:blip>
          <a:stretch>
            <a:fillRect/>
          </a:stretch>
        </p:blipFill>
        <p:spPr>
          <a:xfrm>
            <a:off x="952700" y="1512888"/>
            <a:ext cx="7238596" cy="4953011"/>
          </a:xfrm>
          <a:prstGeom prst="rect">
            <a:avLst/>
          </a:prstGeom>
          <a:noFill/>
          <a:ln>
            <a:noFill/>
          </a:ln>
        </p:spPr>
      </p:pic>
    </p:spTree>
    <p:extLst>
      <p:ext uri="{BB962C8B-B14F-4D97-AF65-F5344CB8AC3E}">
        <p14:creationId xmlns:p14="http://schemas.microsoft.com/office/powerpoint/2010/main" val="1575525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204300" y="1339775"/>
            <a:ext cx="4367700" cy="1283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Digital repository - cont.</a:t>
            </a:r>
            <a:endParaRPr/>
          </a:p>
        </p:txBody>
      </p:sp>
      <p:pic>
        <p:nvPicPr>
          <p:cNvPr id="237" name="Shape 237"/>
          <p:cNvPicPr preferRelativeResize="0"/>
          <p:nvPr/>
        </p:nvPicPr>
        <p:blipFill>
          <a:blip r:embed="rId3">
            <a:alphaModFix/>
          </a:blip>
          <a:stretch>
            <a:fillRect/>
          </a:stretch>
        </p:blipFill>
        <p:spPr>
          <a:xfrm>
            <a:off x="5073600" y="783175"/>
            <a:ext cx="3717400" cy="5603550"/>
          </a:xfrm>
          <a:prstGeom prst="rect">
            <a:avLst/>
          </a:prstGeom>
          <a:noFill/>
          <a:ln>
            <a:noFill/>
          </a:ln>
        </p:spPr>
      </p:pic>
      <p:pic>
        <p:nvPicPr>
          <p:cNvPr id="238" name="Shape 238"/>
          <p:cNvPicPr preferRelativeResize="0"/>
          <p:nvPr/>
        </p:nvPicPr>
        <p:blipFill>
          <a:blip r:embed="rId4">
            <a:alphaModFix/>
          </a:blip>
          <a:stretch>
            <a:fillRect/>
          </a:stretch>
        </p:blipFill>
        <p:spPr>
          <a:xfrm>
            <a:off x="258674" y="2810500"/>
            <a:ext cx="4313324" cy="3576225"/>
          </a:xfrm>
          <a:prstGeom prst="rect">
            <a:avLst/>
          </a:prstGeom>
          <a:noFill/>
          <a:ln>
            <a:noFill/>
          </a:ln>
        </p:spPr>
      </p:pic>
    </p:spTree>
    <p:extLst>
      <p:ext uri="{BB962C8B-B14F-4D97-AF65-F5344CB8AC3E}">
        <p14:creationId xmlns:p14="http://schemas.microsoft.com/office/powerpoint/2010/main" val="2987731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457200" y="503410"/>
            <a:ext cx="8229600" cy="1143000"/>
          </a:xfrm>
          <a:prstGeom prst="rect">
            <a:avLst/>
          </a:prstGeom>
        </p:spPr>
        <p:txBody>
          <a:bodyPr spcFirstLastPara="1" wrap="square" lIns="91425" tIns="45700" rIns="91425" bIns="45700" anchor="ctr" anchorCtr="0">
            <a:noAutofit/>
          </a:bodyPr>
          <a:lstStyle/>
          <a:p>
            <a:pPr marL="0" lvl="0" indent="0" algn="l">
              <a:spcBef>
                <a:spcPts val="0"/>
              </a:spcBef>
              <a:spcAft>
                <a:spcPts val="0"/>
              </a:spcAft>
              <a:buNone/>
            </a:pPr>
            <a:r>
              <a:rPr lang="en-US" dirty="0"/>
              <a:t>Digital repository</a:t>
            </a:r>
            <a:endParaRPr dirty="0"/>
          </a:p>
        </p:txBody>
      </p:sp>
      <p:pic>
        <p:nvPicPr>
          <p:cNvPr id="245" name="Shape 245"/>
          <p:cNvPicPr preferRelativeResize="0"/>
          <p:nvPr/>
        </p:nvPicPr>
        <p:blipFill>
          <a:blip r:embed="rId3">
            <a:alphaModFix/>
          </a:blip>
          <a:stretch>
            <a:fillRect/>
          </a:stretch>
        </p:blipFill>
        <p:spPr>
          <a:xfrm>
            <a:off x="1961613" y="1417638"/>
            <a:ext cx="5220775" cy="5135561"/>
          </a:xfrm>
          <a:prstGeom prst="rect">
            <a:avLst/>
          </a:prstGeom>
          <a:noFill/>
          <a:ln>
            <a:noFill/>
          </a:ln>
        </p:spPr>
      </p:pic>
    </p:spTree>
    <p:extLst>
      <p:ext uri="{BB962C8B-B14F-4D97-AF65-F5344CB8AC3E}">
        <p14:creationId xmlns:p14="http://schemas.microsoft.com/office/powerpoint/2010/main" val="4414635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57200" y="554263"/>
            <a:ext cx="8229600" cy="1143000"/>
          </a:xfrm>
          <a:prstGeom prst="rect">
            <a:avLst/>
          </a:prstGeom>
        </p:spPr>
        <p:txBody>
          <a:bodyPr spcFirstLastPara="1" wrap="square" lIns="91425" tIns="45700" rIns="91425" bIns="45700" anchor="ctr" anchorCtr="0">
            <a:noAutofit/>
          </a:bodyPr>
          <a:lstStyle/>
          <a:p>
            <a:pPr marL="0" lvl="0" indent="0" algn="l">
              <a:spcBef>
                <a:spcPts val="0"/>
              </a:spcBef>
              <a:spcAft>
                <a:spcPts val="0"/>
              </a:spcAft>
              <a:buNone/>
            </a:pPr>
            <a:r>
              <a:rPr lang="en-US"/>
              <a:t>Future work</a:t>
            </a:r>
            <a:endParaRPr/>
          </a:p>
        </p:txBody>
      </p:sp>
      <p:sp>
        <p:nvSpPr>
          <p:cNvPr id="252" name="Shape 252"/>
          <p:cNvSpPr txBox="1">
            <a:spLocks noGrp="1"/>
          </p:cNvSpPr>
          <p:nvPr>
            <p:ph type="body" idx="1"/>
          </p:nvPr>
        </p:nvSpPr>
        <p:spPr>
          <a:xfrm>
            <a:off x="457200" y="1866525"/>
            <a:ext cx="8229600" cy="4526100"/>
          </a:xfrm>
          <a:prstGeom prst="rect">
            <a:avLst/>
          </a:prstGeom>
        </p:spPr>
        <p:txBody>
          <a:bodyPr spcFirstLastPara="1" wrap="square" lIns="91425" tIns="45700" rIns="91425" bIns="45700" anchor="t" anchorCtr="0">
            <a:noAutofit/>
          </a:bodyPr>
          <a:lstStyle/>
          <a:p>
            <a:pPr marL="457200" lvl="0" indent="-431800" rtl="0">
              <a:spcBef>
                <a:spcPts val="640"/>
              </a:spcBef>
              <a:spcAft>
                <a:spcPts val="0"/>
              </a:spcAft>
              <a:buSzPts val="3200"/>
              <a:buChar char="•"/>
            </a:pPr>
            <a:r>
              <a:rPr lang="en-US"/>
              <a:t>Change link in geoportal to the digital repository version of the map</a:t>
            </a:r>
            <a:endParaRPr/>
          </a:p>
          <a:p>
            <a:pPr marL="457200" lvl="0" indent="-431800" rtl="0">
              <a:spcBef>
                <a:spcPts val="0"/>
              </a:spcBef>
              <a:spcAft>
                <a:spcPts val="0"/>
              </a:spcAft>
              <a:buSzPts val="3200"/>
              <a:buChar char="•"/>
            </a:pPr>
            <a:r>
              <a:rPr lang="en-US"/>
              <a:t>Workflow to add non-MARC cataloged map records to the geoportal and the digital repository</a:t>
            </a:r>
            <a:endParaRPr/>
          </a:p>
          <a:p>
            <a:pPr marL="457200" lvl="0" indent="-431800" rtl="0">
              <a:spcBef>
                <a:spcPts val="0"/>
              </a:spcBef>
              <a:spcAft>
                <a:spcPts val="0"/>
              </a:spcAft>
              <a:buSzPts val="3200"/>
              <a:buChar char="•"/>
            </a:pPr>
            <a:r>
              <a:rPr lang="en-US"/>
              <a:t>Prioritize cataloging of already scanned maps</a:t>
            </a:r>
            <a:endParaRPr/>
          </a:p>
          <a:p>
            <a:pPr marL="457200" lvl="0" indent="-431800" rtl="0">
              <a:spcBef>
                <a:spcPts val="0"/>
              </a:spcBef>
              <a:spcAft>
                <a:spcPts val="0"/>
              </a:spcAft>
              <a:buSzPts val="3200"/>
              <a:buChar char="•"/>
            </a:pPr>
            <a:r>
              <a:rPr lang="en-US"/>
              <a:t>Scan more maps!</a:t>
            </a:r>
            <a:endParaRPr/>
          </a:p>
        </p:txBody>
      </p:sp>
    </p:spTree>
    <p:extLst>
      <p:ext uri="{BB962C8B-B14F-4D97-AF65-F5344CB8AC3E}">
        <p14:creationId xmlns:p14="http://schemas.microsoft.com/office/powerpoint/2010/main" val="2110054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457200" y="506638"/>
            <a:ext cx="8229600" cy="1143000"/>
          </a:xfrm>
          <a:prstGeom prst="rect">
            <a:avLst/>
          </a:prstGeom>
        </p:spPr>
        <p:txBody>
          <a:bodyPr spcFirstLastPara="1" wrap="square" lIns="91425" tIns="45700" rIns="91425" bIns="45700" anchor="ctr" anchorCtr="0">
            <a:noAutofit/>
          </a:bodyPr>
          <a:lstStyle/>
          <a:p>
            <a:pPr marL="0" lvl="0" indent="0" algn="l">
              <a:spcBef>
                <a:spcPts val="0"/>
              </a:spcBef>
              <a:spcAft>
                <a:spcPts val="0"/>
              </a:spcAft>
              <a:buNone/>
            </a:pPr>
            <a:r>
              <a:rPr lang="en-US"/>
              <a:t>Show and tell</a:t>
            </a:r>
            <a:endParaRPr/>
          </a:p>
        </p:txBody>
      </p:sp>
      <p:pic>
        <p:nvPicPr>
          <p:cNvPr id="259" name="Shape 259"/>
          <p:cNvPicPr preferRelativeResize="0"/>
          <p:nvPr/>
        </p:nvPicPr>
        <p:blipFill>
          <a:blip r:embed="rId3">
            <a:alphaModFix/>
          </a:blip>
          <a:stretch>
            <a:fillRect/>
          </a:stretch>
        </p:blipFill>
        <p:spPr>
          <a:xfrm>
            <a:off x="1133850" y="1526538"/>
            <a:ext cx="6876308" cy="5135562"/>
          </a:xfrm>
          <a:prstGeom prst="rect">
            <a:avLst/>
          </a:prstGeom>
          <a:noFill/>
          <a:ln>
            <a:noFill/>
          </a:ln>
        </p:spPr>
      </p:pic>
    </p:spTree>
    <p:extLst>
      <p:ext uri="{BB962C8B-B14F-4D97-AF65-F5344CB8AC3E}">
        <p14:creationId xmlns:p14="http://schemas.microsoft.com/office/powerpoint/2010/main" val="16831457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457200" y="515975"/>
            <a:ext cx="8229600" cy="1143000"/>
          </a:xfrm>
          <a:prstGeom prst="rect">
            <a:avLst/>
          </a:prstGeom>
        </p:spPr>
        <p:txBody>
          <a:bodyPr spcFirstLastPara="1" wrap="square" lIns="91425" tIns="45700" rIns="91425" bIns="45700" anchor="ctr" anchorCtr="0">
            <a:noAutofit/>
          </a:bodyPr>
          <a:lstStyle/>
          <a:p>
            <a:pPr marL="0" lvl="0" indent="0" algn="l">
              <a:spcBef>
                <a:spcPts val="0"/>
              </a:spcBef>
              <a:spcAft>
                <a:spcPts val="0"/>
              </a:spcAft>
              <a:buNone/>
            </a:pPr>
            <a:r>
              <a:rPr lang="en-US" dirty="0"/>
              <a:t>Show and tell</a:t>
            </a:r>
            <a:endParaRPr dirty="0"/>
          </a:p>
        </p:txBody>
      </p:sp>
      <p:pic>
        <p:nvPicPr>
          <p:cNvPr id="266" name="Shape 266"/>
          <p:cNvPicPr preferRelativeResize="0"/>
          <p:nvPr/>
        </p:nvPicPr>
        <p:blipFill>
          <a:blip r:embed="rId3">
            <a:alphaModFix/>
          </a:blip>
          <a:stretch>
            <a:fillRect/>
          </a:stretch>
        </p:blipFill>
        <p:spPr>
          <a:xfrm>
            <a:off x="1639582" y="1548138"/>
            <a:ext cx="5864836" cy="5135561"/>
          </a:xfrm>
          <a:prstGeom prst="rect">
            <a:avLst/>
          </a:prstGeom>
          <a:noFill/>
          <a:ln>
            <a:noFill/>
          </a:ln>
        </p:spPr>
      </p:pic>
    </p:spTree>
    <p:extLst>
      <p:ext uri="{BB962C8B-B14F-4D97-AF65-F5344CB8AC3E}">
        <p14:creationId xmlns:p14="http://schemas.microsoft.com/office/powerpoint/2010/main" val="34809064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545620"/>
            <a:ext cx="8229600" cy="1143000"/>
          </a:xfrm>
          <a:prstGeom prst="rect">
            <a:avLst/>
          </a:prstGeom>
        </p:spPr>
        <p:txBody>
          <a:bodyPr spcFirstLastPara="1" wrap="square" lIns="91425" tIns="45700" rIns="91425" bIns="45700" anchor="ctr" anchorCtr="0">
            <a:noAutofit/>
          </a:bodyPr>
          <a:lstStyle/>
          <a:p>
            <a:pPr marL="0" lvl="0" indent="0" algn="l">
              <a:spcBef>
                <a:spcPts val="0"/>
              </a:spcBef>
              <a:spcAft>
                <a:spcPts val="0"/>
              </a:spcAft>
              <a:buNone/>
            </a:pPr>
            <a:r>
              <a:rPr lang="en-US" dirty="0"/>
              <a:t>Show and tell</a:t>
            </a:r>
            <a:endParaRPr dirty="0"/>
          </a:p>
        </p:txBody>
      </p:sp>
      <p:pic>
        <p:nvPicPr>
          <p:cNvPr id="273" name="Shape 273"/>
          <p:cNvPicPr preferRelativeResize="0"/>
          <p:nvPr/>
        </p:nvPicPr>
        <p:blipFill>
          <a:blip r:embed="rId3">
            <a:alphaModFix/>
          </a:blip>
          <a:stretch>
            <a:fillRect/>
          </a:stretch>
        </p:blipFill>
        <p:spPr>
          <a:xfrm>
            <a:off x="1743300" y="1591638"/>
            <a:ext cx="5657390" cy="4961562"/>
          </a:xfrm>
          <a:prstGeom prst="rect">
            <a:avLst/>
          </a:prstGeom>
          <a:noFill/>
          <a:ln>
            <a:noFill/>
          </a:ln>
        </p:spPr>
      </p:pic>
    </p:spTree>
    <p:extLst>
      <p:ext uri="{BB962C8B-B14F-4D97-AF65-F5344CB8AC3E}">
        <p14:creationId xmlns:p14="http://schemas.microsoft.com/office/powerpoint/2010/main" val="532691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Shape 279" descr="geoportal.JPG"/>
          <p:cNvPicPr preferRelativeResize="0"/>
          <p:nvPr/>
        </p:nvPicPr>
        <p:blipFill>
          <a:blip r:embed="rId3">
            <a:alphaModFix/>
          </a:blip>
          <a:stretch>
            <a:fillRect/>
          </a:stretch>
        </p:blipFill>
        <p:spPr>
          <a:xfrm>
            <a:off x="3113775" y="1101900"/>
            <a:ext cx="5827350" cy="5038500"/>
          </a:xfrm>
          <a:prstGeom prst="rect">
            <a:avLst/>
          </a:prstGeom>
          <a:noFill/>
          <a:ln>
            <a:noFill/>
          </a:ln>
        </p:spPr>
      </p:pic>
      <p:pic>
        <p:nvPicPr>
          <p:cNvPr id="280" name="Shape 280" descr="843-c-A-1825.jpg"/>
          <p:cNvPicPr preferRelativeResize="0"/>
          <p:nvPr/>
        </p:nvPicPr>
        <p:blipFill>
          <a:blip r:embed="rId4">
            <a:alphaModFix/>
          </a:blip>
          <a:stretch>
            <a:fillRect/>
          </a:stretch>
        </p:blipFill>
        <p:spPr>
          <a:xfrm>
            <a:off x="237900" y="1702602"/>
            <a:ext cx="2786675" cy="4299625"/>
          </a:xfrm>
          <a:prstGeom prst="rect">
            <a:avLst/>
          </a:prstGeom>
          <a:noFill/>
          <a:ln>
            <a:noFill/>
          </a:ln>
        </p:spPr>
      </p:pic>
      <p:sp>
        <p:nvSpPr>
          <p:cNvPr id="281" name="Shape 281"/>
          <p:cNvSpPr/>
          <p:nvPr/>
        </p:nvSpPr>
        <p:spPr>
          <a:xfrm rot="1173134">
            <a:off x="2967703" y="4246051"/>
            <a:ext cx="1877991" cy="1084646"/>
          </a:xfrm>
          <a:prstGeom prst="leftArrow">
            <a:avLst>
              <a:gd name="adj1" fmla="val 50000"/>
              <a:gd name="adj2" fmla="val 50000"/>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42550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graphicFrame>
        <p:nvGraphicFramePr>
          <p:cNvPr id="2" name="Diagram 1"/>
          <p:cNvGraphicFramePr/>
          <p:nvPr>
            <p:extLst/>
          </p:nvPr>
        </p:nvGraphicFramePr>
        <p:xfrm>
          <a:off x="872068" y="1044517"/>
          <a:ext cx="7840132" cy="522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64905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Shape 287" descr="montmorency.JPG"/>
          <p:cNvPicPr preferRelativeResize="0"/>
          <p:nvPr/>
        </p:nvPicPr>
        <p:blipFill>
          <a:blip r:embed="rId3">
            <a:alphaModFix/>
          </a:blip>
          <a:stretch>
            <a:fillRect/>
          </a:stretch>
        </p:blipFill>
        <p:spPr>
          <a:xfrm>
            <a:off x="3694513" y="1205600"/>
            <a:ext cx="5330087" cy="4838701"/>
          </a:xfrm>
          <a:prstGeom prst="rect">
            <a:avLst/>
          </a:prstGeom>
          <a:noFill/>
          <a:ln>
            <a:noFill/>
          </a:ln>
        </p:spPr>
      </p:pic>
      <p:pic>
        <p:nvPicPr>
          <p:cNvPr id="288" name="Shape 288" descr="montmorency_t29r1e.jpg"/>
          <p:cNvPicPr preferRelativeResize="0"/>
          <p:nvPr/>
        </p:nvPicPr>
        <p:blipFill>
          <a:blip r:embed="rId4">
            <a:alphaModFix/>
          </a:blip>
          <a:stretch>
            <a:fillRect/>
          </a:stretch>
        </p:blipFill>
        <p:spPr>
          <a:xfrm>
            <a:off x="119413" y="1485050"/>
            <a:ext cx="3227903" cy="3823081"/>
          </a:xfrm>
          <a:prstGeom prst="rect">
            <a:avLst/>
          </a:prstGeom>
          <a:noFill/>
          <a:ln>
            <a:noFill/>
          </a:ln>
        </p:spPr>
      </p:pic>
      <p:sp>
        <p:nvSpPr>
          <p:cNvPr id="289" name="Shape 289"/>
          <p:cNvSpPr/>
          <p:nvPr/>
        </p:nvSpPr>
        <p:spPr>
          <a:xfrm rot="1173133">
            <a:off x="3131098" y="4082787"/>
            <a:ext cx="1342832" cy="870676"/>
          </a:xfrm>
          <a:prstGeom prst="leftArrow">
            <a:avLst>
              <a:gd name="adj1" fmla="val 50000"/>
              <a:gd name="adj2" fmla="val 50000"/>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572223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Shape 295" descr="greatlakes.JPG"/>
          <p:cNvPicPr preferRelativeResize="0"/>
          <p:nvPr/>
        </p:nvPicPr>
        <p:blipFill>
          <a:blip r:embed="rId3">
            <a:alphaModFix/>
          </a:blip>
          <a:stretch>
            <a:fillRect/>
          </a:stretch>
        </p:blipFill>
        <p:spPr>
          <a:xfrm>
            <a:off x="4049188" y="1268825"/>
            <a:ext cx="4981172" cy="4838702"/>
          </a:xfrm>
          <a:prstGeom prst="rect">
            <a:avLst/>
          </a:prstGeom>
          <a:noFill/>
          <a:ln>
            <a:noFill/>
          </a:ln>
        </p:spPr>
      </p:pic>
      <p:pic>
        <p:nvPicPr>
          <p:cNvPr id="296" name="Shape 296" descr="1744-bellin.jpg"/>
          <p:cNvPicPr preferRelativeResize="0"/>
          <p:nvPr/>
        </p:nvPicPr>
        <p:blipFill>
          <a:blip r:embed="rId4">
            <a:alphaModFix/>
          </a:blip>
          <a:stretch>
            <a:fillRect/>
          </a:stretch>
        </p:blipFill>
        <p:spPr>
          <a:xfrm>
            <a:off x="113638" y="1561075"/>
            <a:ext cx="3783151" cy="2364550"/>
          </a:xfrm>
          <a:prstGeom prst="rect">
            <a:avLst/>
          </a:prstGeom>
          <a:noFill/>
          <a:ln>
            <a:noFill/>
          </a:ln>
        </p:spPr>
      </p:pic>
      <p:sp>
        <p:nvSpPr>
          <p:cNvPr id="297" name="Shape 297"/>
          <p:cNvSpPr/>
          <p:nvPr/>
        </p:nvSpPr>
        <p:spPr>
          <a:xfrm rot="2324507">
            <a:off x="3378584" y="3873224"/>
            <a:ext cx="1342737" cy="870701"/>
          </a:xfrm>
          <a:prstGeom prst="leftArrow">
            <a:avLst>
              <a:gd name="adj1" fmla="val 50000"/>
              <a:gd name="adj2" fmla="val 50000"/>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83663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p:nvPr/>
        </p:nvSpPr>
        <p:spPr>
          <a:xfrm>
            <a:off x="251000" y="2687850"/>
            <a:ext cx="4045200" cy="148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4200">
                <a:solidFill>
                  <a:srgbClr val="000000"/>
                </a:solidFill>
              </a:rPr>
              <a:t>Thank you!</a:t>
            </a:r>
            <a:endParaRPr sz="4200">
              <a:solidFill>
                <a:srgbClr val="000000"/>
              </a:solidFill>
            </a:endParaRPr>
          </a:p>
        </p:txBody>
      </p:sp>
      <p:sp>
        <p:nvSpPr>
          <p:cNvPr id="304" name="Shape 304"/>
          <p:cNvSpPr txBox="1"/>
          <p:nvPr/>
        </p:nvSpPr>
        <p:spPr>
          <a:xfrm>
            <a:off x="4939500" y="956925"/>
            <a:ext cx="3837000" cy="54486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Clr>
                <a:schemeClr val="dk1"/>
              </a:buClr>
              <a:buSzPts val="1100"/>
              <a:buFont typeface="Arial"/>
              <a:buNone/>
            </a:pPr>
            <a:r>
              <a:rPr lang="en-US" sz="1800">
                <a:solidFill>
                  <a:srgbClr val="595959"/>
                </a:solidFill>
              </a:rPr>
              <a:t>Tim Kiser</a:t>
            </a:r>
            <a:br>
              <a:rPr lang="en-US" sz="1800">
                <a:solidFill>
                  <a:srgbClr val="595959"/>
                </a:solidFill>
              </a:rPr>
            </a:br>
            <a:r>
              <a:rPr lang="en-US" sz="1800">
                <a:solidFill>
                  <a:srgbClr val="595959"/>
                </a:solidFill>
              </a:rPr>
              <a:t>Catalog Librarian for Maps</a:t>
            </a:r>
            <a:br>
              <a:rPr lang="en-US" sz="1800">
                <a:solidFill>
                  <a:srgbClr val="595959"/>
                </a:solidFill>
              </a:rPr>
            </a:br>
            <a:r>
              <a:rPr lang="en-US" sz="1800" u="sng">
                <a:solidFill>
                  <a:schemeClr val="hlink"/>
                </a:solidFill>
                <a:hlinkClick r:id="rId3"/>
              </a:rPr>
              <a:t>tkiser@msu.edu</a:t>
            </a:r>
            <a:r>
              <a:rPr lang="en-US" sz="1800">
                <a:solidFill>
                  <a:srgbClr val="595959"/>
                </a:solidFill>
              </a:rPr>
              <a:t>  </a:t>
            </a:r>
            <a:endParaRPr sz="1800">
              <a:solidFill>
                <a:srgbClr val="595959"/>
              </a:solidFill>
            </a:endParaRPr>
          </a:p>
          <a:p>
            <a:pPr marL="0" lvl="0" indent="0" rtl="0">
              <a:lnSpc>
                <a:spcPct val="115000"/>
              </a:lnSpc>
              <a:spcBef>
                <a:spcPts val="1600"/>
              </a:spcBef>
              <a:spcAft>
                <a:spcPts val="0"/>
              </a:spcAft>
              <a:buNone/>
            </a:pPr>
            <a:r>
              <a:rPr lang="en-US" sz="1800">
                <a:solidFill>
                  <a:srgbClr val="595959"/>
                </a:solidFill>
              </a:rPr>
              <a:t>Nicole Smeltekop</a:t>
            </a:r>
            <a:br>
              <a:rPr lang="en-US" sz="1800">
                <a:solidFill>
                  <a:srgbClr val="595959"/>
                </a:solidFill>
              </a:rPr>
            </a:br>
            <a:r>
              <a:rPr lang="en-US" sz="1800">
                <a:solidFill>
                  <a:srgbClr val="595959"/>
                </a:solidFill>
              </a:rPr>
              <a:t>Special Materials Catalog Librarian</a:t>
            </a:r>
            <a:br>
              <a:rPr lang="en-US" sz="1800">
                <a:solidFill>
                  <a:srgbClr val="595959"/>
                </a:solidFill>
              </a:rPr>
            </a:br>
            <a:r>
              <a:rPr lang="en-US" sz="1800" u="sng">
                <a:solidFill>
                  <a:schemeClr val="hlink"/>
                </a:solidFill>
                <a:hlinkClick r:id="rId4"/>
              </a:rPr>
              <a:t>nicole@msu.edu</a:t>
            </a:r>
            <a:r>
              <a:rPr lang="en-US" sz="1800">
                <a:solidFill>
                  <a:srgbClr val="595959"/>
                </a:solidFill>
              </a:rPr>
              <a:t> </a:t>
            </a:r>
            <a:endParaRPr sz="1800">
              <a:solidFill>
                <a:srgbClr val="595959"/>
              </a:solidFill>
            </a:endParaRPr>
          </a:p>
          <a:p>
            <a:pPr marL="0" lvl="0" indent="0" rtl="0">
              <a:lnSpc>
                <a:spcPct val="115000"/>
              </a:lnSpc>
              <a:spcBef>
                <a:spcPts val="1600"/>
              </a:spcBef>
              <a:spcAft>
                <a:spcPts val="0"/>
              </a:spcAft>
              <a:buNone/>
            </a:pPr>
            <a:r>
              <a:rPr lang="en-US" sz="1800">
                <a:solidFill>
                  <a:srgbClr val="595959"/>
                </a:solidFill>
              </a:rPr>
              <a:t>Amanda Tickner</a:t>
            </a:r>
            <a:br>
              <a:rPr lang="en-US" sz="1800">
                <a:solidFill>
                  <a:srgbClr val="595959"/>
                </a:solidFill>
              </a:rPr>
            </a:br>
            <a:r>
              <a:rPr lang="en-US" sz="1800">
                <a:solidFill>
                  <a:srgbClr val="595959"/>
                </a:solidFill>
              </a:rPr>
              <a:t>GIS Librarian</a:t>
            </a:r>
            <a:br>
              <a:rPr lang="en-US" sz="1800">
                <a:solidFill>
                  <a:srgbClr val="595959"/>
                </a:solidFill>
              </a:rPr>
            </a:br>
            <a:r>
              <a:rPr lang="en-US" sz="1800" u="sng">
                <a:solidFill>
                  <a:schemeClr val="hlink"/>
                </a:solidFill>
                <a:hlinkClick r:id="rId5"/>
              </a:rPr>
              <a:t>atickner@msu.edu</a:t>
            </a:r>
            <a:r>
              <a:rPr lang="en-US" sz="1800">
                <a:solidFill>
                  <a:srgbClr val="595959"/>
                </a:solidFill>
              </a:rPr>
              <a:t> </a:t>
            </a:r>
            <a:endParaRPr sz="1800">
              <a:solidFill>
                <a:srgbClr val="595959"/>
              </a:solidFill>
            </a:endParaRPr>
          </a:p>
          <a:p>
            <a:pPr marL="0" lvl="0" indent="0" rtl="0">
              <a:lnSpc>
                <a:spcPct val="115000"/>
              </a:lnSpc>
              <a:spcBef>
                <a:spcPts val="1600"/>
              </a:spcBef>
              <a:spcAft>
                <a:spcPts val="1600"/>
              </a:spcAft>
              <a:buClr>
                <a:schemeClr val="dk1"/>
              </a:buClr>
              <a:buSzPts val="1100"/>
              <a:buFont typeface="Arial"/>
              <a:buNone/>
            </a:pPr>
            <a:r>
              <a:rPr lang="en-US" sz="1800">
                <a:solidFill>
                  <a:srgbClr val="595959"/>
                </a:solidFill>
              </a:rPr>
              <a:t>Kathleen Weessies</a:t>
            </a:r>
            <a:br>
              <a:rPr lang="en-US" sz="1800">
                <a:solidFill>
                  <a:srgbClr val="595959"/>
                </a:solidFill>
              </a:rPr>
            </a:br>
            <a:r>
              <a:rPr lang="en-US" sz="1800">
                <a:solidFill>
                  <a:srgbClr val="595959"/>
                </a:solidFill>
              </a:rPr>
              <a:t>Head, Map Library</a:t>
            </a:r>
            <a:br>
              <a:rPr lang="en-US" sz="1800">
                <a:solidFill>
                  <a:srgbClr val="595959"/>
                </a:solidFill>
              </a:rPr>
            </a:br>
            <a:r>
              <a:rPr lang="en-US" sz="1800" u="sng">
                <a:solidFill>
                  <a:schemeClr val="hlink"/>
                </a:solidFill>
                <a:hlinkClick r:id="rId6"/>
              </a:rPr>
              <a:t>weessie2@msu.edu</a:t>
            </a:r>
            <a:r>
              <a:rPr lang="en-US" sz="1800">
                <a:solidFill>
                  <a:srgbClr val="595959"/>
                </a:solidFill>
              </a:rPr>
              <a:t>  </a:t>
            </a:r>
            <a:endParaRPr sz="1800">
              <a:solidFill>
                <a:srgbClr val="595959"/>
              </a:solidFill>
            </a:endParaRPr>
          </a:p>
        </p:txBody>
      </p:sp>
    </p:spTree>
    <p:extLst>
      <p:ext uri="{BB962C8B-B14F-4D97-AF65-F5344CB8AC3E}">
        <p14:creationId xmlns:p14="http://schemas.microsoft.com/office/powerpoint/2010/main" val="793145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graphicFrame>
        <p:nvGraphicFramePr>
          <p:cNvPr id="2" name="Diagram 1"/>
          <p:cNvGraphicFramePr/>
          <p:nvPr>
            <p:extLst>
              <p:ext uri="{D42A27DB-BD31-4B8C-83A1-F6EECF244321}">
                <p14:modId xmlns:p14="http://schemas.microsoft.com/office/powerpoint/2010/main" val="2550800009"/>
              </p:ext>
            </p:extLst>
          </p:nvPr>
        </p:nvGraphicFramePr>
        <p:xfrm>
          <a:off x="872068" y="1044517"/>
          <a:ext cx="7840132" cy="522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2833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728" y="768925"/>
            <a:ext cx="5784273" cy="5784273"/>
          </a:xfrm>
          <a:prstGeom prst="rect">
            <a:avLst/>
          </a:prstGeom>
        </p:spPr>
      </p:pic>
      <p:sp>
        <p:nvSpPr>
          <p:cNvPr id="70" name="Shape 70"/>
          <p:cNvSpPr txBox="1">
            <a:spLocks noGrp="1"/>
          </p:cNvSpPr>
          <p:nvPr>
            <p:ph type="title"/>
          </p:nvPr>
        </p:nvSpPr>
        <p:spPr>
          <a:xfrm>
            <a:off x="457200" y="274637"/>
            <a:ext cx="8229600" cy="1143300"/>
          </a:xfrm>
          <a:prstGeom prst="rect">
            <a:avLst/>
          </a:prstGeom>
        </p:spPr>
        <p:txBody>
          <a:bodyPr lIns="91425" tIns="91425" rIns="91425" bIns="91425" anchor="ctr" anchorCtr="0">
            <a:noAutofit/>
          </a:bodyPr>
          <a:lstStyle/>
          <a:p>
            <a:pPr lvl="0" rtl="0">
              <a:spcBef>
                <a:spcPts val="0"/>
              </a:spcBef>
              <a:buNone/>
            </a:pPr>
            <a:endParaRPr/>
          </a:p>
        </p:txBody>
      </p:sp>
      <p:grpSp>
        <p:nvGrpSpPr>
          <p:cNvPr id="15" name="Group 14"/>
          <p:cNvGrpSpPr/>
          <p:nvPr/>
        </p:nvGrpSpPr>
        <p:grpSpPr>
          <a:xfrm>
            <a:off x="4206961" y="3426691"/>
            <a:ext cx="854565" cy="582494"/>
            <a:chOff x="4206961" y="3426691"/>
            <a:chExt cx="854565" cy="582494"/>
          </a:xfrm>
        </p:grpSpPr>
        <p:sp>
          <p:nvSpPr>
            <p:cNvPr id="5" name="Freeform 4"/>
            <p:cNvSpPr/>
            <p:nvPr/>
          </p:nvSpPr>
          <p:spPr>
            <a:xfrm>
              <a:off x="4206961" y="3426691"/>
              <a:ext cx="854565" cy="582494"/>
            </a:xfrm>
            <a:custGeom>
              <a:avLst/>
              <a:gdLst>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73891 w 822036"/>
                <a:gd name="connsiteY8" fmla="*/ 535709 h 554182"/>
                <a:gd name="connsiteX9" fmla="*/ 64654 w 822036"/>
                <a:gd name="connsiteY9" fmla="*/ 508000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73891 w 822036"/>
                <a:gd name="connsiteY8" fmla="*/ 535709 h 554182"/>
                <a:gd name="connsiteX9" fmla="*/ 212436 w 822036"/>
                <a:gd name="connsiteY9" fmla="*/ 424873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54182"/>
                <a:gd name="connsiteX1" fmla="*/ 822036 w 822036"/>
                <a:gd name="connsiteY1" fmla="*/ 397164 h 554182"/>
                <a:gd name="connsiteX2" fmla="*/ 748145 w 822036"/>
                <a:gd name="connsiteY2" fmla="*/ 434109 h 554182"/>
                <a:gd name="connsiteX3" fmla="*/ 674254 w 822036"/>
                <a:gd name="connsiteY3" fmla="*/ 508000 h 554182"/>
                <a:gd name="connsiteX4" fmla="*/ 646545 w 822036"/>
                <a:gd name="connsiteY4" fmla="*/ 517236 h 554182"/>
                <a:gd name="connsiteX5" fmla="*/ 461818 w 822036"/>
                <a:gd name="connsiteY5" fmla="*/ 526473 h 554182"/>
                <a:gd name="connsiteX6" fmla="*/ 323273 w 822036"/>
                <a:gd name="connsiteY6" fmla="*/ 554182 h 554182"/>
                <a:gd name="connsiteX7" fmla="*/ 101600 w 822036"/>
                <a:gd name="connsiteY7" fmla="*/ 544945 h 554182"/>
                <a:gd name="connsiteX8" fmla="*/ 230910 w 822036"/>
                <a:gd name="connsiteY8" fmla="*/ 526472 h 554182"/>
                <a:gd name="connsiteX9" fmla="*/ 212436 w 822036"/>
                <a:gd name="connsiteY9" fmla="*/ 424873 h 554182"/>
                <a:gd name="connsiteX10" fmla="*/ 46182 w 822036"/>
                <a:gd name="connsiteY10" fmla="*/ 378691 h 554182"/>
                <a:gd name="connsiteX11" fmla="*/ 36945 w 822036"/>
                <a:gd name="connsiteY11" fmla="*/ 341745 h 554182"/>
                <a:gd name="connsiteX12" fmla="*/ 9236 w 822036"/>
                <a:gd name="connsiteY12" fmla="*/ 286327 h 554182"/>
                <a:gd name="connsiteX13" fmla="*/ 9236 w 822036"/>
                <a:gd name="connsiteY13" fmla="*/ 221673 h 554182"/>
                <a:gd name="connsiteX14" fmla="*/ 0 w 822036"/>
                <a:gd name="connsiteY14" fmla="*/ 110836 h 554182"/>
                <a:gd name="connsiteX15" fmla="*/ 9236 w 822036"/>
                <a:gd name="connsiteY15" fmla="*/ 64654 h 554182"/>
                <a:gd name="connsiteX16" fmla="*/ 64654 w 822036"/>
                <a:gd name="connsiteY16" fmla="*/ 46182 h 554182"/>
                <a:gd name="connsiteX17" fmla="*/ 101600 w 822036"/>
                <a:gd name="connsiteY17" fmla="*/ 27709 h 554182"/>
                <a:gd name="connsiteX18" fmla="*/ 129309 w 822036"/>
                <a:gd name="connsiteY18" fmla="*/ 9236 h 554182"/>
                <a:gd name="connsiteX19" fmla="*/ 277091 w 822036"/>
                <a:gd name="connsiteY19" fmla="*/ 0 h 554182"/>
                <a:gd name="connsiteX20" fmla="*/ 424873 w 822036"/>
                <a:gd name="connsiteY20" fmla="*/ 9236 h 554182"/>
                <a:gd name="connsiteX21" fmla="*/ 452582 w 822036"/>
                <a:gd name="connsiteY21" fmla="*/ 18473 h 554182"/>
                <a:gd name="connsiteX22" fmla="*/ 461818 w 822036"/>
                <a:gd name="connsiteY22" fmla="*/ 46182 h 554182"/>
                <a:gd name="connsiteX23" fmla="*/ 480291 w 822036"/>
                <a:gd name="connsiteY23" fmla="*/ 73891 h 554182"/>
                <a:gd name="connsiteX24" fmla="*/ 508000 w 822036"/>
                <a:gd name="connsiteY24" fmla="*/ 92364 h 554182"/>
                <a:gd name="connsiteX25" fmla="*/ 609600 w 822036"/>
                <a:gd name="connsiteY25" fmla="*/ 120073 h 554182"/>
                <a:gd name="connsiteX26" fmla="*/ 618836 w 822036"/>
                <a:gd name="connsiteY26" fmla="*/ 147782 h 554182"/>
                <a:gd name="connsiteX27" fmla="*/ 554182 w 822036"/>
                <a:gd name="connsiteY27" fmla="*/ 184727 h 554182"/>
                <a:gd name="connsiteX28" fmla="*/ 563418 w 822036"/>
                <a:gd name="connsiteY28" fmla="*/ 258618 h 554182"/>
                <a:gd name="connsiteX29" fmla="*/ 581891 w 822036"/>
                <a:gd name="connsiteY29" fmla="*/ 314036 h 554182"/>
                <a:gd name="connsiteX30" fmla="*/ 609600 w 822036"/>
                <a:gd name="connsiteY30" fmla="*/ 323273 h 554182"/>
                <a:gd name="connsiteX31" fmla="*/ 674254 w 822036"/>
                <a:gd name="connsiteY31" fmla="*/ 304800 h 554182"/>
                <a:gd name="connsiteX32" fmla="*/ 711200 w 822036"/>
                <a:gd name="connsiteY32" fmla="*/ 249382 h 554182"/>
                <a:gd name="connsiteX33" fmla="*/ 720436 w 822036"/>
                <a:gd name="connsiteY33" fmla="*/ 221673 h 554182"/>
                <a:gd name="connsiteX34" fmla="*/ 775854 w 822036"/>
                <a:gd name="connsiteY34" fmla="*/ 258618 h 554182"/>
                <a:gd name="connsiteX35" fmla="*/ 785091 w 822036"/>
                <a:gd name="connsiteY35" fmla="*/ 332509 h 554182"/>
                <a:gd name="connsiteX36" fmla="*/ 812800 w 822036"/>
                <a:gd name="connsiteY36" fmla="*/ 350982 h 554182"/>
                <a:gd name="connsiteX37" fmla="*/ 822036 w 822036"/>
                <a:gd name="connsiteY37" fmla="*/ 397164 h 554182"/>
                <a:gd name="connsiteX0" fmla="*/ 822036 w 822036"/>
                <a:gd name="connsiteY0" fmla="*/ 397164 h 582494"/>
                <a:gd name="connsiteX1" fmla="*/ 822036 w 822036"/>
                <a:gd name="connsiteY1" fmla="*/ 397164 h 582494"/>
                <a:gd name="connsiteX2" fmla="*/ 748145 w 822036"/>
                <a:gd name="connsiteY2" fmla="*/ 434109 h 582494"/>
                <a:gd name="connsiteX3" fmla="*/ 674254 w 822036"/>
                <a:gd name="connsiteY3" fmla="*/ 508000 h 582494"/>
                <a:gd name="connsiteX4" fmla="*/ 646545 w 822036"/>
                <a:gd name="connsiteY4" fmla="*/ 517236 h 582494"/>
                <a:gd name="connsiteX5" fmla="*/ 461818 w 822036"/>
                <a:gd name="connsiteY5" fmla="*/ 526473 h 582494"/>
                <a:gd name="connsiteX6" fmla="*/ 323273 w 822036"/>
                <a:gd name="connsiteY6" fmla="*/ 554182 h 582494"/>
                <a:gd name="connsiteX7" fmla="*/ 240145 w 822036"/>
                <a:gd name="connsiteY7" fmla="*/ 581891 h 582494"/>
                <a:gd name="connsiteX8" fmla="*/ 230910 w 822036"/>
                <a:gd name="connsiteY8" fmla="*/ 526472 h 582494"/>
                <a:gd name="connsiteX9" fmla="*/ 212436 w 822036"/>
                <a:gd name="connsiteY9" fmla="*/ 424873 h 582494"/>
                <a:gd name="connsiteX10" fmla="*/ 46182 w 822036"/>
                <a:gd name="connsiteY10" fmla="*/ 378691 h 582494"/>
                <a:gd name="connsiteX11" fmla="*/ 36945 w 822036"/>
                <a:gd name="connsiteY11" fmla="*/ 341745 h 582494"/>
                <a:gd name="connsiteX12" fmla="*/ 9236 w 822036"/>
                <a:gd name="connsiteY12" fmla="*/ 286327 h 582494"/>
                <a:gd name="connsiteX13" fmla="*/ 9236 w 822036"/>
                <a:gd name="connsiteY13" fmla="*/ 221673 h 582494"/>
                <a:gd name="connsiteX14" fmla="*/ 0 w 822036"/>
                <a:gd name="connsiteY14" fmla="*/ 110836 h 582494"/>
                <a:gd name="connsiteX15" fmla="*/ 9236 w 822036"/>
                <a:gd name="connsiteY15" fmla="*/ 64654 h 582494"/>
                <a:gd name="connsiteX16" fmla="*/ 64654 w 822036"/>
                <a:gd name="connsiteY16" fmla="*/ 46182 h 582494"/>
                <a:gd name="connsiteX17" fmla="*/ 101600 w 822036"/>
                <a:gd name="connsiteY17" fmla="*/ 27709 h 582494"/>
                <a:gd name="connsiteX18" fmla="*/ 129309 w 822036"/>
                <a:gd name="connsiteY18" fmla="*/ 9236 h 582494"/>
                <a:gd name="connsiteX19" fmla="*/ 277091 w 822036"/>
                <a:gd name="connsiteY19" fmla="*/ 0 h 582494"/>
                <a:gd name="connsiteX20" fmla="*/ 424873 w 822036"/>
                <a:gd name="connsiteY20" fmla="*/ 9236 h 582494"/>
                <a:gd name="connsiteX21" fmla="*/ 452582 w 822036"/>
                <a:gd name="connsiteY21" fmla="*/ 18473 h 582494"/>
                <a:gd name="connsiteX22" fmla="*/ 461818 w 822036"/>
                <a:gd name="connsiteY22" fmla="*/ 46182 h 582494"/>
                <a:gd name="connsiteX23" fmla="*/ 480291 w 822036"/>
                <a:gd name="connsiteY23" fmla="*/ 73891 h 582494"/>
                <a:gd name="connsiteX24" fmla="*/ 508000 w 822036"/>
                <a:gd name="connsiteY24" fmla="*/ 92364 h 582494"/>
                <a:gd name="connsiteX25" fmla="*/ 609600 w 822036"/>
                <a:gd name="connsiteY25" fmla="*/ 120073 h 582494"/>
                <a:gd name="connsiteX26" fmla="*/ 618836 w 822036"/>
                <a:gd name="connsiteY26" fmla="*/ 147782 h 582494"/>
                <a:gd name="connsiteX27" fmla="*/ 554182 w 822036"/>
                <a:gd name="connsiteY27" fmla="*/ 184727 h 582494"/>
                <a:gd name="connsiteX28" fmla="*/ 563418 w 822036"/>
                <a:gd name="connsiteY28" fmla="*/ 258618 h 582494"/>
                <a:gd name="connsiteX29" fmla="*/ 581891 w 822036"/>
                <a:gd name="connsiteY29" fmla="*/ 314036 h 582494"/>
                <a:gd name="connsiteX30" fmla="*/ 609600 w 822036"/>
                <a:gd name="connsiteY30" fmla="*/ 323273 h 582494"/>
                <a:gd name="connsiteX31" fmla="*/ 674254 w 822036"/>
                <a:gd name="connsiteY31" fmla="*/ 304800 h 582494"/>
                <a:gd name="connsiteX32" fmla="*/ 711200 w 822036"/>
                <a:gd name="connsiteY32" fmla="*/ 249382 h 582494"/>
                <a:gd name="connsiteX33" fmla="*/ 720436 w 822036"/>
                <a:gd name="connsiteY33" fmla="*/ 221673 h 582494"/>
                <a:gd name="connsiteX34" fmla="*/ 775854 w 822036"/>
                <a:gd name="connsiteY34" fmla="*/ 258618 h 582494"/>
                <a:gd name="connsiteX35" fmla="*/ 785091 w 822036"/>
                <a:gd name="connsiteY35" fmla="*/ 332509 h 582494"/>
                <a:gd name="connsiteX36" fmla="*/ 812800 w 822036"/>
                <a:gd name="connsiteY36" fmla="*/ 350982 h 582494"/>
                <a:gd name="connsiteX37" fmla="*/ 822036 w 822036"/>
                <a:gd name="connsiteY37" fmla="*/ 397164 h 582494"/>
                <a:gd name="connsiteX0" fmla="*/ 854565 w 854565"/>
                <a:gd name="connsiteY0" fmla="*/ 397164 h 582494"/>
                <a:gd name="connsiteX1" fmla="*/ 854565 w 854565"/>
                <a:gd name="connsiteY1" fmla="*/ 397164 h 582494"/>
                <a:gd name="connsiteX2" fmla="*/ 780674 w 854565"/>
                <a:gd name="connsiteY2" fmla="*/ 434109 h 582494"/>
                <a:gd name="connsiteX3" fmla="*/ 706783 w 854565"/>
                <a:gd name="connsiteY3" fmla="*/ 508000 h 582494"/>
                <a:gd name="connsiteX4" fmla="*/ 679074 w 854565"/>
                <a:gd name="connsiteY4" fmla="*/ 517236 h 582494"/>
                <a:gd name="connsiteX5" fmla="*/ 494347 w 854565"/>
                <a:gd name="connsiteY5" fmla="*/ 526473 h 582494"/>
                <a:gd name="connsiteX6" fmla="*/ 355802 w 854565"/>
                <a:gd name="connsiteY6" fmla="*/ 554182 h 582494"/>
                <a:gd name="connsiteX7" fmla="*/ 272674 w 854565"/>
                <a:gd name="connsiteY7" fmla="*/ 581891 h 582494"/>
                <a:gd name="connsiteX8" fmla="*/ 263439 w 854565"/>
                <a:gd name="connsiteY8" fmla="*/ 526472 h 582494"/>
                <a:gd name="connsiteX9" fmla="*/ 244965 w 854565"/>
                <a:gd name="connsiteY9" fmla="*/ 424873 h 582494"/>
                <a:gd name="connsiteX10" fmla="*/ 78711 w 854565"/>
                <a:gd name="connsiteY10" fmla="*/ 378691 h 582494"/>
                <a:gd name="connsiteX11" fmla="*/ 14056 w 854565"/>
                <a:gd name="connsiteY11" fmla="*/ 397163 h 582494"/>
                <a:gd name="connsiteX12" fmla="*/ 41765 w 854565"/>
                <a:gd name="connsiteY12" fmla="*/ 286327 h 582494"/>
                <a:gd name="connsiteX13" fmla="*/ 41765 w 854565"/>
                <a:gd name="connsiteY13" fmla="*/ 221673 h 582494"/>
                <a:gd name="connsiteX14" fmla="*/ 32529 w 854565"/>
                <a:gd name="connsiteY14" fmla="*/ 110836 h 582494"/>
                <a:gd name="connsiteX15" fmla="*/ 41765 w 854565"/>
                <a:gd name="connsiteY15" fmla="*/ 64654 h 582494"/>
                <a:gd name="connsiteX16" fmla="*/ 97183 w 854565"/>
                <a:gd name="connsiteY16" fmla="*/ 46182 h 582494"/>
                <a:gd name="connsiteX17" fmla="*/ 134129 w 854565"/>
                <a:gd name="connsiteY17" fmla="*/ 27709 h 582494"/>
                <a:gd name="connsiteX18" fmla="*/ 161838 w 854565"/>
                <a:gd name="connsiteY18" fmla="*/ 9236 h 582494"/>
                <a:gd name="connsiteX19" fmla="*/ 309620 w 854565"/>
                <a:gd name="connsiteY19" fmla="*/ 0 h 582494"/>
                <a:gd name="connsiteX20" fmla="*/ 457402 w 854565"/>
                <a:gd name="connsiteY20" fmla="*/ 9236 h 582494"/>
                <a:gd name="connsiteX21" fmla="*/ 485111 w 854565"/>
                <a:gd name="connsiteY21" fmla="*/ 18473 h 582494"/>
                <a:gd name="connsiteX22" fmla="*/ 494347 w 854565"/>
                <a:gd name="connsiteY22" fmla="*/ 46182 h 582494"/>
                <a:gd name="connsiteX23" fmla="*/ 512820 w 854565"/>
                <a:gd name="connsiteY23" fmla="*/ 73891 h 582494"/>
                <a:gd name="connsiteX24" fmla="*/ 540529 w 854565"/>
                <a:gd name="connsiteY24" fmla="*/ 92364 h 582494"/>
                <a:gd name="connsiteX25" fmla="*/ 642129 w 854565"/>
                <a:gd name="connsiteY25" fmla="*/ 120073 h 582494"/>
                <a:gd name="connsiteX26" fmla="*/ 651365 w 854565"/>
                <a:gd name="connsiteY26" fmla="*/ 147782 h 582494"/>
                <a:gd name="connsiteX27" fmla="*/ 586711 w 854565"/>
                <a:gd name="connsiteY27" fmla="*/ 184727 h 582494"/>
                <a:gd name="connsiteX28" fmla="*/ 595947 w 854565"/>
                <a:gd name="connsiteY28" fmla="*/ 258618 h 582494"/>
                <a:gd name="connsiteX29" fmla="*/ 614420 w 854565"/>
                <a:gd name="connsiteY29" fmla="*/ 314036 h 582494"/>
                <a:gd name="connsiteX30" fmla="*/ 642129 w 854565"/>
                <a:gd name="connsiteY30" fmla="*/ 323273 h 582494"/>
                <a:gd name="connsiteX31" fmla="*/ 706783 w 854565"/>
                <a:gd name="connsiteY31" fmla="*/ 304800 h 582494"/>
                <a:gd name="connsiteX32" fmla="*/ 743729 w 854565"/>
                <a:gd name="connsiteY32" fmla="*/ 249382 h 582494"/>
                <a:gd name="connsiteX33" fmla="*/ 752965 w 854565"/>
                <a:gd name="connsiteY33" fmla="*/ 221673 h 582494"/>
                <a:gd name="connsiteX34" fmla="*/ 808383 w 854565"/>
                <a:gd name="connsiteY34" fmla="*/ 258618 h 582494"/>
                <a:gd name="connsiteX35" fmla="*/ 817620 w 854565"/>
                <a:gd name="connsiteY35" fmla="*/ 332509 h 582494"/>
                <a:gd name="connsiteX36" fmla="*/ 845329 w 854565"/>
                <a:gd name="connsiteY36" fmla="*/ 350982 h 582494"/>
                <a:gd name="connsiteX37" fmla="*/ 854565 w 854565"/>
                <a:gd name="connsiteY37" fmla="*/ 397164 h 58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4565" h="582494">
                  <a:moveTo>
                    <a:pt x="854565" y="397164"/>
                  </a:moveTo>
                  <a:lnTo>
                    <a:pt x="854565" y="397164"/>
                  </a:lnTo>
                  <a:cubicBezTo>
                    <a:pt x="829935" y="409479"/>
                    <a:pt x="801829" y="416480"/>
                    <a:pt x="780674" y="434109"/>
                  </a:cubicBezTo>
                  <a:cubicBezTo>
                    <a:pt x="678824" y="518984"/>
                    <a:pt x="799103" y="468435"/>
                    <a:pt x="706783" y="508000"/>
                  </a:cubicBezTo>
                  <a:cubicBezTo>
                    <a:pt x="697834" y="511835"/>
                    <a:pt x="688773" y="516393"/>
                    <a:pt x="679074" y="517236"/>
                  </a:cubicBezTo>
                  <a:cubicBezTo>
                    <a:pt x="617653" y="522577"/>
                    <a:pt x="555923" y="523394"/>
                    <a:pt x="494347" y="526473"/>
                  </a:cubicBezTo>
                  <a:cubicBezTo>
                    <a:pt x="412480" y="553761"/>
                    <a:pt x="392747" y="544946"/>
                    <a:pt x="355802" y="554182"/>
                  </a:cubicBezTo>
                  <a:cubicBezTo>
                    <a:pt x="318857" y="563418"/>
                    <a:pt x="288068" y="586509"/>
                    <a:pt x="272674" y="581891"/>
                  </a:cubicBezTo>
                  <a:cubicBezTo>
                    <a:pt x="257280" y="577273"/>
                    <a:pt x="268057" y="552642"/>
                    <a:pt x="263439" y="526472"/>
                  </a:cubicBezTo>
                  <a:cubicBezTo>
                    <a:pt x="258821" y="500302"/>
                    <a:pt x="248044" y="434109"/>
                    <a:pt x="244965" y="424873"/>
                  </a:cubicBezTo>
                  <a:cubicBezTo>
                    <a:pt x="239290" y="379475"/>
                    <a:pt x="117196" y="383309"/>
                    <a:pt x="78711" y="378691"/>
                  </a:cubicBezTo>
                  <a:cubicBezTo>
                    <a:pt x="40226" y="374073"/>
                    <a:pt x="19057" y="408831"/>
                    <a:pt x="14056" y="397163"/>
                  </a:cubicBezTo>
                  <a:cubicBezTo>
                    <a:pt x="-39667" y="271809"/>
                    <a:pt x="80693" y="403104"/>
                    <a:pt x="41765" y="286327"/>
                  </a:cubicBezTo>
                  <a:cubicBezTo>
                    <a:pt x="58252" y="236871"/>
                    <a:pt x="49146" y="280716"/>
                    <a:pt x="41765" y="221673"/>
                  </a:cubicBezTo>
                  <a:cubicBezTo>
                    <a:pt x="37167" y="184886"/>
                    <a:pt x="35608" y="147782"/>
                    <a:pt x="32529" y="110836"/>
                  </a:cubicBezTo>
                  <a:cubicBezTo>
                    <a:pt x="35608" y="95442"/>
                    <a:pt x="30664" y="75755"/>
                    <a:pt x="41765" y="64654"/>
                  </a:cubicBezTo>
                  <a:cubicBezTo>
                    <a:pt x="55534" y="50885"/>
                    <a:pt x="79767" y="54890"/>
                    <a:pt x="97183" y="46182"/>
                  </a:cubicBezTo>
                  <a:cubicBezTo>
                    <a:pt x="109498" y="40024"/>
                    <a:pt x="122174" y="34540"/>
                    <a:pt x="134129" y="27709"/>
                  </a:cubicBezTo>
                  <a:cubicBezTo>
                    <a:pt x="143767" y="22201"/>
                    <a:pt x="150873" y="10967"/>
                    <a:pt x="161838" y="9236"/>
                  </a:cubicBezTo>
                  <a:cubicBezTo>
                    <a:pt x="210591" y="1538"/>
                    <a:pt x="260359" y="3079"/>
                    <a:pt x="309620" y="0"/>
                  </a:cubicBezTo>
                  <a:cubicBezTo>
                    <a:pt x="358881" y="3079"/>
                    <a:pt x="408316" y="4069"/>
                    <a:pt x="457402" y="9236"/>
                  </a:cubicBezTo>
                  <a:cubicBezTo>
                    <a:pt x="467085" y="10255"/>
                    <a:pt x="478227" y="11589"/>
                    <a:pt x="485111" y="18473"/>
                  </a:cubicBezTo>
                  <a:cubicBezTo>
                    <a:pt x="491995" y="25357"/>
                    <a:pt x="489993" y="37474"/>
                    <a:pt x="494347" y="46182"/>
                  </a:cubicBezTo>
                  <a:cubicBezTo>
                    <a:pt x="499311" y="56111"/>
                    <a:pt x="504971" y="66042"/>
                    <a:pt x="512820" y="73891"/>
                  </a:cubicBezTo>
                  <a:cubicBezTo>
                    <a:pt x="520669" y="81740"/>
                    <a:pt x="530385" y="87856"/>
                    <a:pt x="540529" y="92364"/>
                  </a:cubicBezTo>
                  <a:cubicBezTo>
                    <a:pt x="578876" y="109407"/>
                    <a:pt x="602624" y="112172"/>
                    <a:pt x="642129" y="120073"/>
                  </a:cubicBezTo>
                  <a:cubicBezTo>
                    <a:pt x="645208" y="129309"/>
                    <a:pt x="651365" y="138046"/>
                    <a:pt x="651365" y="147782"/>
                  </a:cubicBezTo>
                  <a:cubicBezTo>
                    <a:pt x="651365" y="190731"/>
                    <a:pt x="622575" y="178750"/>
                    <a:pt x="586711" y="184727"/>
                  </a:cubicBezTo>
                  <a:cubicBezTo>
                    <a:pt x="589790" y="209357"/>
                    <a:pt x="590746" y="234347"/>
                    <a:pt x="595947" y="258618"/>
                  </a:cubicBezTo>
                  <a:cubicBezTo>
                    <a:pt x="600027" y="277658"/>
                    <a:pt x="595947" y="307878"/>
                    <a:pt x="614420" y="314036"/>
                  </a:cubicBezTo>
                  <a:lnTo>
                    <a:pt x="642129" y="323273"/>
                  </a:lnTo>
                  <a:cubicBezTo>
                    <a:pt x="642446" y="323194"/>
                    <a:pt x="702368" y="309215"/>
                    <a:pt x="706783" y="304800"/>
                  </a:cubicBezTo>
                  <a:cubicBezTo>
                    <a:pt x="722482" y="289101"/>
                    <a:pt x="743729" y="249382"/>
                    <a:pt x="743729" y="249382"/>
                  </a:cubicBezTo>
                  <a:cubicBezTo>
                    <a:pt x="746808" y="240146"/>
                    <a:pt x="743729" y="224752"/>
                    <a:pt x="752965" y="221673"/>
                  </a:cubicBezTo>
                  <a:cubicBezTo>
                    <a:pt x="799778" y="206069"/>
                    <a:pt x="799712" y="232605"/>
                    <a:pt x="808383" y="258618"/>
                  </a:cubicBezTo>
                  <a:cubicBezTo>
                    <a:pt x="811462" y="283248"/>
                    <a:pt x="808401" y="309462"/>
                    <a:pt x="817620" y="332509"/>
                  </a:cubicBezTo>
                  <a:cubicBezTo>
                    <a:pt x="821743" y="342816"/>
                    <a:pt x="838394" y="342314"/>
                    <a:pt x="845329" y="350982"/>
                  </a:cubicBezTo>
                  <a:cubicBezTo>
                    <a:pt x="855539" y="363744"/>
                    <a:pt x="853026" y="389467"/>
                    <a:pt x="854565" y="397164"/>
                  </a:cubicBezTo>
                  <a:close/>
                </a:path>
              </a:pathLst>
            </a:custGeom>
            <a:solidFill>
              <a:srgbClr val="377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973" y="3581943"/>
              <a:ext cx="386638" cy="152381"/>
            </a:xfrm>
            <a:prstGeom prst="rect">
              <a:avLst/>
            </a:prstGeom>
          </p:spPr>
        </p:pic>
      </p:gr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7378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10916</TotalTime>
  <Words>5474</Words>
  <Application>Microsoft Office PowerPoint</Application>
  <PresentationFormat>On-screen Show (4:3)</PresentationFormat>
  <Paragraphs>537</Paragraphs>
  <Slides>72</Slides>
  <Notes>68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Times New Roman</vt:lpstr>
      <vt:lpstr>Calibri</vt:lpstr>
      <vt:lpstr>Arial</vt:lpstr>
      <vt:lpstr>simple-light-2</vt:lpstr>
      <vt:lpstr>A Collaborative GeoPortal  for the Big Ten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 of north America with service regions </vt:lpstr>
      <vt:lpstr>PowerPoint Presentation</vt:lpstr>
      <vt:lpstr>PowerPoint Presentation</vt:lpstr>
      <vt:lpstr>PowerPoint Presentation</vt:lpstr>
      <vt:lpstr>PowerPoint Presentation</vt:lpstr>
      <vt:lpstr>PowerPoint Presentation</vt:lpstr>
      <vt:lpstr>So Why do This?</vt:lpstr>
      <vt:lpstr>PowerPoint Presentation</vt:lpstr>
      <vt:lpstr>PowerPoint Presentation</vt:lpstr>
      <vt:lpstr>PowerPoint Presentation</vt:lpstr>
      <vt:lpstr>PowerPoint Presentation</vt:lpstr>
      <vt:lpstr>PowerPoint Presentation</vt:lpstr>
      <vt:lpstr>Transforming Metadata</vt:lpstr>
      <vt:lpstr>Strategic Leadership Group</vt:lpstr>
      <vt:lpstr>PowerPoint Presentation</vt:lpstr>
      <vt:lpstr>PowerPoint Presentation</vt:lpstr>
      <vt:lpstr>PowerPoint Presentation</vt:lpstr>
      <vt:lpstr>Usability and the BTAA Geoportal</vt:lpstr>
      <vt:lpstr>Overall Positive Response</vt:lpstr>
      <vt:lpstr>Differences between expert and novice GIS users</vt:lpstr>
      <vt:lpstr>How did people search?</vt:lpstr>
      <vt:lpstr>Recommendation 1:  Clean and robust metadata/keywords</vt:lpstr>
      <vt:lpstr>Updates to site: improved facets/keywords</vt:lpstr>
      <vt:lpstr>Recommendation 2:   Improve the item page features</vt:lpstr>
      <vt:lpstr>Removed Metadata Download Option </vt:lpstr>
      <vt:lpstr>Recommendation 3:  Change the Map Search</vt:lpstr>
      <vt:lpstr>Somewhat Improved Map Search</vt:lpstr>
      <vt:lpstr>General Issue: Presence of Scanned Maps and Shapefiles</vt:lpstr>
      <vt:lpstr>Recommendation 4:  Reorder the search refining facets</vt:lpstr>
      <vt:lpstr>Reordered the facets on results page and on home page</vt:lpstr>
      <vt:lpstr>The Future: Click tracking with Crazyegg </vt:lpstr>
      <vt:lpstr>Describing scanned maps for the geoportal using paper map catalog records as a starting point  Tim Kiser and Nicole Smeltekop MSU Libraries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metadata reuse and refinement  Nicole Smeltekop and Tim Kiser MSU Libraries</vt:lpstr>
      <vt:lpstr>Future reuse and refinement</vt:lpstr>
      <vt:lpstr>New batches added to geoportal</vt:lpstr>
      <vt:lpstr>Digital repository</vt:lpstr>
      <vt:lpstr>Digital repository - cont.</vt:lpstr>
      <vt:lpstr>Digital repository</vt:lpstr>
      <vt:lpstr>Future work</vt:lpstr>
      <vt:lpstr>Show and tell</vt:lpstr>
      <vt:lpstr>Show and tell</vt:lpstr>
      <vt:lpstr>Show and tell</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Collaborative GeoPortal  for the Big Ten Region</dc:title>
  <dc:creator>Weessies, Kathleen</dc:creator>
  <cp:lastModifiedBy>Tickner, Amanda</cp:lastModifiedBy>
  <cp:revision>41</cp:revision>
  <dcterms:modified xsi:type="dcterms:W3CDTF">2018-05-25T20:44:29Z</dcterms:modified>
</cp:coreProperties>
</file>