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76" r:id="rId3"/>
    <p:sldId id="258" r:id="rId4"/>
    <p:sldId id="278" r:id="rId5"/>
    <p:sldId id="288" r:id="rId6"/>
    <p:sldId id="295" r:id="rId7"/>
    <p:sldId id="294" r:id="rId8"/>
    <p:sldId id="257" r:id="rId9"/>
    <p:sldId id="261" r:id="rId10"/>
    <p:sldId id="291" r:id="rId11"/>
    <p:sldId id="287" r:id="rId12"/>
    <p:sldId id="290" r:id="rId13"/>
    <p:sldId id="259" r:id="rId14"/>
    <p:sldId id="274" r:id="rId15"/>
    <p:sldId id="260" r:id="rId16"/>
    <p:sldId id="263" r:id="rId17"/>
    <p:sldId id="279" r:id="rId18"/>
    <p:sldId id="264" r:id="rId19"/>
    <p:sldId id="266" r:id="rId20"/>
    <p:sldId id="292" r:id="rId21"/>
    <p:sldId id="296" r:id="rId22"/>
    <p:sldId id="297" r:id="rId23"/>
    <p:sldId id="298" r:id="rId24"/>
    <p:sldId id="299" r:id="rId25"/>
    <p:sldId id="265" r:id="rId26"/>
    <p:sldId id="269" r:id="rId27"/>
    <p:sldId id="286" r:id="rId28"/>
    <p:sldId id="289" r:id="rId29"/>
    <p:sldId id="272" r:id="rId30"/>
    <p:sldId id="273" r:id="rId31"/>
    <p:sldId id="293" r:id="rId32"/>
    <p:sldId id="267" r:id="rId33"/>
    <p:sldId id="283" r:id="rId34"/>
    <p:sldId id="280" r:id="rId35"/>
    <p:sldId id="300" r:id="rId36"/>
    <p:sldId id="268" r:id="rId37"/>
    <p:sldId id="271" r:id="rId38"/>
    <p:sldId id="27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120" d="100"/>
          <a:sy n="120" d="100"/>
        </p:scale>
        <p:origin x="1661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BF6B1-AAC1-4AFD-BCF7-1195FD4E5C2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44EAB-CC5E-4C7D-A55F-E46FEA093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2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</a:t>
            </a:r>
            <a:r>
              <a:rPr lang="en-US" baseline="0" dirty="0" smtClean="0"/>
              <a:t> service of the Great </a:t>
            </a:r>
            <a:r>
              <a:rPr lang="en-US" baseline="0" smtClean="0"/>
              <a:t>Lakes Commission, </a:t>
            </a:r>
            <a:r>
              <a:rPr lang="en-US" baseline="0" dirty="0" smtClean="0"/>
              <a:t>based in Ann Arbor, that provides public access to maps and GIS data for the Great Lakes region.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44EAB-CC5E-4C7D-A55F-E46FEA093F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72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799" y="1964267"/>
            <a:ext cx="5398295" cy="2421464"/>
          </a:xfrm>
        </p:spPr>
        <p:txBody>
          <a:bodyPr anchor="b">
            <a:normAutofit/>
          </a:bodyPr>
          <a:lstStyle>
            <a:lvl1pPr algn="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799" y="4385733"/>
            <a:ext cx="5398295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cap="all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9419" y="5870576"/>
            <a:ext cx="1200150" cy="377825"/>
          </a:xfrm>
        </p:spPr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799" y="5870576"/>
            <a:ext cx="3670469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719" y="5870576"/>
            <a:ext cx="413375" cy="377825"/>
          </a:xfrm>
        </p:spPr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01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732865"/>
            <a:ext cx="759857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1" y="932112"/>
            <a:ext cx="656987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5299603"/>
            <a:ext cx="7598570" cy="49371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2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2"/>
            <a:ext cx="7598570" cy="3124199"/>
          </a:xfrm>
        </p:spPr>
        <p:txBody>
          <a:bodyPr anchor="ctr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4343400"/>
            <a:ext cx="7598571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58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201" y="609602"/>
            <a:ext cx="71627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3406" y="3352800"/>
            <a:ext cx="700438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99" y="4343400"/>
            <a:ext cx="7614275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21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3308581"/>
            <a:ext cx="7598569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777381"/>
            <a:ext cx="759857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11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44201" y="609602"/>
            <a:ext cx="71627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0" y="3886200"/>
            <a:ext cx="7601577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5200"/>
            <a:ext cx="7601577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50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2"/>
            <a:ext cx="7598570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1" y="3505200"/>
            <a:ext cx="759857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4343400"/>
            <a:ext cx="759857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02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351" y="609601"/>
            <a:ext cx="7598569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091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006" y="609600"/>
            <a:ext cx="16189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5874087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3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32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308581"/>
            <a:ext cx="7598570" cy="1468800"/>
          </a:xfrm>
        </p:spPr>
        <p:txBody>
          <a:bodyPr anchor="b"/>
          <a:lstStyle>
            <a:lvl1pPr algn="l">
              <a:defRPr sz="3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7381"/>
            <a:ext cx="759857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cap="all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2142067"/>
            <a:ext cx="3746501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6421" y="2142068"/>
            <a:ext cx="3746499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0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252" y="2218267"/>
            <a:ext cx="353179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870201"/>
            <a:ext cx="3747692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3" y="2226734"/>
            <a:ext cx="354211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67612" y="2870201"/>
            <a:ext cx="3746501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87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3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39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074333"/>
            <a:ext cx="2760664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151" y="609601"/>
            <a:ext cx="4626770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445933"/>
            <a:ext cx="276066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600200"/>
            <a:ext cx="4623490" cy="13716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2190" y="914400"/>
            <a:ext cx="2460731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971800"/>
            <a:ext cx="4623490" cy="18288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7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09601"/>
            <a:ext cx="7598569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142068"/>
            <a:ext cx="759856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2245" y="5870576"/>
            <a:ext cx="120015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37C70DC-7502-43EF-A6AF-19D1AD6D49B6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870576"/>
            <a:ext cx="5870744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9546" y="5870576"/>
            <a:ext cx="41337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7273082-69DE-4A92-8A4D-F76CE8372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52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landcover.usgs.gov/landcoverdata.php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earthexplorer.usgs.gov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gis.michigan.opendata.arcgis.com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works.stanford.edu/" TargetMode="External"/><Relationship Id="rId2" Type="http://schemas.openxmlformats.org/officeDocument/2006/relationships/hyperlink" Target="http://data.opengeoportal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1" y="1143000"/>
            <a:ext cx="7836694" cy="1388533"/>
          </a:xfrm>
        </p:spPr>
        <p:txBody>
          <a:bodyPr/>
          <a:lstStyle/>
          <a:p>
            <a:r>
              <a:rPr lang="en-US" b="1" dirty="0" smtClean="0"/>
              <a:t>Finding Geospatial Data on the Web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10/2/2017</a:t>
            </a:r>
          </a:p>
          <a:p>
            <a:endParaRPr lang="en-US" sz="2400" dirty="0"/>
          </a:p>
          <a:p>
            <a:r>
              <a:rPr lang="en-US" sz="2400" dirty="0" smtClean="0"/>
              <a:t>Amanda B. Tickner</a:t>
            </a:r>
          </a:p>
          <a:p>
            <a:r>
              <a:rPr lang="en-US" sz="2400" dirty="0" smtClean="0"/>
              <a:t>Kathleen W. Weessies</a:t>
            </a:r>
          </a:p>
        </p:txBody>
      </p:sp>
    </p:spTree>
    <p:extLst>
      <p:ext uri="{BB962C8B-B14F-4D97-AF65-F5344CB8AC3E}">
        <p14:creationId xmlns:p14="http://schemas.microsoft.com/office/powerpoint/2010/main" val="209530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286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Example of Vector Data 1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" y="1752600"/>
            <a:ext cx="9001833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16" y="1990344"/>
            <a:ext cx="4520184" cy="1514856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738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048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India Shapefile Attribute Table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91" y="1600200"/>
            <a:ext cx="8138087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74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To sum:</a:t>
            </a:r>
            <a:endParaRPr lang="en-US" sz="2800" b="1" dirty="0"/>
          </a:p>
        </p:txBody>
      </p:sp>
      <p:sp>
        <p:nvSpPr>
          <p:cNvPr id="4" name="AutoShape 2" descr="Image result for raster d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raster dat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SoAAACpCAMAAACrt4DfAAACMVBMVEX//////wDMmf//mcxmzJkzZsnPm//Snf/P0cxp0p2Wa7//m8/w7e//AAApd1Jnz5vs7+6aUneqpKdTt4Yjaj57hYCcdcMzZk3KeaJdRnTBdJtRVFCheMl5SWFBmnzt6gAse2jNyQDMzNWkp6C3hujwkMDDwwCwaY3jiLagYIBmAGZmTYBPn3dduYssV6wjRotAgGADQKHag68YL17QdaRAnnEAMIx7e4x5eQCVlQAoUJ6VWnjS0gDw8AAAEmmmpgCEiAC5uQAoYtEcN20AHnkwYL0QWlPJcag2iXHg3AD/1NSLiICYbcx/PnNGjWl+ggB0Yjd0dAA3b1P/jIz/5eVaPn5bAFv/dnZVAGv/ycn/Xl7/mpr/4OBINlpMtJD/urr/gIC4n7j/QkJNAG2MXFlKSqVfYwBcKYEaUi+qi0xrAFbXyjGKmnr/oqL/MzP/Tk6fe1HFsD4QNzBmKWOtU5aQOYKMS6GIeSyckSWWi5OTnwC2f9+UcrBxTVGQa1t4bFllKFSkxU+OqUNuVz3AqkB7mUVjN1WaY3NmmId1vnzK2jbUcbOXhjsPNR07PgAAAD0ZW9SPYo9VAEmmhaajgU8ADABmU3SjVJCLXcCjcuLFsZA3H03YrPBqRZZQUACrl4rf0Xe+m8y2q2LLucsAMHoADE86CSUtIjldbCkAAGcAJWEALzVFKTc/VXRSZXZQf05YZiVbLYgAJZVTY1NndF6odHQlSjcxSXVZhn+ZfCVNEYkoMyxTAAAPNklEQVR4nO2di38TVRbHE2zKlmTMomvLKw1haYu3rQVx2UaS5kGhTQRqaUzTB30/aCOttYi4QEUXXXyiyKr43gVWcRGX9b1/3d47SZNzZ+5M7iQzaTPJDz6f9uZOZk6+OefMvXfOTC034yh+08IlvCXfhvmK2LLL2EMUIhHV77mEt3QYKjkqPsOIjLWMyHLzGoof28ylOEIPGqrtKH6N8vBHqOO7Xoetf1F9l07BHb1D7faUPn0Wi2PzA3Y+PbC9qsZQVbU+RLv8I9Txt2yDLRfV98Sf4I7qqN22tOjSh318s/0BPtm311QZKufDUlTU4TEq0HJBszEqZ3Y/NXVOuNeWFqqvJs++dYWqqoKKWxVU3Kqg4lYFFbcqqLhVQcWtckIlDiQVOpzMDkplhKrmHkKIOaT/EKEruVmVG6o6lpYxqtzhK0OlZWLjzIhMUEALT1C4+5zKffqjSlhZWkHoXh6oHoVyuWDrLt1Xtxfo+Z1QR47Almof3MneOmqfP+uNamrK5WehmptyJb/XjqphT1YNTU2g2eCi+rYdbwU64ncDhUKg4e9V64M7aT1O7VNfr3KOBJkulZb7+1yo5bkKZidproItHIDgGztCHdfTCFvtan1OkJ2MzFXOEa8aKaxcfqVXWudH1ShBBT+Ocahyk7L6c7AqE1Q5om+VlSrt8kDF4VOiVP2qLFA5R3q4SKn7VTmg4vUpIhW/KgNUWkip5Xbzo+LK6JAVHL6UFSpNPpUyvp7NyuyoNPpUysJ65q5MjorhU5OJyalMI4lbSzJWbL/Sa2WhgImNgSsLrOhLILSSmZQmEyghR8X2KxmqPVBNTbDlovok02V3JCvplBjOlt2hANjU3TsCpfN0mRl9GFXiwKo6EUJJ+TZWT7d8b6qLME0uVxNo3W2CfQdPHM+ulxx/PgAV7DgAdBU2DnQG4ZZf0O+rg/ssdBHGORJgUJiavT9tW9Xh2fv3O9wsVvIYNCYAfftsQPthw7bPRwWgxEAdA1Aho/9gk+qXCGMzeQwak9ZVUXnglr3K32WBqBRGCdvDMlThWyxWMr8yJypnTU0NNymsNqZftdDwTYnKOXLv3r1z/KRsYSYrMR2YHFXNFXyWY5zY/AqksP7Lyu2BX69caS1PVMqkbLZDDL9awkOJ7KDYrKgSk3JUaqSYuf1ywvSoqlq/8csDSpWUjZXbk67lrSPmRuXsZkRTLlI4t8vwurtBMYMpUdXQeyXy38tFysbI7ZFus58B99IfeW5qaiqnT4m6tDI1x4+Knths4S3G1m1iU3gxtrM+RPvGSgLFeUDZbHGUWOFHdRDK5YKtu3QfVXvwby9U+7eHgL6GjUPf9lDTZep9vamahRP4H6mDyA9VzTeSMFpBaJ4P1TxCGlA1QG1rgi0X1dcV8mdl7fVDNe47DLQfNg63PRkGumOF7wt1V2XXYKry8ypnvSdvVNPTnR5+VNTh1XJVl8rynVoAPvkkbHVIAlCHXPW9VapOPlBEndQbzY2KsUjl5Urp5Yeq5mcpKfd3/KTKCZWznjrBEgUoYyqoVlHJTn9W67caSJURKtmYSlumKidUVXVSUv5DWkiVDyrniNyptGSqMkJV8x+ZU2k5/ZURKvlA3RrQlKkwKqpa27yoquSnvzuaQE3PI2r1VMvKgsolU2NQFXLJlDFQD2pzqmnJmrw6qsehmh4FjT0uui8AqhQiM7BmIRK69RjQfth4rK0Ntjrg2yKB7kJqFgocqGtG1QR10AVbd6m+zcEQ0AxVl3DrUBvQ17DRdojquw13EgrWHQfSWrNQ4EDdZgt/eP36c3Ct2a1TAFKG0Z5OB1mxArDAgbot3EbfgfP2ytQVA9K6XqgKSOsjHikpbQP18C+SpfWVBHXvm2lQoTiilsWx/G3aSEnv6jIrqjhCzxXiVIxLW77ffs1ehjc1Kk0D9fB38jsFPXSJlWlQofgxSQBqOf1JM7pozHG9iobWGSr709KPqmGgLsvocp8yMyoNA3V5RsdDqp36FTiuc1QaBuqMjI4/UGtVuaDiXKeanp5mZXRr+4izPFAlXVPxaS5Us/PoUwapoJxUATULBk1s8q5ZoFAlEOJDdZ9Z3tfDIKWtZuEY1HJvMCvvF1Rdwv79VM1CJ9Tt27B11Qv2Euz9+QSQtpoFiGppEs1zoQr/DzHusemp4rrHhjr+tm2wdYzaX2OI2ruKV9GeQ9+ORBcNNdZD2/L3KnfyNx5S4fCPyWRSltMjspOf5lxFo/Jw56oOlffpV19Fp3WOheLwe8+ySrCt7r3sOwuLj0rNq/RDlXP+Fz78A/OhJ5gUE1TZosIeJVsHTJNSvCm+LFGF9z3L9ijiU4oPsjILKjs/qrDtRwWPEm/yViJlFlQNXV2vUzlaEZVSMk8ppHCLt3lQ2bvicfrGWgVUisk8pUCLMimzoHoijjhQhd9TDj0iNZ8yDaquuOTOdsa4Cidz1u1ZaU0mEl7WdMZ0qOyuiA9Ell/uVTiZq+Qo8e7vEfWHhZkClf2tr+gMNJlAs9njz87PzyuOowAqVVDaLpkaMbHR4zZve0NI/rln92U0i1BCLZnj0dSbD2/9cKtWVE9syerxRzd3AS37oAJUzULvPqhbt2DrTkTyvmwjMgP7IoGdLVm18l6It/8k/eiTKHGxMaOLCTSpSirwhvjEWa2otkFt9jYCzVD1Bd5OiKPDA7f0wvd5Zhqp9+2s786o/nnQ6K4/caIlW7LQwonKPiVzmann5i5nW0tzc9eVOfnf3KmazTkDkL8wKO8gK+gRqqKRf5OR8vM/XMgfekP9vKeCirLEGFRU6i7kwbz2rjNnzsh9ys//cKFACx+m0kf1ER6ky0i5eX3K/WYLc7nTnKiQPGFzR1+AO/TMgOqti3PS8hden4q8MqKFU4mjsm/5q4wAp0/5X6vSEnuljsr+FnWUFAKujO5+RXVebDpUEuNSDHh8KvJqq2aPKmVUdvvrIRkEruh7TVaMYG5UdvuLEgKXl5aWcpOK4NDLx6OIOaWJym5/WwphMkHf92+1Ji+5wOnxuutSEidzJ+vPaHBpeXn5AxqVSl0CPyqfR+V9dF0CZQ7nH72zfySf0yVkBY5LCfjKCkIv/v3BP+QvhOLv06jouoSZHqB3YX2Bt/dOZ0dGnVfhhj0zM7AS4d0gVZdwChrwDmXOKbqPgSo162OsZmKvkqOKP5NRHMXPb9yQvzZei0tQ/Zn2AHpN6j34hAS1p3D4joKDVDdTx9yxoxoY0AzNr5b0yVHZ97zwwpkmBin/iz6PZJUzOY/ObszoLELnwc41q/r80ZccKqjUlu/oZ7tIUcGPvJXGUcvbx0LVFUeXGKSYo4TQbrBzTKsQUti43X+0rCNUtblRITRllYk5Smg8WkjAyVVKqOz2huVzk5MuOSnmGP1lXUGVFCp718pfWEgUxui9+vrUWqCqzQsV9qiLIfa1BPYY3XehsNS0HlDl41V4hHeQ7VGK876TejtVaaDCocd6cLMaqXO79SZVAgFIkrlC6FkVZ8jeG3qH33r3qng8/kLXT0qhZ1X0qbcNILXOUSE88VLyKPLQeyWf2m0AqXUegEjy7DsoPOlbZpCau3z5uiGkcqDy5Y1qY3VGGEc1aO3YwdvXbHn/fZdstWVVCTbGSYRnfkaQkqOS1CXAFl2XcCDgyco3Q7/v8x1AJ2Fjx4UL3H0Wi0PxzEfqEhhTHEKwSKieUinT6PABOJ4AXZdwFOrz5tqsMA7Qqm3m78OolBY2/YG5uTnG3wqJ4DNBsVDlWfzTU00FUq0+AaiEyh0IsuvKfLW7sQwhpR8quFMNCy05xlVsVO0BhQI83yZjHEpU6aFyh2bYnDCpjw0ktQaoNI3W5ai8XsWSTl+tkaRKzKtCgaBykbCxPlVaqHwzEZVq6qeqDRl4ZlU6AdgYDClz0n/NU65S8apQu0cNlP9lg11qw/r3qtRo3debo+rceJ9a7141Pk5uXQt5Q+qgikJqnaMipZ44matRcvsikaf0ZaKg/FHRdQnBjVB4ggLUnG8fWYTpyeFRc5OJ+0UhJUd1pwPo9m3Yutrem1X7DF3P0LwV6ORJ2Pp6a5592KvUb2PAehoZNT3OhUqyXkV5Dv3Xw+k1qbw9R9WrHLuYf48tI3/yH2cNW0nQhkqtTkqy0glP1kZObKAFn3ywofr8pk0FlW3wq/iodFhZSB3/JfwG/L/a6FH6qkoVlftLIy7KqKokA9D91Zc3NhSbVCl6lf/cZzp9eG0qPVT/3KHTR9eqEkOVvFBd/MhLq6RyVeP4jeIMoZgqIa9KfqDTZ85PmmpBi4/KscubXvd0f/mZMZfX+XX+If4K4+IHYDyeuoLs/uQGvF64Ftp49Bq6tksZlU8VFT0HhLvlvyyqfskUIUQeAjDz8dFNa66zCMVpVI3UQwCCsPUF3fc53NGn1G6feUaXPlJfdWwX1u/WgcaxMTchKscubhlvnWV8fJyybi3lwMY4cm9WUUUVVVRRRRVVVFFFFVVUoKLRKPnhSP9cT4oSxdbaiqxOCwJhNCoIA2ttilQC0cLYWpuRkWNCEPCPMWGQ0bm2jiYIg0NDgjDM6luT7/W0sGAhZp2Wd0WFolsDJdokCEOMrqH+oltDRCwaEwScFIb7+kbFl0b7+voIKWGoD399MdwiKSOGG+kNimZYGlXKIKw+0cQhYWKozyG+HEvZ64j2FSGrLeJsJQj4a4oJg/2ic50W+vuxQw3gVwdHxZcXCcmoMLagEA+GSMxVxDDLwGJ//wI58uACtmwAf7ML/YMOYucgMQy3ccpdNN4iTGSQOFWMWHVaGMUpHvMiFkyQAIyJWYyYhIGORseMN2hVKVQkXxKP6sOoosKCwxJ1YJuIGaPYVtEwEhTDp4uRvjAoIRVvgvhbn5BO5wsEVZT0YWMIqiJ8cUAkAFMnHcsA9hqMKoa9mpypxW8V27nKcoyZ0AxQTBDSTByxmGNYARX5TotkUFpimhKI6xA/7xdDbXRxAVu3imoghuVIfZHFUb+IyjExQWwZswwTQ0j6JqgGLBP4DOlYWLSsFSp8ZHKS7hP6o7FhkiIGxACMOobFMJyIpr7I4mggPfzE3i4sjqbcTIS3IForvixu1lckg1ISDz5A3AqfeXBaHxwQDesfFl/FjjQsNmPkuy7aySaaurCSmd3E0r/EUhOLzOSnuLMM8eDYpmHyK7YFGJY2KWtnUQ2rqKKKCtX/AWiAPIlIYExgAAAAAElFTkSuQmCC"/>
          <p:cNvSpPr>
            <a:spLocks noChangeAspect="1" noChangeArrowheads="1"/>
          </p:cNvSpPr>
          <p:nvPr/>
        </p:nvSpPr>
        <p:spPr bwMode="auto">
          <a:xfrm>
            <a:off x="155575" y="-1241425"/>
            <a:ext cx="45624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2200"/>
            <a:ext cx="518143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73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335"/>
            <a:ext cx="7598569" cy="115146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Types of data delivery: Services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66800"/>
            <a:ext cx="7598569" cy="914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Online</a:t>
            </a:r>
          </a:p>
          <a:p>
            <a:r>
              <a:rPr lang="en-US" sz="2000" dirty="0" smtClean="0"/>
              <a:t>Pros/Cons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5" y="1905000"/>
            <a:ext cx="872591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5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71" y="3048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Types of data: Spreadsheets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871" y="1299634"/>
            <a:ext cx="7598569" cy="1443566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Linking data via joins</a:t>
            </a:r>
          </a:p>
          <a:p>
            <a:r>
              <a:rPr lang="en-US" sz="2000" dirty="0" smtClean="0"/>
              <a:t>(Show spreadsheet .dbf from earlier vector data of India – good for selection and joining data)</a:t>
            </a:r>
          </a:p>
          <a:p>
            <a:r>
              <a:rPr lang="en-US" sz="2000" dirty="0" smtClean="0"/>
              <a:t>.csv -  comma separated values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800350"/>
            <a:ext cx="9048750" cy="38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810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Projections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871" y="1600200"/>
            <a:ext cx="7598569" cy="128693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Far better if you can get data in all the same projections</a:t>
            </a:r>
          </a:p>
          <a:p>
            <a:r>
              <a:rPr lang="en-US" sz="2000" dirty="0"/>
              <a:t>Y</a:t>
            </a:r>
            <a:r>
              <a:rPr lang="en-US" sz="2000" dirty="0" smtClean="0"/>
              <a:t>ou may need to use on the fly projection or re-project the data</a:t>
            </a:r>
          </a:p>
        </p:txBody>
      </p:sp>
    </p:spTree>
    <p:extLst>
      <p:ext uri="{BB962C8B-B14F-4D97-AF65-F5344CB8AC3E}">
        <p14:creationId xmlns:p14="http://schemas.microsoft.com/office/powerpoint/2010/main" val="3828348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1" y="228601"/>
            <a:ext cx="7598569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Example of Projections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591" y="1143000"/>
            <a:ext cx="7598569" cy="677332"/>
          </a:xfrm>
        </p:spPr>
        <p:txBody>
          <a:bodyPr/>
          <a:lstStyle/>
          <a:p>
            <a:pPr algn="ctr"/>
            <a:r>
              <a:rPr lang="en-US" sz="2800" dirty="0" smtClean="0"/>
              <a:t>World countries </a:t>
            </a:r>
            <a:r>
              <a:rPr lang="en-US" sz="2800" dirty="0"/>
              <a:t>shapefile in </a:t>
            </a:r>
            <a:r>
              <a:rPr lang="en-US" sz="2800" dirty="0" smtClean="0"/>
              <a:t>WGS 84 </a:t>
            </a:r>
            <a:r>
              <a:rPr lang="en-US" sz="2800" dirty="0"/>
              <a:t>projection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8610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43" y="220133"/>
            <a:ext cx="7598569" cy="1075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Example of Projections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525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World shapefile in polar projection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32184"/>
            <a:ext cx="5105402" cy="50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71" y="3048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Metadata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1828800"/>
            <a:ext cx="7598569" cy="128693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Data about data</a:t>
            </a:r>
          </a:p>
          <a:p>
            <a:r>
              <a:rPr lang="en-US" sz="2000" dirty="0" smtClean="0"/>
              <a:t>Data dictionaries are good things</a:t>
            </a:r>
          </a:p>
        </p:txBody>
      </p:sp>
    </p:spTree>
    <p:extLst>
      <p:ext uri="{BB962C8B-B14F-4D97-AF65-F5344CB8AC3E}">
        <p14:creationId xmlns:p14="http://schemas.microsoft.com/office/powerpoint/2010/main" val="1155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810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Finding data: May as well Google it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371600"/>
            <a:ext cx="7598569" cy="7620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Terms to use: Shapefile, Tiff, file extensions (.</a:t>
            </a:r>
            <a:r>
              <a:rPr lang="en-US" sz="2000" dirty="0" err="1" smtClean="0"/>
              <a:t>shp</a:t>
            </a:r>
            <a:r>
              <a:rPr lang="en-US" sz="2000" dirty="0" smtClean="0"/>
              <a:t>, .tiff, etc.)</a:t>
            </a:r>
          </a:p>
          <a:p>
            <a:r>
              <a:rPr lang="en-US" sz="2000" dirty="0" smtClean="0"/>
              <a:t>Be specific but not too specific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2107499"/>
            <a:ext cx="6076950" cy="467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9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048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Topics Covered Today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598569" cy="258233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Types of data</a:t>
            </a:r>
          </a:p>
          <a:p>
            <a:r>
              <a:rPr lang="en-US" sz="2000" dirty="0" smtClean="0"/>
              <a:t>Metadata</a:t>
            </a:r>
          </a:p>
          <a:p>
            <a:r>
              <a:rPr lang="en-US" sz="2000" dirty="0" smtClean="0"/>
              <a:t>Places to get data</a:t>
            </a:r>
          </a:p>
          <a:p>
            <a:r>
              <a:rPr lang="en-US" sz="2000" dirty="0" smtClean="0"/>
              <a:t>QGIS Tutorial</a:t>
            </a:r>
          </a:p>
        </p:txBody>
      </p:sp>
    </p:spTree>
    <p:extLst>
      <p:ext uri="{BB962C8B-B14F-4D97-AF65-F5344CB8AC3E}">
        <p14:creationId xmlns:p14="http://schemas.microsoft.com/office/powerpoint/2010/main" val="1408482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810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Finding data: what agency would make this data?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2142069"/>
            <a:ext cx="7598569" cy="2429932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National government agencies</a:t>
            </a:r>
          </a:p>
          <a:p>
            <a:r>
              <a:rPr lang="en-US" sz="2000" dirty="0" smtClean="0"/>
              <a:t>State Government</a:t>
            </a:r>
          </a:p>
          <a:p>
            <a:r>
              <a:rPr lang="en-US" sz="2000" dirty="0" smtClean="0"/>
              <a:t>Local Government</a:t>
            </a:r>
          </a:p>
          <a:p>
            <a:r>
              <a:rPr lang="en-US" sz="2000" dirty="0" smtClean="0"/>
              <a:t>Regional Interest (transportation, planning, GLIN)</a:t>
            </a:r>
          </a:p>
          <a:p>
            <a:r>
              <a:rPr lang="en-US" sz="2000" dirty="0" smtClean="0"/>
              <a:t>Non-profits </a:t>
            </a:r>
          </a:p>
          <a:p>
            <a:r>
              <a:rPr lang="en-US" sz="2000" dirty="0" smtClean="0"/>
              <a:t>For-profit companies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90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1"/>
            <a:ext cx="7598569" cy="762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Finding data: </a:t>
            </a:r>
            <a:r>
              <a:rPr lang="en-US" sz="2800" dirty="0" smtClean="0"/>
              <a:t>International Org or National Government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315200" cy="5548324"/>
          </a:xfrm>
        </p:spPr>
      </p:pic>
    </p:spTree>
    <p:extLst>
      <p:ext uri="{BB962C8B-B14F-4D97-AF65-F5344CB8AC3E}">
        <p14:creationId xmlns:p14="http://schemas.microsoft.com/office/powerpoint/2010/main" val="42579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1"/>
            <a:ext cx="7598569" cy="68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Finding data: </a:t>
            </a:r>
            <a:r>
              <a:rPr lang="en-US" sz="2800" dirty="0" smtClean="0"/>
              <a:t>State Government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4" y="838200"/>
            <a:ext cx="7725966" cy="58556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536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7598569" cy="7407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Finding data: </a:t>
            </a:r>
            <a:r>
              <a:rPr lang="en-US" sz="2800" dirty="0" smtClean="0"/>
              <a:t>county Government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56611"/>
            <a:ext cx="7711902" cy="57447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7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7598569" cy="8466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Finding data: </a:t>
            </a:r>
            <a:r>
              <a:rPr lang="en-US" sz="2800" dirty="0" smtClean="0"/>
              <a:t>local Government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07774"/>
            <a:ext cx="7598569" cy="56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48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Governments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1541903"/>
            <a:ext cx="762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Canada</a:t>
            </a:r>
            <a:r>
              <a:rPr lang="en-US" sz="2000" dirty="0"/>
              <a:t>:</a:t>
            </a:r>
          </a:p>
          <a:p>
            <a:r>
              <a:rPr lang="en-US" sz="2000" dirty="0"/>
              <a:t>Open Data – Political borders, Roads, Census, etc.</a:t>
            </a:r>
          </a:p>
          <a:p>
            <a:r>
              <a:rPr lang="en-US" sz="2000" dirty="0" err="1" smtClean="0"/>
              <a:t>GeoGratis</a:t>
            </a:r>
            <a:r>
              <a:rPr lang="en-US" sz="2000" dirty="0" smtClean="0"/>
              <a:t> </a:t>
            </a:r>
            <a:r>
              <a:rPr lang="en-US" sz="2000" dirty="0"/>
              <a:t>– hydrology, hydrography, Land Cover, Geology, Imagery, </a:t>
            </a:r>
            <a:r>
              <a:rPr lang="en-US" sz="2000" dirty="0" err="1" smtClean="0"/>
              <a:t>etc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88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7598569" cy="914400"/>
          </a:xfrm>
        </p:spPr>
        <p:txBody>
          <a:bodyPr/>
          <a:lstStyle/>
          <a:p>
            <a:r>
              <a:rPr lang="en-US" dirty="0" smtClean="0"/>
              <a:t>USGS – many flavors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Personal Favorite: Land Cover Institute</a:t>
            </a:r>
          </a:p>
          <a:p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landcover.usgs.gov/landcoverdata.php</a:t>
            </a:r>
            <a:endParaRPr lang="en-US" sz="2000" dirty="0"/>
          </a:p>
          <a:p>
            <a:r>
              <a:rPr lang="en-US" sz="2000" dirty="0" smtClean="0"/>
              <a:t>Global data, US Data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26" y="2514600"/>
            <a:ext cx="7066174" cy="416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1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04800"/>
            <a:ext cx="7598569" cy="533399"/>
          </a:xfrm>
        </p:spPr>
        <p:txBody>
          <a:bodyPr/>
          <a:lstStyle/>
          <a:p>
            <a:r>
              <a:rPr lang="en-US" dirty="0" smtClean="0"/>
              <a:t>USGS: Earth Explorer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79" y="1295400"/>
            <a:ext cx="8229600" cy="4525963"/>
          </a:xfrm>
        </p:spPr>
        <p:txBody>
          <a:bodyPr/>
          <a:lstStyle/>
          <a:p>
            <a:r>
              <a:rPr lang="en-US" dirty="0">
                <a:hlinkClick r:id="rId2"/>
              </a:rPr>
              <a:t>http://earthexplorer.usgs.gov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Replaces GLOVIS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1" y="1447800"/>
            <a:ext cx="8832729" cy="461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7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1"/>
            <a:ext cx="7598569" cy="9143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National Map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http://viewer.nationalmap.gov/launch/</a:t>
            </a:r>
          </a:p>
          <a:p>
            <a:r>
              <a:rPr lang="en-US" sz="2000" dirty="0" smtClean="0"/>
              <a:t>Source for topo maps</a:t>
            </a:r>
          </a:p>
          <a:p>
            <a:r>
              <a:rPr lang="en-US" sz="2000" dirty="0" smtClean="0"/>
              <a:t>Not all items georeferenced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21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81000"/>
            <a:ext cx="7598569" cy="6857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Census Data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194911"/>
            <a:ext cx="8229600" cy="1862489"/>
          </a:xfrm>
        </p:spPr>
        <p:txBody>
          <a:bodyPr>
            <a:normAutofit/>
          </a:bodyPr>
          <a:lstStyle/>
          <a:p>
            <a:r>
              <a:rPr lang="en-US" sz="2000" dirty="0"/>
              <a:t>https://</a:t>
            </a:r>
            <a:r>
              <a:rPr lang="en-US" sz="2000" dirty="0" smtClean="0"/>
              <a:t>www.census.gov/geo/maps-data/data/tiger.html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0" y="1524000"/>
            <a:ext cx="85628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2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048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Types of data: Raster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1524000"/>
            <a:ext cx="7598569" cy="174413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Pixel resolution important (how many meters per pixel)</a:t>
            </a:r>
          </a:p>
          <a:p>
            <a:r>
              <a:rPr lang="en-US" sz="2000" dirty="0" smtClean="0"/>
              <a:t>File types include: GEOTIFFs, .gifs, .</a:t>
            </a:r>
            <a:r>
              <a:rPr lang="en-US" sz="2000" dirty="0" err="1" smtClean="0"/>
              <a:t>img</a:t>
            </a:r>
            <a:endParaRPr lang="en-US" sz="2000" dirty="0" smtClean="0"/>
          </a:p>
          <a:p>
            <a:r>
              <a:rPr lang="en-US" sz="2000" dirty="0" smtClean="0"/>
              <a:t>JPEG is smaller, but will lose pixels over time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722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National Historical GIS </a:t>
            </a:r>
            <a:r>
              <a:rPr lang="en-US" sz="2800" dirty="0"/>
              <a:t>site </a:t>
            </a:r>
            <a:r>
              <a:rPr lang="en-US" sz="2800" dirty="0" smtClean="0"/>
              <a:t>(University of MN)</a:t>
            </a:r>
            <a:br>
              <a:rPr lang="en-US" sz="2800" dirty="0" smtClean="0"/>
            </a:br>
            <a:r>
              <a:rPr lang="en-US" sz="2800" dirty="0" smtClean="0"/>
              <a:t>https</a:t>
            </a:r>
            <a:r>
              <a:rPr lang="en-US" sz="2800" dirty="0"/>
              <a:t>://data2.nhgis.org/main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219200"/>
            <a:ext cx="8503920" cy="1744132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Shapefiles</a:t>
            </a:r>
            <a:r>
              <a:rPr lang="en-US" sz="2000" dirty="0" smtClean="0"/>
              <a:t> and data to link – they use unique ID not FIPS</a:t>
            </a:r>
          </a:p>
          <a:p>
            <a:r>
              <a:rPr lang="en-US" sz="2000" dirty="0" smtClean="0"/>
              <a:t>Not all inclusive, can be hit or miss, but earliest data</a:t>
            </a:r>
          </a:p>
          <a:p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0" y="2714369"/>
            <a:ext cx="8736661" cy="36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3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04800"/>
            <a:ext cx="7598569" cy="685799"/>
          </a:xfrm>
        </p:spPr>
        <p:txBody>
          <a:bodyPr/>
          <a:lstStyle/>
          <a:p>
            <a:r>
              <a:rPr lang="en-US" dirty="0" smtClean="0"/>
              <a:t>LANDSAT Explorer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62000"/>
            <a:ext cx="7598569" cy="524932"/>
          </a:xfrm>
        </p:spPr>
        <p:txBody>
          <a:bodyPr>
            <a:normAutofit/>
          </a:bodyPr>
          <a:lstStyle/>
          <a:p>
            <a:r>
              <a:rPr lang="en-US" sz="2000" dirty="0"/>
              <a:t>http://landsatexplorer.esri.com/</a:t>
            </a: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79312"/>
            <a:ext cx="6514711" cy="54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81000"/>
            <a:ext cx="7598569" cy="9143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Michigan Geospatial Data site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http://gis.michigan.opendata.arcgis.com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0501"/>
            <a:ext cx="8842404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84" y="1066800"/>
            <a:ext cx="6182916" cy="5179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7598569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Great Lakes Information Network (GLIN)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400799"/>
            <a:ext cx="7598569" cy="304801"/>
          </a:xfrm>
        </p:spPr>
        <p:txBody>
          <a:bodyPr>
            <a:normAutofit fontScale="25000" lnSpcReduction="20000"/>
          </a:bodyPr>
          <a:lstStyle/>
          <a:p>
            <a:r>
              <a:rPr lang="en-US" sz="6200" u="sng" dirty="0"/>
              <a:t>http</a:t>
            </a:r>
            <a:r>
              <a:rPr lang="en-US" sz="6200" u="sng" dirty="0" smtClean="0"/>
              <a:t>://gis.glin.net</a:t>
            </a:r>
          </a:p>
          <a:p>
            <a:endParaRPr lang="en-US" u="sng" dirty="0" smtClean="0"/>
          </a:p>
        </p:txBody>
      </p:sp>
    </p:spTree>
    <p:extLst>
      <p:ext uri="{BB962C8B-B14F-4D97-AF65-F5344CB8AC3E}">
        <p14:creationId xmlns:p14="http://schemas.microsoft.com/office/powerpoint/2010/main" val="24306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7598569" cy="721782"/>
          </a:xfrm>
        </p:spPr>
        <p:txBody>
          <a:bodyPr>
            <a:normAutofit/>
          </a:bodyPr>
          <a:lstStyle/>
          <a:p>
            <a:r>
              <a:rPr lang="en-US" dirty="0" smtClean="0"/>
              <a:t>Geo.btaa.org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950383"/>
            <a:ext cx="7924800" cy="577668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598569" cy="1456267"/>
          </a:xfrm>
        </p:spPr>
        <p:txBody>
          <a:bodyPr>
            <a:normAutofit/>
          </a:bodyPr>
          <a:lstStyle/>
          <a:p>
            <a:r>
              <a:rPr lang="en-US" dirty="0" err="1" smtClean="0"/>
              <a:t>OpenGeoportal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sz="2000" dirty="0" smtClean="0"/>
              <a:t>Multi-institution collaboration</a:t>
            </a:r>
          </a:p>
          <a:p>
            <a:r>
              <a:rPr lang="en-US" sz="2000" dirty="0">
                <a:hlinkClick r:id="rId2"/>
              </a:rPr>
              <a:t>http://data.opengeoportal.org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r>
              <a:rPr lang="en-US" sz="2000" u="sng" dirty="0">
                <a:hlinkClick r:id="rId3"/>
              </a:rPr>
              <a:t>https://earthworks.stanford.edu/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686800" cy="465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9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786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DIVA-GIS</a:t>
            </a:r>
            <a:br>
              <a:rPr lang="en-US" sz="2800" dirty="0" smtClean="0"/>
            </a:br>
            <a:r>
              <a:rPr lang="en-US" sz="2800" dirty="0" smtClean="0"/>
              <a:t>http</a:t>
            </a:r>
            <a:r>
              <a:rPr lang="en-US" sz="2800" dirty="0"/>
              <a:t>://www.diva-gis.org/Data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776" y="1371601"/>
            <a:ext cx="8229600" cy="1066800"/>
          </a:xfrm>
        </p:spPr>
        <p:txBody>
          <a:bodyPr>
            <a:no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Make sure to review metadata…</a:t>
            </a:r>
          </a:p>
          <a:p>
            <a:r>
              <a:rPr lang="en-US" sz="2000" dirty="0" smtClean="0"/>
              <a:t>Clearinghouse, now with </a:t>
            </a:r>
            <a:r>
              <a:rPr lang="en-US" sz="2000" dirty="0" err="1" smtClean="0"/>
              <a:t>rasters</a:t>
            </a:r>
            <a:r>
              <a:rPr lang="en-US" sz="2000" dirty="0" smtClean="0"/>
              <a:t> (elevation, etc.)</a:t>
            </a:r>
          </a:p>
          <a:p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1"/>
            <a:ext cx="8686800" cy="420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2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81000"/>
            <a:ext cx="7598569" cy="4571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990600"/>
            <a:ext cx="7598569" cy="2963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Again, check that metadata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753011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0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MSU Map Library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533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http</a:t>
            </a:r>
            <a:r>
              <a:rPr lang="en-US" sz="2000" dirty="0"/>
              <a:t>://www.lib.msu.edu/map/</a:t>
            </a: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229600" cy="53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048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Raster: Land Cover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7" y="1524000"/>
            <a:ext cx="915592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85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524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Raster: Digital Elevation Model (DEM)</a:t>
            </a:r>
            <a:endParaRPr lang="en-US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6764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40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524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Raster: Aerial Imagery and LIDAR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81200"/>
            <a:ext cx="8960182" cy="4648200"/>
          </a:xfrm>
        </p:spPr>
      </p:pic>
    </p:spTree>
    <p:extLst>
      <p:ext uri="{BB962C8B-B14F-4D97-AF65-F5344CB8AC3E}">
        <p14:creationId xmlns:p14="http://schemas.microsoft.com/office/powerpoint/2010/main" val="1053924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98569" cy="9228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Raster: Scanned Paper Maps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8907543" cy="396308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267200"/>
            <a:ext cx="3234571" cy="26604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911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048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Types of data: Vector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1676400"/>
            <a:ext cx="7598569" cy="3649133"/>
          </a:xfrm>
        </p:spPr>
        <p:txBody>
          <a:bodyPr>
            <a:noAutofit/>
          </a:bodyPr>
          <a:lstStyle/>
          <a:p>
            <a:r>
              <a:rPr lang="en-US" sz="2400" dirty="0" smtClean="0"/>
              <a:t>Generally SHAPEFILES, .</a:t>
            </a:r>
            <a:r>
              <a:rPr lang="en-US" sz="2400" dirty="0" err="1" smtClean="0"/>
              <a:t>shp</a:t>
            </a:r>
            <a:endParaRPr lang="en-US" sz="2400" dirty="0" smtClean="0"/>
          </a:p>
          <a:p>
            <a:r>
              <a:rPr lang="en-US" sz="2400" dirty="0" smtClean="0"/>
              <a:t>These usually come in bundles of files:</a:t>
            </a:r>
          </a:p>
          <a:p>
            <a:pPr lvl="1"/>
            <a:r>
              <a:rPr lang="en-US" sz="2400" dirty="0" smtClean="0"/>
              <a:t>.</a:t>
            </a:r>
            <a:r>
              <a:rPr lang="en-US" sz="2400" dirty="0" err="1" smtClean="0"/>
              <a:t>shp</a:t>
            </a:r>
            <a:r>
              <a:rPr lang="en-US" sz="2400" dirty="0" smtClean="0"/>
              <a:t>: shapefile</a:t>
            </a:r>
            <a:endParaRPr lang="en-US" sz="2400" dirty="0"/>
          </a:p>
          <a:p>
            <a:pPr lvl="1"/>
            <a:r>
              <a:rPr lang="en-US" sz="2400" dirty="0" smtClean="0"/>
              <a:t>.xml: metadata</a:t>
            </a:r>
          </a:p>
          <a:p>
            <a:pPr lvl="1"/>
            <a:r>
              <a:rPr lang="en-US" sz="2400" dirty="0" smtClean="0"/>
              <a:t>.dbf: attribute table</a:t>
            </a:r>
          </a:p>
          <a:p>
            <a:pPr lvl="1"/>
            <a:r>
              <a:rPr lang="en-US" sz="2400" dirty="0" smtClean="0"/>
              <a:t>.</a:t>
            </a:r>
            <a:r>
              <a:rPr lang="en-US" sz="2400" dirty="0" err="1" smtClean="0"/>
              <a:t>prj</a:t>
            </a:r>
            <a:r>
              <a:rPr lang="en-US" sz="2400" dirty="0" smtClean="0"/>
              <a:t>: projection, spatial information</a:t>
            </a:r>
          </a:p>
          <a:p>
            <a:pPr lvl="1"/>
            <a:r>
              <a:rPr lang="en-US" sz="2400" dirty="0" smtClean="0"/>
              <a:t>.</a:t>
            </a:r>
            <a:r>
              <a:rPr lang="en-US" sz="2400" dirty="0" err="1" smtClean="0"/>
              <a:t>shx</a:t>
            </a:r>
            <a:r>
              <a:rPr lang="en-US" sz="2400" dirty="0" smtClean="0"/>
              <a:t>: shape index file, index of geometry</a:t>
            </a:r>
          </a:p>
          <a:p>
            <a:pPr lvl="1"/>
            <a:r>
              <a:rPr lang="en-US" sz="2400" dirty="0" smtClean="0"/>
              <a:t>.</a:t>
            </a:r>
            <a:r>
              <a:rPr lang="en-US" sz="2400" dirty="0" err="1" smtClean="0"/>
              <a:t>sbn</a:t>
            </a:r>
            <a:r>
              <a:rPr lang="en-US" sz="2400" dirty="0" smtClean="0"/>
              <a:t> and .</a:t>
            </a:r>
            <a:r>
              <a:rPr lang="en-US" sz="2400" dirty="0" err="1" smtClean="0"/>
              <a:t>sbx</a:t>
            </a:r>
            <a:r>
              <a:rPr lang="en-US" sz="2400" dirty="0" smtClean="0"/>
              <a:t>: spatial index of the features</a:t>
            </a:r>
          </a:p>
        </p:txBody>
      </p:sp>
    </p:spTree>
    <p:extLst>
      <p:ext uri="{BB962C8B-B14F-4D97-AF65-F5344CB8AC3E}">
        <p14:creationId xmlns:p14="http://schemas.microsoft.com/office/powerpoint/2010/main" val="385598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28600"/>
            <a:ext cx="7598569" cy="14562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Example of Vector Data 1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01833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0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tf00001238</Template>
  <TotalTime>3979</TotalTime>
  <Words>550</Words>
  <Application>Microsoft Office PowerPoint</Application>
  <PresentationFormat>On-screen Show (4:3)</PresentationFormat>
  <Paragraphs>103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Celestial</vt:lpstr>
      <vt:lpstr>Finding Geospatial Data on the Web</vt:lpstr>
      <vt:lpstr>Topics Covered Today</vt:lpstr>
      <vt:lpstr>Types of data: Raster</vt:lpstr>
      <vt:lpstr>Raster: Land Cover</vt:lpstr>
      <vt:lpstr>Raster: Digital Elevation Model (DEM)</vt:lpstr>
      <vt:lpstr>Raster: Aerial Imagery and LIDAR</vt:lpstr>
      <vt:lpstr>Raster: Scanned Paper Maps</vt:lpstr>
      <vt:lpstr>Types of data: Vector</vt:lpstr>
      <vt:lpstr>Example of Vector Data 1</vt:lpstr>
      <vt:lpstr>Example of Vector Data 1</vt:lpstr>
      <vt:lpstr>India Shapefile Attribute Table</vt:lpstr>
      <vt:lpstr>To sum:</vt:lpstr>
      <vt:lpstr>Types of data delivery: Services</vt:lpstr>
      <vt:lpstr>Types of data: Spreadsheets</vt:lpstr>
      <vt:lpstr>Projections</vt:lpstr>
      <vt:lpstr>Example of Projections</vt:lpstr>
      <vt:lpstr>Example of Projections</vt:lpstr>
      <vt:lpstr>Metadata</vt:lpstr>
      <vt:lpstr>Finding data: May as well Google it</vt:lpstr>
      <vt:lpstr>Finding data: what agency would make this data?</vt:lpstr>
      <vt:lpstr>Finding data: International Org or National Government</vt:lpstr>
      <vt:lpstr>Finding data: State Government</vt:lpstr>
      <vt:lpstr>Finding data: county Government</vt:lpstr>
      <vt:lpstr>Finding data: local Government</vt:lpstr>
      <vt:lpstr>Governments</vt:lpstr>
      <vt:lpstr>USGS – many flavors</vt:lpstr>
      <vt:lpstr>USGS: Earth Explorer</vt:lpstr>
      <vt:lpstr>National Map</vt:lpstr>
      <vt:lpstr>Census Data</vt:lpstr>
      <vt:lpstr>National Historical GIS site (University of MN) https://data2.nhgis.org/main</vt:lpstr>
      <vt:lpstr>LANDSAT Explorer</vt:lpstr>
      <vt:lpstr>Michigan Geospatial Data site</vt:lpstr>
      <vt:lpstr>Great Lakes Information Network (GLIN)</vt:lpstr>
      <vt:lpstr>Geo.btaa.org</vt:lpstr>
      <vt:lpstr>OpenGeoportal </vt:lpstr>
      <vt:lpstr>DIVA-GIS http://www.diva-gis.org/Data</vt:lpstr>
      <vt:lpstr>ArcGIS Online</vt:lpstr>
      <vt:lpstr>MSU Map Library</vt:lpstr>
    </vt:vector>
  </TitlesOfParts>
  <Company>Libraries, MSU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Tickner</dc:creator>
  <cp:lastModifiedBy>Weessies, Kathleen</cp:lastModifiedBy>
  <cp:revision>54</cp:revision>
  <dcterms:created xsi:type="dcterms:W3CDTF">2016-03-18T16:18:20Z</dcterms:created>
  <dcterms:modified xsi:type="dcterms:W3CDTF">2017-10-04T17:36:05Z</dcterms:modified>
</cp:coreProperties>
</file>