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9" r:id="rId4"/>
    <p:sldId id="258" r:id="rId5"/>
    <p:sldId id="260" r:id="rId6"/>
    <p:sldId id="264" r:id="rId7"/>
    <p:sldId id="262" r:id="rId8"/>
    <p:sldId id="263"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59516" autoAdjust="0"/>
  </p:normalViewPr>
  <p:slideViewPr>
    <p:cSldViewPr snapToGrid="0">
      <p:cViewPr varScale="1">
        <p:scale>
          <a:sx n="46" d="100"/>
          <a:sy n="46" d="100"/>
        </p:scale>
        <p:origin x="18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C93AC-894D-49FF-9303-53A205B2C3A5}"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45BEA-86D0-470D-BA24-71100CD71640}" type="slidenum">
              <a:rPr lang="en-US" smtClean="0"/>
              <a:t>‹#›</a:t>
            </a:fld>
            <a:endParaRPr lang="en-US"/>
          </a:p>
        </p:txBody>
      </p:sp>
    </p:spTree>
    <p:extLst>
      <p:ext uri="{BB962C8B-B14F-4D97-AF65-F5344CB8AC3E}">
        <p14:creationId xmlns:p14="http://schemas.microsoft.com/office/powerpoint/2010/main" val="162748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http://fusion.net/story/287592/internet-mapping-glitch-kansas-farm/</a:t>
            </a:r>
            <a:endParaRPr lang="en-US" dirty="0"/>
          </a:p>
        </p:txBody>
      </p:sp>
      <p:sp>
        <p:nvSpPr>
          <p:cNvPr id="4" name="Slide Number Placeholder 3"/>
          <p:cNvSpPr>
            <a:spLocks noGrp="1"/>
          </p:cNvSpPr>
          <p:nvPr>
            <p:ph type="sldNum" sz="quarter" idx="10"/>
          </p:nvPr>
        </p:nvSpPr>
        <p:spPr/>
        <p:txBody>
          <a:bodyPr/>
          <a:lstStyle/>
          <a:p>
            <a:fld id="{6BD45BEA-86D0-470D-BA24-71100CD71640}" type="slidenum">
              <a:rPr lang="en-US" smtClean="0"/>
              <a:t>5</a:t>
            </a:fld>
            <a:endParaRPr lang="en-US"/>
          </a:p>
        </p:txBody>
      </p:sp>
    </p:spTree>
    <p:extLst>
      <p:ext uri="{BB962C8B-B14F-4D97-AF65-F5344CB8AC3E}">
        <p14:creationId xmlns:p14="http://schemas.microsoft.com/office/powerpoint/2010/main" val="115612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45BEA-86D0-470D-BA24-71100CD71640}" type="slidenum">
              <a:rPr lang="en-US" smtClean="0"/>
              <a:t>7</a:t>
            </a:fld>
            <a:endParaRPr lang="en-US"/>
          </a:p>
        </p:txBody>
      </p:sp>
    </p:spTree>
    <p:extLst>
      <p:ext uri="{BB962C8B-B14F-4D97-AF65-F5344CB8AC3E}">
        <p14:creationId xmlns:p14="http://schemas.microsoft.com/office/powerpoint/2010/main" val="397999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45BEA-86D0-470D-BA24-71100CD71640}" type="slidenum">
              <a:rPr lang="en-US" smtClean="0"/>
              <a:t>9</a:t>
            </a:fld>
            <a:endParaRPr lang="en-US"/>
          </a:p>
        </p:txBody>
      </p:sp>
    </p:spTree>
    <p:extLst>
      <p:ext uri="{BB962C8B-B14F-4D97-AF65-F5344CB8AC3E}">
        <p14:creationId xmlns:p14="http://schemas.microsoft.com/office/powerpoint/2010/main" val="376490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combine them again: CONCATENATE</a:t>
            </a:r>
            <a:r>
              <a:rPr lang="en-US" baseline="0" dirty="0" smtClean="0"/>
              <a:t> or CONCAT =CONCATENATE(B3," ",C3," ",D3,” “,E3) – need to redo this and make sure to add , s in all…</a:t>
            </a:r>
          </a:p>
          <a:p>
            <a:endParaRPr lang="en-US" baseline="0" dirty="0" smtClean="0"/>
          </a:p>
          <a:p>
            <a:r>
              <a:rPr lang="en-US" baseline="0" dirty="0" smtClean="0"/>
              <a:t>Selecting a range to the end – SHIFT, CTRL, DOWN ARROW</a:t>
            </a:r>
          </a:p>
          <a:p>
            <a:endParaRPr lang="en-US" baseline="0" dirty="0" smtClean="0"/>
          </a:p>
          <a:p>
            <a:r>
              <a:rPr lang="en-US" baseline="0" dirty="0" smtClean="0"/>
              <a:t>Added a comma for both , and space splitting</a:t>
            </a:r>
          </a:p>
          <a:p>
            <a:endParaRPr lang="en-US" baseline="0" dirty="0" smtClean="0"/>
          </a:p>
          <a:p>
            <a:r>
              <a:rPr lang="en-US" baseline="0" dirty="0" smtClean="0"/>
              <a:t>Added an extra space for “TRIM” function</a:t>
            </a:r>
          </a:p>
          <a:p>
            <a:endParaRPr lang="en-US" baseline="0" dirty="0" smtClean="0"/>
          </a:p>
          <a:p>
            <a:r>
              <a:rPr lang="en-US" baseline="0" dirty="0" smtClean="0"/>
              <a:t>REMOVING DUPLICATIONS – Show REMOVE DUPLICATES FUNCTION IN DATA – TEXT TO COLLUMNS</a:t>
            </a:r>
          </a:p>
          <a:p>
            <a:endParaRPr lang="en-US" baseline="0" dirty="0" smtClean="0"/>
          </a:p>
          <a:p>
            <a:r>
              <a:rPr lang="en-US" dirty="0" smtClean="0"/>
              <a:t>http://www.exceltip.com/tips/how-to-select-first-5-characters-from-another-cell.html</a:t>
            </a:r>
          </a:p>
          <a:p>
            <a:endParaRPr lang="en-US" dirty="0" smtClean="0"/>
          </a:p>
          <a:p>
            <a:r>
              <a:rPr lang="en-US" dirty="0" smtClean="0"/>
              <a:t>Removing Zip Numbers</a:t>
            </a:r>
            <a:r>
              <a:rPr lang="en-US" baseline="0" dirty="0" smtClean="0"/>
              <a:t> </a:t>
            </a:r>
            <a:r>
              <a:rPr lang="en-US" dirty="0" smtClean="0"/>
              <a:t>after </a:t>
            </a:r>
          </a:p>
          <a:p>
            <a:r>
              <a:rPr lang="en-US" dirty="0" smtClean="0"/>
              <a:t>=RIGHT(A1,LEN(A1)-[number of characters to remove])</a:t>
            </a:r>
          </a:p>
          <a:p>
            <a:endParaRPr lang="en-US" dirty="0" smtClean="0"/>
          </a:p>
          <a:p>
            <a:endParaRPr lang="en-US" dirty="0" smtClean="0"/>
          </a:p>
          <a:p>
            <a:r>
              <a:rPr lang="en-US" dirty="0" smtClean="0"/>
              <a:t>OKAY –  THINGS I’M GOING TO SHOW THEM: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Remove duplicates</a:t>
            </a:r>
            <a:endParaRPr lang="en-US" dirty="0" smtClean="0"/>
          </a:p>
          <a:p>
            <a:r>
              <a:rPr lang="en-US" dirty="0" smtClean="0"/>
              <a:t>Split</a:t>
            </a:r>
            <a:r>
              <a:rPr lang="en-US" baseline="0" dirty="0" smtClean="0"/>
              <a:t> on ,</a:t>
            </a:r>
          </a:p>
          <a:p>
            <a:r>
              <a:rPr lang="en-US" baseline="0" dirty="0" smtClean="0"/>
              <a:t>Grab Right 5 characters – either split again using that tool, OR Right(B2,5) then =Right(B2,LEN(B2)-5)</a:t>
            </a:r>
          </a:p>
          <a:p>
            <a:r>
              <a:rPr lang="en-US" baseline="0" dirty="0" smtClean="0"/>
              <a:t>Trim extra space (SHOW THAT I AM NOTICING THIS BEFORE WE SPLIT THE FIELDS)</a:t>
            </a:r>
          </a:p>
          <a:p>
            <a:r>
              <a:rPr lang="en-US" baseline="0" dirty="0" smtClean="0"/>
              <a:t>(Reverse all this – CONCATENATE)</a:t>
            </a:r>
          </a:p>
          <a:p>
            <a:r>
              <a:rPr lang="en-US" dirty="0" smtClean="0"/>
              <a:t>Save</a:t>
            </a:r>
            <a:r>
              <a:rPr lang="en-US" baseline="0" dirty="0" smtClean="0"/>
              <a:t> as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BD45BEA-86D0-470D-BA24-71100CD71640}" type="slidenum">
              <a:rPr lang="en-US" smtClean="0"/>
              <a:t>10</a:t>
            </a:fld>
            <a:endParaRPr lang="en-US"/>
          </a:p>
        </p:txBody>
      </p:sp>
    </p:spTree>
    <p:extLst>
      <p:ext uri="{BB962C8B-B14F-4D97-AF65-F5344CB8AC3E}">
        <p14:creationId xmlns:p14="http://schemas.microsoft.com/office/powerpoint/2010/main" val="379477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smartystreets.com/sign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eoservices.tamu.edu/Services/Geoco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GEOCODING</a:t>
            </a:r>
            <a:endParaRPr lang="en-US" dirty="0"/>
          </a:p>
        </p:txBody>
      </p:sp>
      <p:sp>
        <p:nvSpPr>
          <p:cNvPr id="3" name="Subtitle 2"/>
          <p:cNvSpPr>
            <a:spLocks noGrp="1"/>
          </p:cNvSpPr>
          <p:nvPr>
            <p:ph type="subTitle" idx="1"/>
          </p:nvPr>
        </p:nvSpPr>
        <p:spPr/>
        <p:txBody>
          <a:bodyPr/>
          <a:lstStyle/>
          <a:p>
            <a:r>
              <a:rPr lang="en-US" dirty="0" smtClean="0"/>
              <a:t>Fall 2016 Library Workshop</a:t>
            </a:r>
            <a:endParaRPr lang="en-US" dirty="0"/>
          </a:p>
        </p:txBody>
      </p:sp>
    </p:spTree>
    <p:extLst>
      <p:ext uri="{BB962C8B-B14F-4D97-AF65-F5344CB8AC3E}">
        <p14:creationId xmlns:p14="http://schemas.microsoft.com/office/powerpoint/2010/main" val="147390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 MMQGIS</a:t>
            </a:r>
            <a:endParaRPr lang="en-US" dirty="0"/>
          </a:p>
        </p:txBody>
      </p:sp>
      <p:sp>
        <p:nvSpPr>
          <p:cNvPr id="3" name="Content Placeholder 2"/>
          <p:cNvSpPr>
            <a:spLocks noGrp="1"/>
          </p:cNvSpPr>
          <p:nvPr>
            <p:ph idx="1"/>
          </p:nvPr>
        </p:nvSpPr>
        <p:spPr>
          <a:xfrm>
            <a:off x="581298" y="2065866"/>
            <a:ext cx="10131425" cy="4175907"/>
          </a:xfrm>
        </p:spPr>
        <p:txBody>
          <a:bodyPr>
            <a:normAutofit/>
          </a:bodyPr>
          <a:lstStyle/>
          <a:p>
            <a:endParaRPr lang="en-US" sz="2000" dirty="0" smtClean="0"/>
          </a:p>
          <a:p>
            <a:r>
              <a:rPr lang="en-US" sz="2800" dirty="0"/>
              <a:t>QGIS MMQGIS Plugin – uses the Google API. It wants a .csv with an Address field, a city field, a state field, and a county field is optional.</a:t>
            </a:r>
          </a:p>
          <a:p>
            <a:r>
              <a:rPr lang="en-US" sz="2800" dirty="0" smtClean="0"/>
              <a:t>2,500 addresses in a 24 hour period</a:t>
            </a:r>
          </a:p>
          <a:p>
            <a:r>
              <a:rPr lang="en-US" sz="2800" dirty="0" smtClean="0"/>
              <a:t>Will output a shape file and an error .</a:t>
            </a:r>
            <a:r>
              <a:rPr lang="en-US" sz="2800" dirty="0" smtClean="0"/>
              <a:t>csv</a:t>
            </a:r>
          </a:p>
          <a:p>
            <a:r>
              <a:rPr lang="en-US" sz="2800" dirty="0" smtClean="0"/>
              <a:t>Formatting .csv: </a:t>
            </a:r>
            <a:endParaRPr lang="en-US" sz="2800" dirty="0"/>
          </a:p>
          <a:p>
            <a:r>
              <a:rPr lang="en-US" sz="2800" dirty="0"/>
              <a:t>What does your geocoder want? </a:t>
            </a:r>
          </a:p>
          <a:p>
            <a:endParaRPr lang="en-US" dirty="0"/>
          </a:p>
        </p:txBody>
      </p:sp>
    </p:spTree>
    <p:extLst>
      <p:ext uri="{BB962C8B-B14F-4D97-AF65-F5344CB8AC3E}">
        <p14:creationId xmlns:p14="http://schemas.microsoft.com/office/powerpoint/2010/main" val="243997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Geocoding is the process of converting addresses (like "366 West Circle Drive, East Lansing, MI 48824") into geographic coordinates (such as: latitude 42.731063, longitude -84.483278) which can then be used to place points representing the addresses on maps and create point </a:t>
            </a:r>
            <a:r>
              <a:rPr lang="en-US" sz="2800" dirty="0" err="1"/>
              <a:t>shapefiles</a:t>
            </a:r>
            <a:r>
              <a:rPr lang="en-US" sz="2800" dirty="0"/>
              <a:t> for use in GIS.</a:t>
            </a:r>
          </a:p>
        </p:txBody>
      </p:sp>
    </p:spTree>
    <p:extLst>
      <p:ext uri="{BB962C8B-B14F-4D97-AF65-F5344CB8AC3E}">
        <p14:creationId xmlns:p14="http://schemas.microsoft.com/office/powerpoint/2010/main" val="337329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geocoder?</a:t>
            </a:r>
            <a:endParaRPr lang="en-US" dirty="0"/>
          </a:p>
        </p:txBody>
      </p:sp>
      <p:sp>
        <p:nvSpPr>
          <p:cNvPr id="3" name="Content Placeholder 2"/>
          <p:cNvSpPr>
            <a:spLocks noGrp="1"/>
          </p:cNvSpPr>
          <p:nvPr>
            <p:ph idx="1"/>
          </p:nvPr>
        </p:nvSpPr>
        <p:spPr/>
        <p:txBody>
          <a:bodyPr>
            <a:normAutofit/>
          </a:bodyPr>
          <a:lstStyle/>
          <a:p>
            <a:r>
              <a:rPr lang="en-US" sz="3200" dirty="0" smtClean="0"/>
              <a:t>A database of addresses and </a:t>
            </a:r>
            <a:r>
              <a:rPr lang="en-US" sz="3200" dirty="0" err="1" smtClean="0"/>
              <a:t>lat</a:t>
            </a:r>
            <a:r>
              <a:rPr lang="en-US" sz="3200" dirty="0" smtClean="0"/>
              <a:t>/long coordinates</a:t>
            </a:r>
          </a:p>
          <a:p>
            <a:r>
              <a:rPr lang="en-US" sz="3200" dirty="0" smtClean="0"/>
              <a:t>It needs to be built by someone</a:t>
            </a:r>
          </a:p>
          <a:p>
            <a:r>
              <a:rPr lang="en-US" sz="3200" dirty="0" smtClean="0"/>
              <a:t>They are often different from one another in quality and requirements</a:t>
            </a:r>
          </a:p>
          <a:p>
            <a:r>
              <a:rPr lang="en-US" sz="3200" dirty="0" smtClean="0"/>
              <a:t>Geocoders make point type shape files</a:t>
            </a:r>
            <a:endParaRPr lang="en-US" sz="3200" dirty="0"/>
          </a:p>
        </p:txBody>
      </p:sp>
    </p:spTree>
    <p:extLst>
      <p:ext uri="{BB962C8B-B14F-4D97-AF65-F5344CB8AC3E}">
        <p14:creationId xmlns:p14="http://schemas.microsoft.com/office/powerpoint/2010/main" val="234968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Geocode</a:t>
            </a:r>
            <a:endParaRPr lang="en-US" dirty="0"/>
          </a:p>
        </p:txBody>
      </p:sp>
      <p:sp>
        <p:nvSpPr>
          <p:cNvPr id="3" name="Content Placeholder 2"/>
          <p:cNvSpPr>
            <a:spLocks noGrp="1"/>
          </p:cNvSpPr>
          <p:nvPr>
            <p:ph idx="1"/>
          </p:nvPr>
        </p:nvSpPr>
        <p:spPr/>
        <p:txBody>
          <a:bodyPr/>
          <a:lstStyle/>
          <a:p>
            <a:r>
              <a:rPr lang="en-US" sz="3200" dirty="0" smtClean="0"/>
              <a:t>When you have a large number of addresses</a:t>
            </a:r>
          </a:p>
          <a:p>
            <a:pPr marL="0" indent="0">
              <a:buNone/>
            </a:pPr>
            <a:r>
              <a:rPr lang="en-US" b="1" dirty="0"/>
              <a:t/>
            </a:r>
            <a:br>
              <a:rPr lang="en-US" b="1" dirty="0"/>
            </a:br>
            <a:r>
              <a:rPr lang="en-US" b="1" dirty="0"/>
              <a:t>If you only have a few addresses it may be overkill to automate and batch process the geocoding.</a:t>
            </a:r>
            <a:r>
              <a:rPr lang="en-US" dirty="0"/>
              <a:t> You can find coordinate information via Google Maps. Just right click on your result flag and choose “What’s Here?” Click on the Latitude/Longitude link and copy the result in the search box – not the degree/minute/second result (so this: 44.988834,-93.216097 NOT:  44°59'19.8"N 93°12'58.0"W). This </a:t>
            </a:r>
            <a:r>
              <a:rPr lang="en-US" dirty="0" err="1"/>
              <a:t>lat</a:t>
            </a:r>
            <a:r>
              <a:rPr lang="en-US" dirty="0"/>
              <a:t>/long can be copied into an excel spread sheet, where you can use the text to column tool to split the field into Latitude and Longitude fields and then import the sheet into ArcGIS or QGIS to create XY data points.</a:t>
            </a:r>
          </a:p>
          <a:p>
            <a:endParaRPr lang="en-US" dirty="0"/>
          </a:p>
        </p:txBody>
      </p:sp>
    </p:spTree>
    <p:extLst>
      <p:ext uri="{BB962C8B-B14F-4D97-AF65-F5344CB8AC3E}">
        <p14:creationId xmlns:p14="http://schemas.microsoft.com/office/powerpoint/2010/main" val="163069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94" y="308976"/>
            <a:ext cx="10131425" cy="1456267"/>
          </a:xfrm>
        </p:spPr>
        <p:txBody>
          <a:bodyPr/>
          <a:lstStyle/>
          <a:p>
            <a:r>
              <a:rPr lang="en-US" dirty="0" smtClean="0"/>
              <a:t>Limitations: geocoding Gone wrong</a:t>
            </a:r>
            <a:br>
              <a:rPr lang="en-US" dirty="0" smtClean="0"/>
            </a:br>
            <a:r>
              <a:rPr lang="en-US" dirty="0" smtClean="0"/>
              <a:t>Max Mind Geocoding </a:t>
            </a:r>
            <a:r>
              <a:rPr lang="en-US" dirty="0" err="1" smtClean="0"/>
              <a:t>Ip</a:t>
            </a:r>
            <a:r>
              <a:rPr lang="en-US" dirty="0" smtClean="0"/>
              <a:t> Addresses</a:t>
            </a:r>
            <a:endParaRPr lang="en-US" dirty="0"/>
          </a:p>
        </p:txBody>
      </p:sp>
      <p:pic>
        <p:nvPicPr>
          <p:cNvPr id="4" name="Picture 3"/>
          <p:cNvPicPr>
            <a:picLocks noChangeAspect="1"/>
          </p:cNvPicPr>
          <p:nvPr/>
        </p:nvPicPr>
        <p:blipFill>
          <a:blip r:embed="rId3"/>
          <a:stretch>
            <a:fillRect/>
          </a:stretch>
        </p:blipFill>
        <p:spPr>
          <a:xfrm>
            <a:off x="2045657" y="1898279"/>
            <a:ext cx="7048500" cy="4714875"/>
          </a:xfrm>
          <a:prstGeom prst="rect">
            <a:avLst/>
          </a:prstGeom>
        </p:spPr>
      </p:pic>
    </p:spTree>
    <p:extLst>
      <p:ext uri="{BB962C8B-B14F-4D97-AF65-F5344CB8AC3E}">
        <p14:creationId xmlns:p14="http://schemas.microsoft.com/office/powerpoint/2010/main" val="369401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Island</a:t>
            </a:r>
            <a:endParaRPr lang="en-US" dirty="0"/>
          </a:p>
        </p:txBody>
      </p:sp>
      <p:pic>
        <p:nvPicPr>
          <p:cNvPr id="5" name="Picture 4"/>
          <p:cNvPicPr>
            <a:picLocks noChangeAspect="1"/>
          </p:cNvPicPr>
          <p:nvPr/>
        </p:nvPicPr>
        <p:blipFill>
          <a:blip r:embed="rId2"/>
          <a:stretch>
            <a:fillRect/>
          </a:stretch>
        </p:blipFill>
        <p:spPr>
          <a:xfrm>
            <a:off x="824048" y="2065867"/>
            <a:ext cx="9525000" cy="4324350"/>
          </a:xfrm>
          <a:prstGeom prst="rect">
            <a:avLst/>
          </a:prstGeom>
        </p:spPr>
      </p:pic>
      <p:pic>
        <p:nvPicPr>
          <p:cNvPr id="4" name="Picture 3"/>
          <p:cNvPicPr>
            <a:picLocks noChangeAspect="1"/>
          </p:cNvPicPr>
          <p:nvPr/>
        </p:nvPicPr>
        <p:blipFill>
          <a:blip r:embed="rId3"/>
          <a:stretch>
            <a:fillRect/>
          </a:stretch>
        </p:blipFill>
        <p:spPr>
          <a:xfrm>
            <a:off x="6752408" y="182880"/>
            <a:ext cx="3498755" cy="2554091"/>
          </a:xfrm>
          <a:prstGeom prst="rect">
            <a:avLst/>
          </a:prstGeom>
        </p:spPr>
      </p:pic>
      <p:pic>
        <p:nvPicPr>
          <p:cNvPr id="7" name="Picture 6"/>
          <p:cNvPicPr>
            <a:picLocks noChangeAspect="1"/>
          </p:cNvPicPr>
          <p:nvPr/>
        </p:nvPicPr>
        <p:blipFill>
          <a:blip r:embed="rId4"/>
          <a:stretch>
            <a:fillRect/>
          </a:stretch>
        </p:blipFill>
        <p:spPr>
          <a:xfrm>
            <a:off x="4035334" y="358495"/>
            <a:ext cx="2426516" cy="2202860"/>
          </a:xfrm>
          <a:prstGeom prst="rect">
            <a:avLst/>
          </a:prstGeom>
        </p:spPr>
      </p:pic>
    </p:spTree>
    <p:extLst>
      <p:ext uri="{BB962C8B-B14F-4D97-AF65-F5344CB8AC3E}">
        <p14:creationId xmlns:p14="http://schemas.microsoft.com/office/powerpoint/2010/main" val="1971944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Geocoders For Hire: </a:t>
            </a:r>
            <a:r>
              <a:rPr lang="en-US" dirty="0" err="1" smtClean="0"/>
              <a:t>SmartyStreets</a:t>
            </a:r>
            <a:r>
              <a:rPr lang="en-US" dirty="0" smtClean="0"/>
              <a:t>, GEOCODIA</a:t>
            </a:r>
            <a:endParaRPr lang="en-US" dirty="0"/>
          </a:p>
        </p:txBody>
      </p:sp>
      <p:sp>
        <p:nvSpPr>
          <p:cNvPr id="3" name="Content Placeholder 2"/>
          <p:cNvSpPr>
            <a:spLocks noGrp="1"/>
          </p:cNvSpPr>
          <p:nvPr>
            <p:ph idx="1"/>
          </p:nvPr>
        </p:nvSpPr>
        <p:spPr/>
        <p:txBody>
          <a:bodyPr>
            <a:normAutofit/>
          </a:bodyPr>
          <a:lstStyle/>
          <a:p>
            <a:r>
              <a:rPr lang="en-US" sz="3200" dirty="0" smtClean="0"/>
              <a:t>Up to 250 addresses per month </a:t>
            </a:r>
            <a:r>
              <a:rPr lang="en-US" sz="3200" dirty="0" smtClean="0"/>
              <a:t>free w/Smarty Streets</a:t>
            </a:r>
            <a:endParaRPr lang="en-US" sz="3200" dirty="0" smtClean="0"/>
          </a:p>
          <a:p>
            <a:r>
              <a:rPr lang="en-US" sz="3200" dirty="0">
                <a:hlinkClick r:id="rId3"/>
              </a:rPr>
              <a:t>https://</a:t>
            </a:r>
            <a:r>
              <a:rPr lang="en-US" sz="3200" dirty="0" smtClean="0">
                <a:hlinkClick r:id="rId3"/>
              </a:rPr>
              <a:t>smartystreets.com/signup</a:t>
            </a:r>
            <a:endParaRPr lang="en-US" sz="3200" dirty="0" smtClean="0"/>
          </a:p>
          <a:p>
            <a:pPr marL="0" indent="0">
              <a:buNone/>
            </a:pPr>
            <a:endParaRPr lang="en-US" sz="3200" dirty="0" smtClean="0"/>
          </a:p>
          <a:p>
            <a:r>
              <a:rPr lang="en-US" sz="3200" dirty="0" err="1" smtClean="0"/>
              <a:t>Geocodia</a:t>
            </a:r>
            <a:r>
              <a:rPr lang="en-US" sz="3200" dirty="0" smtClean="0"/>
              <a:t> – 2,500 free per day, .0005 cents per address after that</a:t>
            </a:r>
          </a:p>
          <a:p>
            <a:r>
              <a:rPr lang="en-US" sz="3200" dirty="0"/>
              <a:t>https://geocod.io/faq/</a:t>
            </a:r>
            <a:endParaRPr lang="en-US" sz="3200" dirty="0"/>
          </a:p>
        </p:txBody>
      </p:sp>
    </p:spTree>
    <p:extLst>
      <p:ext uri="{BB962C8B-B14F-4D97-AF65-F5344CB8AC3E}">
        <p14:creationId xmlns:p14="http://schemas.microsoft.com/office/powerpoint/2010/main" val="113109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TAMU </a:t>
            </a:r>
            <a:r>
              <a:rPr lang="en-US" dirty="0" err="1" smtClean="0"/>
              <a:t>Geoservices</a:t>
            </a:r>
            <a:endParaRPr lang="en-US" dirty="0"/>
          </a:p>
        </p:txBody>
      </p:sp>
      <p:sp>
        <p:nvSpPr>
          <p:cNvPr id="3" name="Content Placeholder 2"/>
          <p:cNvSpPr>
            <a:spLocks noGrp="1"/>
          </p:cNvSpPr>
          <p:nvPr>
            <p:ph idx="1"/>
          </p:nvPr>
        </p:nvSpPr>
        <p:spPr/>
        <p:txBody>
          <a:bodyPr>
            <a:normAutofit/>
          </a:bodyPr>
          <a:lstStyle/>
          <a:p>
            <a:r>
              <a:rPr lang="en-US" sz="3600" dirty="0">
                <a:hlinkClick r:id="rId2"/>
              </a:rPr>
              <a:t>http://geoservices.tamu.edu/Services/Geocode</a:t>
            </a:r>
            <a:r>
              <a:rPr lang="en-US" sz="3600" dirty="0" smtClean="0">
                <a:hlinkClick r:id="rId2"/>
              </a:rPr>
              <a:t>/</a:t>
            </a:r>
            <a:endParaRPr lang="en-US" sz="3600" dirty="0" smtClean="0"/>
          </a:p>
          <a:p>
            <a:r>
              <a:rPr lang="en-US" sz="3600" dirty="0" smtClean="0"/>
              <a:t>They also have batch correction services</a:t>
            </a:r>
          </a:p>
          <a:p>
            <a:r>
              <a:rPr lang="en-US" sz="3600" dirty="0" smtClean="0"/>
              <a:t>And they have details about how their geocoder works</a:t>
            </a:r>
          </a:p>
        </p:txBody>
      </p:sp>
    </p:spTree>
    <p:extLst>
      <p:ext uri="{BB962C8B-B14F-4D97-AF65-F5344CB8AC3E}">
        <p14:creationId xmlns:p14="http://schemas.microsoft.com/office/powerpoint/2010/main" val="254422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a:t>
            </a:r>
            <a:endParaRPr lang="en-US" dirty="0"/>
          </a:p>
        </p:txBody>
      </p:sp>
      <p:sp>
        <p:nvSpPr>
          <p:cNvPr id="3" name="Content Placeholder 2"/>
          <p:cNvSpPr>
            <a:spLocks noGrp="1"/>
          </p:cNvSpPr>
          <p:nvPr>
            <p:ph idx="1"/>
          </p:nvPr>
        </p:nvSpPr>
        <p:spPr/>
        <p:txBody>
          <a:bodyPr>
            <a:normAutofit/>
          </a:bodyPr>
          <a:lstStyle/>
          <a:p>
            <a:r>
              <a:rPr lang="en-US" sz="3600" dirty="0"/>
              <a:t>c</a:t>
            </a:r>
            <a:r>
              <a:rPr lang="en-US" sz="3600" dirty="0" smtClean="0"/>
              <a:t>arto.com</a:t>
            </a:r>
          </a:p>
          <a:p>
            <a:r>
              <a:rPr lang="en-US" sz="3600" dirty="0" smtClean="0"/>
              <a:t>Free </a:t>
            </a:r>
            <a:r>
              <a:rPr lang="en-US" sz="3600" dirty="0" err="1" smtClean="0"/>
              <a:t>webmapping</a:t>
            </a:r>
            <a:r>
              <a:rPr lang="en-US" sz="3600" dirty="0" smtClean="0"/>
              <a:t> tool</a:t>
            </a:r>
          </a:p>
          <a:p>
            <a:r>
              <a:rPr lang="en-US" sz="3600" dirty="0" smtClean="0"/>
              <a:t>Limited number of addresses per month</a:t>
            </a:r>
          </a:p>
          <a:p>
            <a:r>
              <a:rPr lang="en-US" sz="3600" dirty="0" smtClean="0"/>
              <a:t>You can still make a free account!</a:t>
            </a:r>
            <a:endParaRPr lang="en-US" sz="3600" dirty="0"/>
          </a:p>
        </p:txBody>
      </p:sp>
    </p:spTree>
    <p:extLst>
      <p:ext uri="{BB962C8B-B14F-4D97-AF65-F5344CB8AC3E}">
        <p14:creationId xmlns:p14="http://schemas.microsoft.com/office/powerpoint/2010/main" val="1772592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4760</TotalTime>
  <Words>426</Words>
  <Application>Microsoft Office PowerPoint</Application>
  <PresentationFormat>Widescreen</PresentationFormat>
  <Paragraphs>65</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GEOCODING</vt:lpstr>
      <vt:lpstr>Geocoding</vt:lpstr>
      <vt:lpstr>What is a geocoder?</vt:lpstr>
      <vt:lpstr>When to Geocode</vt:lpstr>
      <vt:lpstr>Limitations: geocoding Gone wrong Max Mind Geocoding Ip Addresses</vt:lpstr>
      <vt:lpstr>Null Island</vt:lpstr>
      <vt:lpstr>Geocoders For Hire: SmartyStreets, GEOCODIA</vt:lpstr>
      <vt:lpstr>TAMU Geoservices</vt:lpstr>
      <vt:lpstr>Carto</vt:lpstr>
      <vt:lpstr>QGIS - MMQGIS</vt:lpstr>
    </vt:vector>
  </TitlesOfParts>
  <Company>Libraries, 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GEOCODING</dc:title>
  <dc:creator>Tickner, Amanda</dc:creator>
  <cp:lastModifiedBy>Tickner, Amanda</cp:lastModifiedBy>
  <cp:revision>29</cp:revision>
  <dcterms:created xsi:type="dcterms:W3CDTF">2016-10-20T19:47:20Z</dcterms:created>
  <dcterms:modified xsi:type="dcterms:W3CDTF">2016-10-24T20:50:35Z</dcterms:modified>
</cp:coreProperties>
</file>